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367" r:id="rId2"/>
    <p:sldId id="256" r:id="rId3"/>
    <p:sldId id="321" r:id="rId4"/>
    <p:sldId id="364" r:id="rId5"/>
    <p:sldId id="365" r:id="rId6"/>
    <p:sldId id="366" r:id="rId7"/>
    <p:sldId id="283" r:id="rId8"/>
    <p:sldId id="298" r:id="rId9"/>
    <p:sldId id="361" r:id="rId10"/>
    <p:sldId id="362" r:id="rId11"/>
    <p:sldId id="363" r:id="rId12"/>
    <p:sldId id="358" r:id="rId13"/>
    <p:sldId id="368" r:id="rId14"/>
    <p:sldId id="350" r:id="rId15"/>
    <p:sldId id="317" r:id="rId16"/>
  </p:sldIdLst>
  <p:sldSz cx="9144000" cy="6858000" type="letter"/>
  <p:notesSz cx="6997700" cy="9283700"/>
  <p:defaultTextStyle>
    <a:defPPr>
      <a:defRPr lang="en-US"/>
    </a:defPPr>
    <a:lvl1pPr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p15:clr>
            <a:srgbClr val="A4A3A4"/>
          </p15:clr>
        </p15:guide>
        <p15:guide id="2" pos="22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FF66"/>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217" autoAdjust="0"/>
    <p:restoredTop sz="96395" autoAdjust="0"/>
  </p:normalViewPr>
  <p:slideViewPr>
    <p:cSldViewPr>
      <p:cViewPr varScale="1">
        <p:scale>
          <a:sx n="107" d="100"/>
          <a:sy n="107" d="100"/>
        </p:scale>
        <p:origin x="2196" y="114"/>
      </p:cViewPr>
      <p:guideLst>
        <p:guide orient="horz" pos="2160"/>
        <p:guide pos="2880"/>
      </p:guideLst>
    </p:cSldViewPr>
  </p:slideViewPr>
  <p:outlineViewPr>
    <p:cViewPr>
      <p:scale>
        <a:sx n="33" d="100"/>
        <a:sy n="33" d="100"/>
      </p:scale>
      <p:origin x="0" y="13500"/>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0"/>
    </p:cViewPr>
  </p:notesTextViewPr>
  <p:sorterViewPr>
    <p:cViewPr>
      <p:scale>
        <a:sx n="100" d="100"/>
        <a:sy n="100" d="100"/>
      </p:scale>
      <p:origin x="0" y="5562"/>
    </p:cViewPr>
  </p:sorterViewPr>
  <p:notesViewPr>
    <p:cSldViewPr>
      <p:cViewPr varScale="1">
        <p:scale>
          <a:sx n="87" d="100"/>
          <a:sy n="87" d="100"/>
        </p:scale>
        <p:origin x="3802" y="82"/>
      </p:cViewPr>
      <p:guideLst>
        <p:guide orient="horz" pos="2924"/>
        <p:guide pos="22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_rels/viewProps.xml.rels><?xml version="1.0" encoding="UTF-8" standalone="yes"?>
<Relationships xmlns="http://schemas.openxmlformats.org/package/2006/relationships"><Relationship Id="rId8" Type="http://schemas.openxmlformats.org/officeDocument/2006/relationships/slide" Target="slides/slide15.xml"/><Relationship Id="rId3" Type="http://schemas.openxmlformats.org/officeDocument/2006/relationships/slide" Target="slides/slide9.xml"/><Relationship Id="rId7" Type="http://schemas.openxmlformats.org/officeDocument/2006/relationships/slide" Target="slides/slide14.xml"/><Relationship Id="rId2" Type="http://schemas.openxmlformats.org/officeDocument/2006/relationships/slide" Target="slides/slide8.xml"/><Relationship Id="rId1" Type="http://schemas.openxmlformats.org/officeDocument/2006/relationships/slide" Target="slides/slide7.xml"/><Relationship Id="rId6" Type="http://schemas.openxmlformats.org/officeDocument/2006/relationships/slide" Target="slides/slide12.xml"/><Relationship Id="rId5" Type="http://schemas.openxmlformats.org/officeDocument/2006/relationships/slide" Target="slides/slide11.xml"/><Relationship Id="rId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14" tIns="46508" rIns="93014" bIns="46508" numCol="1" anchor="t" anchorCtr="0" compatLnSpc="1">
            <a:prstTxWarp prst="textNoShape">
              <a:avLst/>
            </a:prstTxWarp>
          </a:bodyPr>
          <a:lstStyle>
            <a:lvl1pPr defTabSz="930275" eaLnBrk="1" hangingPunct="1">
              <a:defRPr sz="1200"/>
            </a:lvl1pPr>
          </a:lstStyle>
          <a:p>
            <a:pPr>
              <a:defRPr/>
            </a:pPr>
            <a:endParaRPr lang="en-US"/>
          </a:p>
        </p:txBody>
      </p:sp>
      <p:sp>
        <p:nvSpPr>
          <p:cNvPr id="94211" name="Rectangle 3"/>
          <p:cNvSpPr>
            <a:spLocks noGrp="1" noChangeArrowheads="1"/>
          </p:cNvSpPr>
          <p:nvPr>
            <p:ph type="dt" sz="quarter" idx="1"/>
          </p:nvPr>
        </p:nvSpPr>
        <p:spPr bwMode="auto">
          <a:xfrm>
            <a:off x="3965575" y="0"/>
            <a:ext cx="3032125" cy="463550"/>
          </a:xfrm>
          <a:prstGeom prst="rect">
            <a:avLst/>
          </a:prstGeom>
          <a:noFill/>
          <a:ln w="9525">
            <a:noFill/>
            <a:miter lim="800000"/>
            <a:headEnd/>
            <a:tailEnd/>
          </a:ln>
          <a:effectLst/>
        </p:spPr>
        <p:txBody>
          <a:bodyPr vert="horz" wrap="square" lIns="93014" tIns="46508" rIns="93014" bIns="46508" numCol="1" anchor="t" anchorCtr="0" compatLnSpc="1">
            <a:prstTxWarp prst="textNoShape">
              <a:avLst/>
            </a:prstTxWarp>
          </a:bodyPr>
          <a:lstStyle>
            <a:lvl1pPr algn="r" defTabSz="930275" eaLnBrk="1" hangingPunct="1">
              <a:defRPr sz="1200"/>
            </a:lvl1pPr>
          </a:lstStyle>
          <a:p>
            <a:pPr>
              <a:defRPr/>
            </a:pPr>
            <a:endParaRPr lang="en-US"/>
          </a:p>
        </p:txBody>
      </p:sp>
      <p:sp>
        <p:nvSpPr>
          <p:cNvPr id="94212" name="Rectangle 4"/>
          <p:cNvSpPr>
            <a:spLocks noGrp="1" noChangeArrowheads="1"/>
          </p:cNvSpPr>
          <p:nvPr>
            <p:ph type="ftr" sz="quarter" idx="2"/>
          </p:nvPr>
        </p:nvSpPr>
        <p:spPr bwMode="auto">
          <a:xfrm>
            <a:off x="0" y="8820150"/>
            <a:ext cx="3032125" cy="463550"/>
          </a:xfrm>
          <a:prstGeom prst="rect">
            <a:avLst/>
          </a:prstGeom>
          <a:noFill/>
          <a:ln w="9525">
            <a:noFill/>
            <a:miter lim="800000"/>
            <a:headEnd/>
            <a:tailEnd/>
          </a:ln>
          <a:effectLst/>
        </p:spPr>
        <p:txBody>
          <a:bodyPr vert="horz" wrap="square" lIns="93014" tIns="46508" rIns="93014" bIns="46508" numCol="1" anchor="b" anchorCtr="0" compatLnSpc="1">
            <a:prstTxWarp prst="textNoShape">
              <a:avLst/>
            </a:prstTxWarp>
          </a:bodyPr>
          <a:lstStyle>
            <a:lvl1pPr defTabSz="930275" eaLnBrk="1" hangingPunct="1">
              <a:defRPr sz="1200"/>
            </a:lvl1pPr>
          </a:lstStyle>
          <a:p>
            <a:pPr>
              <a:defRPr/>
            </a:pPr>
            <a:endParaRPr lang="en-US"/>
          </a:p>
        </p:txBody>
      </p:sp>
      <p:sp>
        <p:nvSpPr>
          <p:cNvPr id="94213" name="Rectangle 5"/>
          <p:cNvSpPr>
            <a:spLocks noGrp="1" noChangeArrowheads="1"/>
          </p:cNvSpPr>
          <p:nvPr>
            <p:ph type="sldNum" sz="quarter" idx="3"/>
          </p:nvPr>
        </p:nvSpPr>
        <p:spPr bwMode="auto">
          <a:xfrm>
            <a:off x="3965575" y="8820150"/>
            <a:ext cx="3032125" cy="463550"/>
          </a:xfrm>
          <a:prstGeom prst="rect">
            <a:avLst/>
          </a:prstGeom>
          <a:noFill/>
          <a:ln w="9525">
            <a:noFill/>
            <a:miter lim="800000"/>
            <a:headEnd/>
            <a:tailEnd/>
          </a:ln>
          <a:effectLst/>
        </p:spPr>
        <p:txBody>
          <a:bodyPr vert="horz" wrap="square" lIns="93014" tIns="46508" rIns="93014" bIns="46508" numCol="1" anchor="b" anchorCtr="0" compatLnSpc="1">
            <a:prstTxWarp prst="textNoShape">
              <a:avLst/>
            </a:prstTxWarp>
          </a:bodyPr>
          <a:lstStyle>
            <a:lvl1pPr algn="r" defTabSz="930275" eaLnBrk="1" hangingPunct="1">
              <a:defRPr sz="1200"/>
            </a:lvl1pPr>
          </a:lstStyle>
          <a:p>
            <a:pPr>
              <a:defRPr/>
            </a:pPr>
            <a:fld id="{276A7B69-3B14-407A-A3BE-D2645E2A745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14" tIns="46508" rIns="93014" bIns="46508" numCol="1" anchor="t" anchorCtr="0" compatLnSpc="1">
            <a:prstTxWarp prst="textNoShape">
              <a:avLst/>
            </a:prstTxWarp>
          </a:bodyPr>
          <a:lstStyle>
            <a:lvl1pPr defTabSz="930275" eaLnBrk="1" hangingPunct="1">
              <a:defRPr sz="1200"/>
            </a:lvl1pPr>
          </a:lstStyle>
          <a:p>
            <a:pPr>
              <a:defRPr/>
            </a:pPr>
            <a:endParaRPr lang="en-US"/>
          </a:p>
        </p:txBody>
      </p:sp>
      <p:sp>
        <p:nvSpPr>
          <p:cNvPr id="4099" name="Rectangle 3"/>
          <p:cNvSpPr>
            <a:spLocks noGrp="1" noChangeArrowheads="1"/>
          </p:cNvSpPr>
          <p:nvPr>
            <p:ph type="dt" idx="1"/>
          </p:nvPr>
        </p:nvSpPr>
        <p:spPr bwMode="auto">
          <a:xfrm>
            <a:off x="3965575" y="0"/>
            <a:ext cx="3032125" cy="463550"/>
          </a:xfrm>
          <a:prstGeom prst="rect">
            <a:avLst/>
          </a:prstGeom>
          <a:noFill/>
          <a:ln w="9525">
            <a:noFill/>
            <a:miter lim="800000"/>
            <a:headEnd/>
            <a:tailEnd/>
          </a:ln>
          <a:effectLst/>
        </p:spPr>
        <p:txBody>
          <a:bodyPr vert="horz" wrap="square" lIns="93014" tIns="46508" rIns="93014" bIns="46508" numCol="1" anchor="t" anchorCtr="0" compatLnSpc="1">
            <a:prstTxWarp prst="textNoShape">
              <a:avLst/>
            </a:prstTxWarp>
          </a:bodyPr>
          <a:lstStyle>
            <a:lvl1pPr algn="r" defTabSz="930275" eaLnBrk="1" hangingPunct="1">
              <a:defRPr sz="1200"/>
            </a:lvl1pPr>
          </a:lstStyle>
          <a:p>
            <a:pPr>
              <a:defRPr/>
            </a:pPr>
            <a:endParaRPr lang="en-US"/>
          </a:p>
        </p:txBody>
      </p:sp>
      <p:sp>
        <p:nvSpPr>
          <p:cNvPr id="2052" name="Rectangle 4"/>
          <p:cNvSpPr>
            <a:spLocks noGrp="1" noRot="1" noChangeAspect="1" noChangeArrowheads="1" noTextEdit="1"/>
          </p:cNvSpPr>
          <p:nvPr>
            <p:ph type="sldImg" idx="2"/>
          </p:nvPr>
        </p:nvSpPr>
        <p:spPr bwMode="auto">
          <a:xfrm>
            <a:off x="768350" y="696913"/>
            <a:ext cx="5462588" cy="4097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33450" y="5329238"/>
            <a:ext cx="5130800" cy="3257550"/>
          </a:xfrm>
          <a:prstGeom prst="rect">
            <a:avLst/>
          </a:prstGeom>
          <a:noFill/>
          <a:ln w="9525">
            <a:noFill/>
            <a:miter lim="800000"/>
            <a:headEnd/>
            <a:tailEnd/>
          </a:ln>
          <a:effectLst/>
        </p:spPr>
        <p:txBody>
          <a:bodyPr vert="horz" wrap="square" lIns="93014" tIns="46508" rIns="93014" bIns="4650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endParaRPr lang="en-US" noProof="0" smtClean="0"/>
          </a:p>
          <a:p>
            <a:pPr lvl="4"/>
            <a:endParaRPr lang="en-US" noProof="0" smtClean="0"/>
          </a:p>
        </p:txBody>
      </p:sp>
      <p:sp>
        <p:nvSpPr>
          <p:cNvPr id="4102" name="Rectangle 6"/>
          <p:cNvSpPr>
            <a:spLocks noGrp="1" noChangeArrowheads="1"/>
          </p:cNvSpPr>
          <p:nvPr>
            <p:ph type="ftr" sz="quarter" idx="4"/>
          </p:nvPr>
        </p:nvSpPr>
        <p:spPr bwMode="auto">
          <a:xfrm>
            <a:off x="0" y="8820150"/>
            <a:ext cx="3032125" cy="463550"/>
          </a:xfrm>
          <a:prstGeom prst="rect">
            <a:avLst/>
          </a:prstGeom>
          <a:noFill/>
          <a:ln w="9525">
            <a:noFill/>
            <a:miter lim="800000"/>
            <a:headEnd/>
            <a:tailEnd/>
          </a:ln>
          <a:effectLst/>
        </p:spPr>
        <p:txBody>
          <a:bodyPr vert="horz" wrap="square" lIns="93014" tIns="46508" rIns="93014" bIns="46508" numCol="1" anchor="b" anchorCtr="0" compatLnSpc="1">
            <a:prstTxWarp prst="textNoShape">
              <a:avLst/>
            </a:prstTxWarp>
          </a:bodyPr>
          <a:lstStyle>
            <a:lvl1pPr defTabSz="930275" eaLnBrk="1" hangingPunct="1">
              <a:defRPr sz="1200"/>
            </a:lvl1pPr>
          </a:lstStyle>
          <a:p>
            <a:pPr>
              <a:defRPr/>
            </a:pPr>
            <a:endParaRPr lang="en-US"/>
          </a:p>
        </p:txBody>
      </p:sp>
      <p:sp>
        <p:nvSpPr>
          <p:cNvPr id="4103" name="Rectangle 7"/>
          <p:cNvSpPr>
            <a:spLocks noGrp="1" noChangeArrowheads="1"/>
          </p:cNvSpPr>
          <p:nvPr>
            <p:ph type="sldNum" sz="quarter" idx="5"/>
          </p:nvPr>
        </p:nvSpPr>
        <p:spPr bwMode="auto">
          <a:xfrm>
            <a:off x="3965575" y="8820150"/>
            <a:ext cx="3032125" cy="463550"/>
          </a:xfrm>
          <a:prstGeom prst="rect">
            <a:avLst/>
          </a:prstGeom>
          <a:noFill/>
          <a:ln w="9525">
            <a:noFill/>
            <a:miter lim="800000"/>
            <a:headEnd/>
            <a:tailEnd/>
          </a:ln>
          <a:effectLst/>
        </p:spPr>
        <p:txBody>
          <a:bodyPr vert="horz" wrap="square" lIns="93014" tIns="46508" rIns="93014" bIns="46508" numCol="1" anchor="b" anchorCtr="0" compatLnSpc="1">
            <a:prstTxWarp prst="textNoShape">
              <a:avLst/>
            </a:prstTxWarp>
          </a:bodyPr>
          <a:lstStyle>
            <a:lvl1pPr algn="r" defTabSz="930275" eaLnBrk="1" hangingPunct="1">
              <a:defRPr sz="1200"/>
            </a:lvl1pPr>
          </a:lstStyle>
          <a:p>
            <a:pPr>
              <a:defRPr/>
            </a:pPr>
            <a:fld id="{7F67804D-174F-46A6-AEF1-27A120C1A98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6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6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6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6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FCF351-978F-4711-BBCA-8FCC53A173A6}" type="slidenum">
              <a:rPr lang="en-US" altLang="en-US"/>
              <a:pPr/>
              <a:t>1</a:t>
            </a:fld>
            <a:endParaRPr lang="en-US" alt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462468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600">
                <a:solidFill>
                  <a:schemeClr val="tx1"/>
                </a:solidFill>
                <a:latin typeface="Times New Roman" panose="02020603050405020304" pitchFamily="18" charset="0"/>
              </a:defRPr>
            </a:lvl1pPr>
            <a:lvl2pPr marL="742950" indent="-285750" defTabSz="930275">
              <a:spcBef>
                <a:spcPct val="30000"/>
              </a:spcBef>
              <a:defRPr sz="1600">
                <a:solidFill>
                  <a:schemeClr val="tx1"/>
                </a:solidFill>
                <a:latin typeface="Times New Roman" panose="02020603050405020304" pitchFamily="18" charset="0"/>
              </a:defRPr>
            </a:lvl2pPr>
            <a:lvl3pPr marL="1143000" indent="-228600" defTabSz="930275">
              <a:spcBef>
                <a:spcPct val="30000"/>
              </a:spcBef>
              <a:defRPr sz="1600">
                <a:solidFill>
                  <a:schemeClr val="tx1"/>
                </a:solidFill>
                <a:latin typeface="Times New Roman" panose="02020603050405020304" pitchFamily="18" charset="0"/>
              </a:defRPr>
            </a:lvl3pPr>
            <a:lvl4pPr marL="1600200" indent="-228600" defTabSz="930275">
              <a:spcBef>
                <a:spcPct val="30000"/>
              </a:spcBef>
              <a:defRPr sz="1600">
                <a:solidFill>
                  <a:schemeClr val="tx1"/>
                </a:solidFill>
                <a:latin typeface="Times New Roman" panose="02020603050405020304" pitchFamily="18" charset="0"/>
              </a:defRPr>
            </a:lvl4pPr>
            <a:lvl5pPr marL="2057400" indent="-228600" defTabSz="930275">
              <a:spcBef>
                <a:spcPct val="30000"/>
              </a:spcBef>
              <a:defRPr sz="16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6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6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6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600">
                <a:solidFill>
                  <a:schemeClr val="tx1"/>
                </a:solidFill>
                <a:latin typeface="Times New Roman" panose="02020603050405020304" pitchFamily="18" charset="0"/>
              </a:defRPr>
            </a:lvl9pPr>
          </a:lstStyle>
          <a:p>
            <a:pPr>
              <a:spcBef>
                <a:spcPct val="0"/>
              </a:spcBef>
            </a:pPr>
            <a:fld id="{4284DAE4-9E06-4857-98C8-20DAB019926E}" type="slidenum">
              <a:rPr lang="en-US" altLang="en-US" sz="1200" smtClean="0"/>
              <a:pPr>
                <a:spcBef>
                  <a:spcPct val="0"/>
                </a:spcBef>
              </a:pPr>
              <a:t>10</a:t>
            </a:fld>
            <a:endParaRPr lang="en-US" altLang="en-US" sz="1200"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smtClean="0"/>
              <a:t>Slide Objective</a:t>
            </a:r>
            <a:r>
              <a:rPr lang="en-US" altLang="en-US" smtClean="0"/>
              <a:t>:  SOD</a:t>
            </a:r>
          </a:p>
          <a:p>
            <a:pPr eaLnBrk="1" hangingPunct="1"/>
            <a:endParaRPr lang="en-US" altLang="en-US" smtClean="0"/>
          </a:p>
          <a:p>
            <a:pPr eaLnBrk="1" hangingPunct="1"/>
            <a:r>
              <a:rPr lang="en-US" altLang="en-US" smtClean="0"/>
              <a:t>  </a:t>
            </a:r>
          </a:p>
          <a:p>
            <a:pPr eaLnBrk="1" hangingPunct="1"/>
            <a:endParaRPr lang="en-US" altLang="en-US" smtClean="0"/>
          </a:p>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600">
                <a:solidFill>
                  <a:schemeClr val="tx1"/>
                </a:solidFill>
                <a:latin typeface="Times New Roman" panose="02020603050405020304" pitchFamily="18" charset="0"/>
              </a:defRPr>
            </a:lvl1pPr>
            <a:lvl2pPr marL="742950" indent="-285750" defTabSz="930275">
              <a:spcBef>
                <a:spcPct val="30000"/>
              </a:spcBef>
              <a:defRPr sz="1600">
                <a:solidFill>
                  <a:schemeClr val="tx1"/>
                </a:solidFill>
                <a:latin typeface="Times New Roman" panose="02020603050405020304" pitchFamily="18" charset="0"/>
              </a:defRPr>
            </a:lvl2pPr>
            <a:lvl3pPr marL="1143000" indent="-228600" defTabSz="930275">
              <a:spcBef>
                <a:spcPct val="30000"/>
              </a:spcBef>
              <a:defRPr sz="1600">
                <a:solidFill>
                  <a:schemeClr val="tx1"/>
                </a:solidFill>
                <a:latin typeface="Times New Roman" panose="02020603050405020304" pitchFamily="18" charset="0"/>
              </a:defRPr>
            </a:lvl3pPr>
            <a:lvl4pPr marL="1600200" indent="-228600" defTabSz="930275">
              <a:spcBef>
                <a:spcPct val="30000"/>
              </a:spcBef>
              <a:defRPr sz="1600">
                <a:solidFill>
                  <a:schemeClr val="tx1"/>
                </a:solidFill>
                <a:latin typeface="Times New Roman" panose="02020603050405020304" pitchFamily="18" charset="0"/>
              </a:defRPr>
            </a:lvl4pPr>
            <a:lvl5pPr marL="2057400" indent="-228600" defTabSz="930275">
              <a:spcBef>
                <a:spcPct val="30000"/>
              </a:spcBef>
              <a:defRPr sz="16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6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6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6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600">
                <a:solidFill>
                  <a:schemeClr val="tx1"/>
                </a:solidFill>
                <a:latin typeface="Times New Roman" panose="02020603050405020304" pitchFamily="18" charset="0"/>
              </a:defRPr>
            </a:lvl9pPr>
          </a:lstStyle>
          <a:p>
            <a:pPr>
              <a:spcBef>
                <a:spcPct val="0"/>
              </a:spcBef>
            </a:pPr>
            <a:fld id="{1ADA3458-1D0B-4E82-9B61-29D4C96139B5}" type="slidenum">
              <a:rPr lang="en-US" altLang="en-US" sz="1200" smtClean="0"/>
              <a:pPr>
                <a:spcBef>
                  <a:spcPct val="0"/>
                </a:spcBef>
              </a:pPr>
              <a:t>11</a:t>
            </a:fld>
            <a:endParaRPr lang="en-US" altLang="en-US" sz="1200"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smtClean="0"/>
              <a:t>Slide Objective</a:t>
            </a:r>
            <a:r>
              <a:rPr lang="en-US" altLang="en-US" smtClean="0"/>
              <a:t>:  Reconciliation, Review and Financial Analysis review</a:t>
            </a:r>
          </a:p>
          <a:p>
            <a:pPr eaLnBrk="1" hangingPunct="1"/>
            <a:endParaRPr lang="en-US" altLang="en-US" smtClean="0"/>
          </a:p>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600">
                <a:solidFill>
                  <a:schemeClr val="tx1"/>
                </a:solidFill>
                <a:latin typeface="Times New Roman" panose="02020603050405020304" pitchFamily="18" charset="0"/>
              </a:defRPr>
            </a:lvl1pPr>
            <a:lvl2pPr marL="742950" indent="-285750" defTabSz="930275">
              <a:spcBef>
                <a:spcPct val="30000"/>
              </a:spcBef>
              <a:defRPr sz="1600">
                <a:solidFill>
                  <a:schemeClr val="tx1"/>
                </a:solidFill>
                <a:latin typeface="Times New Roman" panose="02020603050405020304" pitchFamily="18" charset="0"/>
              </a:defRPr>
            </a:lvl2pPr>
            <a:lvl3pPr marL="1143000" indent="-228600" defTabSz="930275">
              <a:spcBef>
                <a:spcPct val="30000"/>
              </a:spcBef>
              <a:defRPr sz="1600">
                <a:solidFill>
                  <a:schemeClr val="tx1"/>
                </a:solidFill>
                <a:latin typeface="Times New Roman" panose="02020603050405020304" pitchFamily="18" charset="0"/>
              </a:defRPr>
            </a:lvl3pPr>
            <a:lvl4pPr marL="1600200" indent="-228600" defTabSz="930275">
              <a:spcBef>
                <a:spcPct val="30000"/>
              </a:spcBef>
              <a:defRPr sz="1600">
                <a:solidFill>
                  <a:schemeClr val="tx1"/>
                </a:solidFill>
                <a:latin typeface="Times New Roman" panose="02020603050405020304" pitchFamily="18" charset="0"/>
              </a:defRPr>
            </a:lvl4pPr>
            <a:lvl5pPr marL="2057400" indent="-228600" defTabSz="930275">
              <a:spcBef>
                <a:spcPct val="30000"/>
              </a:spcBef>
              <a:defRPr sz="16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6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6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6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600">
                <a:solidFill>
                  <a:schemeClr val="tx1"/>
                </a:solidFill>
                <a:latin typeface="Times New Roman" panose="02020603050405020304" pitchFamily="18" charset="0"/>
              </a:defRPr>
            </a:lvl9pPr>
          </a:lstStyle>
          <a:p>
            <a:pPr>
              <a:spcBef>
                <a:spcPct val="0"/>
              </a:spcBef>
            </a:pPr>
            <a:fld id="{0B6E3A55-66FC-4716-8820-0BB50D771173}" type="slidenum">
              <a:rPr lang="en-US" altLang="en-US" sz="1200" smtClean="0"/>
              <a:pPr>
                <a:spcBef>
                  <a:spcPct val="0"/>
                </a:spcBef>
              </a:pPr>
              <a:t>12</a:t>
            </a:fld>
            <a:endParaRPr lang="en-US" altLang="en-US" sz="1200"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527050" y="4870450"/>
            <a:ext cx="60960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b="1" u="sng" smtClean="0"/>
              <a:t>Slide Objective</a:t>
            </a:r>
            <a:r>
              <a:rPr lang="en-US" altLang="en-US" sz="1400" smtClean="0"/>
              <a:t>: Emphasize the responsibility and accountability of department heads who may feel they have little time to spend in the financial details of the department’s control activities.  Also to emphasize again the idea of “trust, but verify”.</a:t>
            </a:r>
          </a:p>
          <a:p>
            <a:pPr eaLnBrk="1" hangingPunct="1"/>
            <a:endParaRPr lang="en-US" altLang="en-US" sz="800" smtClean="0"/>
          </a:p>
          <a:p>
            <a:pPr eaLnBrk="1" hangingPunct="1">
              <a:buFontTx/>
              <a:buChar char="-"/>
            </a:pPr>
            <a:r>
              <a:rPr lang="en-US" altLang="en-US" sz="1400" smtClean="0"/>
              <a:t>“My time is precious; I have delegated those responsibilities”</a:t>
            </a:r>
          </a:p>
          <a:p>
            <a:pPr eaLnBrk="1" hangingPunct="1">
              <a:buFontTx/>
              <a:buChar char="-"/>
            </a:pPr>
            <a:r>
              <a:rPr lang="en-US" altLang="en-US" sz="1400" smtClean="0"/>
              <a:t>“I trust the staff to whom I have delegated those responsibilities”</a:t>
            </a:r>
          </a:p>
          <a:p>
            <a:pPr eaLnBrk="1" hangingPunct="1"/>
            <a:endParaRPr lang="en-US" altLang="en-US" sz="800" smtClean="0"/>
          </a:p>
          <a:p>
            <a:pPr eaLnBrk="1" hangingPunct="1">
              <a:buFont typeface="Wingdings" panose="05000000000000000000" pitchFamily="2" charset="2"/>
              <a:buChar char="à"/>
            </a:pPr>
            <a:r>
              <a:rPr lang="en-US" altLang="en-US" sz="1400" smtClean="0">
                <a:sym typeface="Wingdings" panose="05000000000000000000" pitchFamily="2" charset="2"/>
              </a:rPr>
              <a:t>Delegation is acceptable and in most cases is necessary</a:t>
            </a:r>
          </a:p>
          <a:p>
            <a:pPr eaLnBrk="1" hangingPunct="1">
              <a:buFont typeface="Wingdings" panose="05000000000000000000" pitchFamily="2" charset="2"/>
              <a:buChar char="à"/>
            </a:pPr>
            <a:r>
              <a:rPr lang="en-US" altLang="en-US" sz="1400" smtClean="0"/>
              <a:t>However, delegation of responsibility must only be used in a system where there are strong mitigating controls to prevent or detect errors or fraud perpetrated by an employee in a position of trust and great responsibility: ( i.e., segregation of duties, adequate level of participation by “next level” reviewer) </a:t>
            </a:r>
          </a:p>
          <a:p>
            <a:pPr eaLnBrk="1" hangingPunct="1">
              <a:buFont typeface="Wingdings" panose="05000000000000000000" pitchFamily="2" charset="2"/>
              <a:buNone/>
            </a:pPr>
            <a:endParaRPr lang="en-US" altLang="en-US" sz="800" smtClean="0"/>
          </a:p>
          <a:p>
            <a:pPr eaLnBrk="1" hangingPunct="1">
              <a:buFont typeface="Wingdings" panose="05000000000000000000" pitchFamily="2" charset="2"/>
              <a:buNone/>
            </a:pPr>
            <a:r>
              <a:rPr lang="en-US" altLang="en-US" sz="1400" smtClean="0"/>
              <a:t>Accountability will always remains with the department head, regardless of delegation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600">
                <a:solidFill>
                  <a:schemeClr val="tx1"/>
                </a:solidFill>
                <a:latin typeface="Times New Roman" panose="02020603050405020304" pitchFamily="18" charset="0"/>
              </a:defRPr>
            </a:lvl1pPr>
            <a:lvl2pPr marL="742950" indent="-285750" defTabSz="930275">
              <a:spcBef>
                <a:spcPct val="30000"/>
              </a:spcBef>
              <a:defRPr sz="1600">
                <a:solidFill>
                  <a:schemeClr val="tx1"/>
                </a:solidFill>
                <a:latin typeface="Times New Roman" panose="02020603050405020304" pitchFamily="18" charset="0"/>
              </a:defRPr>
            </a:lvl2pPr>
            <a:lvl3pPr marL="1143000" indent="-228600" defTabSz="930275">
              <a:spcBef>
                <a:spcPct val="30000"/>
              </a:spcBef>
              <a:defRPr sz="1600">
                <a:solidFill>
                  <a:schemeClr val="tx1"/>
                </a:solidFill>
                <a:latin typeface="Times New Roman" panose="02020603050405020304" pitchFamily="18" charset="0"/>
              </a:defRPr>
            </a:lvl3pPr>
            <a:lvl4pPr marL="1600200" indent="-228600" defTabSz="930275">
              <a:spcBef>
                <a:spcPct val="30000"/>
              </a:spcBef>
              <a:defRPr sz="1600">
                <a:solidFill>
                  <a:schemeClr val="tx1"/>
                </a:solidFill>
                <a:latin typeface="Times New Roman" panose="02020603050405020304" pitchFamily="18" charset="0"/>
              </a:defRPr>
            </a:lvl4pPr>
            <a:lvl5pPr marL="2057400" indent="-228600" defTabSz="930275">
              <a:spcBef>
                <a:spcPct val="30000"/>
              </a:spcBef>
              <a:defRPr sz="16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6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6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6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600">
                <a:solidFill>
                  <a:schemeClr val="tx1"/>
                </a:solidFill>
                <a:latin typeface="Times New Roman" panose="02020603050405020304" pitchFamily="18" charset="0"/>
              </a:defRPr>
            </a:lvl9pPr>
          </a:lstStyle>
          <a:p>
            <a:pPr>
              <a:spcBef>
                <a:spcPct val="0"/>
              </a:spcBef>
            </a:pPr>
            <a:fld id="{0DFF4781-5970-4D2C-847C-2C092D2C99B1}" type="slidenum">
              <a:rPr lang="en-US" altLang="en-US" sz="1200" smtClean="0"/>
              <a:pPr>
                <a:spcBef>
                  <a:spcPct val="0"/>
                </a:spcBef>
              </a:pPr>
              <a:t>14</a:t>
            </a:fld>
            <a:endParaRPr lang="en-US" altLang="en-US" sz="1200" smtClean="0"/>
          </a:p>
        </p:txBody>
      </p:sp>
      <p:sp>
        <p:nvSpPr>
          <p:cNvPr id="29699" name="Rectangle 2"/>
          <p:cNvSpPr>
            <a:spLocks noGrp="1" noRot="1" noChangeAspect="1" noChangeArrowheads="1" noTextEdit="1"/>
          </p:cNvSpPr>
          <p:nvPr>
            <p:ph type="sldImg"/>
          </p:nvPr>
        </p:nvSpPr>
        <p:spPr>
          <a:ln/>
        </p:spPr>
      </p:sp>
      <p:sp>
        <p:nvSpPr>
          <p:cNvPr id="29700"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b="1" u="sng" smtClean="0"/>
              <a:t>Slide Objective: </a:t>
            </a:r>
            <a:r>
              <a:rPr lang="en-US" altLang="en-US" sz="1400" smtClean="0"/>
              <a:t> Risk assessment is everyone’s responsibility.</a:t>
            </a:r>
          </a:p>
          <a:p>
            <a:pPr eaLnBrk="1" hangingPunct="1"/>
            <a:endParaRPr lang="en-US" altLang="en-US" sz="1400" smtClean="0"/>
          </a:p>
          <a:p>
            <a:pPr eaLnBrk="1" hangingPunct="1">
              <a:buFontTx/>
              <a:buChar char="•"/>
            </a:pPr>
            <a:r>
              <a:rPr lang="en-US" altLang="en-US" sz="1400" smtClean="0"/>
              <a:t>OUA cannot perform a detailed review of every department, every year. We are the 3</a:t>
            </a:r>
            <a:r>
              <a:rPr lang="en-US" altLang="en-US" sz="1400" baseline="30000" smtClean="0"/>
              <a:t>rd</a:t>
            </a:r>
            <a:r>
              <a:rPr lang="en-US" altLang="en-US" sz="1400" smtClean="0"/>
              <a:t> line of defense designed to monitor and assess each Departments’ Internal Control structure</a:t>
            </a:r>
          </a:p>
          <a:p>
            <a:pPr eaLnBrk="1" hangingPunct="1">
              <a:buFontTx/>
              <a:buChar char="•"/>
            </a:pPr>
            <a:r>
              <a:rPr lang="en-US" altLang="en-US" sz="1400" smtClean="0"/>
              <a:t>Each department is responsible for assessing their own risks on a periodic basis.</a:t>
            </a:r>
          </a:p>
          <a:p>
            <a:pPr eaLnBrk="1" hangingPunct="1"/>
            <a:r>
              <a:rPr lang="en-US" altLang="en-US" sz="1400" smtClean="0"/>
              <a:t>Useful websites:</a:t>
            </a:r>
          </a:p>
          <a:p>
            <a:pPr eaLnBrk="1" hangingPunct="1">
              <a:buFontTx/>
              <a:buChar char="•"/>
            </a:pPr>
            <a:endParaRPr lang="en-US" altLang="en-US" sz="1400" smtClean="0"/>
          </a:p>
          <a:p>
            <a:pPr eaLnBrk="1" hangingPunct="1">
              <a:buFontTx/>
              <a:buChar char="•"/>
            </a:pPr>
            <a:r>
              <a:rPr lang="en-US" altLang="en-US" sz="1400" smtClean="0"/>
              <a:t>OUA website</a:t>
            </a:r>
          </a:p>
          <a:p>
            <a:pPr eaLnBrk="1" hangingPunct="1">
              <a:buFontTx/>
              <a:buChar char="•"/>
            </a:pPr>
            <a:r>
              <a:rPr lang="en-US" altLang="en-US" sz="1400" smtClean="0"/>
              <a:t>Institute of Internal Auditors</a:t>
            </a:r>
          </a:p>
          <a:p>
            <a:pPr eaLnBrk="1" hangingPunct="1">
              <a:buFontTx/>
              <a:buChar char="•"/>
            </a:pPr>
            <a:r>
              <a:rPr lang="en-US" altLang="en-US" sz="1400" smtClean="0"/>
              <a:t>Information Systems Audit and Control Association</a:t>
            </a:r>
          </a:p>
          <a:p>
            <a:pPr eaLnBrk="1" hangingPunct="1">
              <a:buFontTx/>
              <a:buChar char="•"/>
            </a:pPr>
            <a:endParaRPr lang="en-US" altLang="en-US" sz="1400" smtClean="0"/>
          </a:p>
          <a:p>
            <a:pPr eaLnBrk="1" hangingPunct="1"/>
            <a:endParaRPr lang="en-US" altLang="en-US" sz="14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600">
                <a:solidFill>
                  <a:schemeClr val="tx1"/>
                </a:solidFill>
                <a:latin typeface="Times New Roman" panose="02020603050405020304" pitchFamily="18" charset="0"/>
              </a:defRPr>
            </a:lvl1pPr>
            <a:lvl2pPr marL="742950" indent="-285750" defTabSz="930275">
              <a:spcBef>
                <a:spcPct val="30000"/>
              </a:spcBef>
              <a:defRPr sz="1600">
                <a:solidFill>
                  <a:schemeClr val="tx1"/>
                </a:solidFill>
                <a:latin typeface="Times New Roman" panose="02020603050405020304" pitchFamily="18" charset="0"/>
              </a:defRPr>
            </a:lvl2pPr>
            <a:lvl3pPr marL="1143000" indent="-228600" defTabSz="930275">
              <a:spcBef>
                <a:spcPct val="30000"/>
              </a:spcBef>
              <a:defRPr sz="1600">
                <a:solidFill>
                  <a:schemeClr val="tx1"/>
                </a:solidFill>
                <a:latin typeface="Times New Roman" panose="02020603050405020304" pitchFamily="18" charset="0"/>
              </a:defRPr>
            </a:lvl3pPr>
            <a:lvl4pPr marL="1600200" indent="-228600" defTabSz="930275">
              <a:spcBef>
                <a:spcPct val="30000"/>
              </a:spcBef>
              <a:defRPr sz="1600">
                <a:solidFill>
                  <a:schemeClr val="tx1"/>
                </a:solidFill>
                <a:latin typeface="Times New Roman" panose="02020603050405020304" pitchFamily="18" charset="0"/>
              </a:defRPr>
            </a:lvl4pPr>
            <a:lvl5pPr marL="2057400" indent="-228600" defTabSz="930275">
              <a:spcBef>
                <a:spcPct val="30000"/>
              </a:spcBef>
              <a:defRPr sz="16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6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6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6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600">
                <a:solidFill>
                  <a:schemeClr val="tx1"/>
                </a:solidFill>
                <a:latin typeface="Times New Roman" panose="02020603050405020304" pitchFamily="18" charset="0"/>
              </a:defRPr>
            </a:lvl9pPr>
          </a:lstStyle>
          <a:p>
            <a:pPr>
              <a:spcBef>
                <a:spcPct val="0"/>
              </a:spcBef>
            </a:pPr>
            <a:fld id="{E2EF979F-2E3E-40A4-A7F7-A39BE94C5B82}" type="slidenum">
              <a:rPr lang="en-US" altLang="en-US" sz="1200" smtClean="0"/>
              <a:pPr>
                <a:spcBef>
                  <a:spcPct val="0"/>
                </a:spcBef>
              </a:pPr>
              <a:t>15</a:t>
            </a:fld>
            <a:endParaRPr lang="en-US" altLang="en-US" sz="1200" smtClean="0"/>
          </a:p>
        </p:txBody>
      </p:sp>
      <p:sp>
        <p:nvSpPr>
          <p:cNvPr id="31747" name="Rectangle 2"/>
          <p:cNvSpPr>
            <a:spLocks noGrp="1" noRot="1" noChangeAspect="1" noChangeArrowheads="1" noTextEdit="1"/>
          </p:cNvSpPr>
          <p:nvPr>
            <p:ph type="sldImg"/>
          </p:nvPr>
        </p:nvSpPr>
        <p:spPr>
          <a:ln/>
        </p:spPr>
      </p:sp>
      <p:sp>
        <p:nvSpPr>
          <p:cNvPr id="31748"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Feel free to email us with any questions you may have.</a:t>
            </a:r>
          </a:p>
          <a:p>
            <a:pPr eaLnBrk="1" hangingPunct="1"/>
            <a:r>
              <a:rPr lang="en-US" altLang="en-US" smtClean="0"/>
              <a:t>Thank you.</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600">
                <a:solidFill>
                  <a:schemeClr val="tx1"/>
                </a:solidFill>
                <a:latin typeface="Times New Roman" panose="02020603050405020304" pitchFamily="18" charset="0"/>
              </a:defRPr>
            </a:lvl1pPr>
            <a:lvl2pPr marL="742950" indent="-285750" defTabSz="930275">
              <a:spcBef>
                <a:spcPct val="30000"/>
              </a:spcBef>
              <a:defRPr sz="1600">
                <a:solidFill>
                  <a:schemeClr val="tx1"/>
                </a:solidFill>
                <a:latin typeface="Times New Roman" panose="02020603050405020304" pitchFamily="18" charset="0"/>
              </a:defRPr>
            </a:lvl2pPr>
            <a:lvl3pPr marL="1143000" indent="-228600" defTabSz="930275">
              <a:spcBef>
                <a:spcPct val="30000"/>
              </a:spcBef>
              <a:defRPr sz="1600">
                <a:solidFill>
                  <a:schemeClr val="tx1"/>
                </a:solidFill>
                <a:latin typeface="Times New Roman" panose="02020603050405020304" pitchFamily="18" charset="0"/>
              </a:defRPr>
            </a:lvl3pPr>
            <a:lvl4pPr marL="1600200" indent="-228600" defTabSz="930275">
              <a:spcBef>
                <a:spcPct val="30000"/>
              </a:spcBef>
              <a:defRPr sz="1600">
                <a:solidFill>
                  <a:schemeClr val="tx1"/>
                </a:solidFill>
                <a:latin typeface="Times New Roman" panose="02020603050405020304" pitchFamily="18" charset="0"/>
              </a:defRPr>
            </a:lvl4pPr>
            <a:lvl5pPr marL="2057400" indent="-228600" defTabSz="930275">
              <a:spcBef>
                <a:spcPct val="30000"/>
              </a:spcBef>
              <a:defRPr sz="16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6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6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6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600">
                <a:solidFill>
                  <a:schemeClr val="tx1"/>
                </a:solidFill>
                <a:latin typeface="Times New Roman" panose="02020603050405020304" pitchFamily="18" charset="0"/>
              </a:defRPr>
            </a:lvl9pPr>
          </a:lstStyle>
          <a:p>
            <a:pPr>
              <a:spcBef>
                <a:spcPct val="0"/>
              </a:spcBef>
            </a:pPr>
            <a:fld id="{F0D20CA8-ABE5-4C6E-B2D5-852CBE3CFFE4}" type="slidenum">
              <a:rPr lang="en-US" altLang="en-US" sz="1200" smtClean="0"/>
              <a:pPr>
                <a:spcBef>
                  <a:spcPct val="0"/>
                </a:spcBef>
              </a:pPr>
              <a:t>2</a:t>
            </a:fld>
            <a:endParaRPr lang="en-US" altLang="en-US" sz="1200" smtClean="0"/>
          </a:p>
        </p:txBody>
      </p:sp>
      <p:sp>
        <p:nvSpPr>
          <p:cNvPr id="5123" name="Rectangle 2"/>
          <p:cNvSpPr>
            <a:spLocks noGrp="1" noRot="1" noChangeAspect="1" noChangeArrowheads="1" noTextEdit="1"/>
          </p:cNvSpPr>
          <p:nvPr>
            <p:ph type="sldImg"/>
          </p:nvPr>
        </p:nvSpPr>
        <p:spPr>
          <a:ln/>
        </p:spPr>
      </p:sp>
      <p:sp>
        <p:nvSpPr>
          <p:cNvPr id="5124"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smtClean="0"/>
              <a:t>Slide Objective</a:t>
            </a:r>
            <a:r>
              <a:rPr lang="en-US" altLang="en-US" smtClean="0"/>
              <a:t>:  To Provide Introduction to presentation topic</a:t>
            </a:r>
          </a:p>
          <a:p>
            <a:pPr eaLnBrk="1" hangingPunct="1"/>
            <a:endParaRPr lang="en-US" altLang="en-US" smtClean="0"/>
          </a:p>
          <a:p>
            <a:pPr eaLnBrk="1" hangingPunct="1">
              <a:buFontTx/>
              <a:buChar char="•"/>
            </a:pPr>
            <a:r>
              <a:rPr lang="en-US" altLang="en-US" smtClean="0"/>
              <a:t>Introduce self </a:t>
            </a:r>
          </a:p>
          <a:p>
            <a:pPr eaLnBrk="1" hangingPunct="1">
              <a:buFontTx/>
              <a:buChar char="•"/>
            </a:pPr>
            <a:r>
              <a:rPr lang="en-US" altLang="en-US" smtClean="0"/>
              <a:t>Introduce presentation topic: </a:t>
            </a:r>
            <a:r>
              <a:rPr lang="en-US" altLang="en-US" u="sng" smtClean="0">
                <a:sym typeface="Wingdings" panose="05000000000000000000" pitchFamily="2" charset="2"/>
              </a:rPr>
              <a:t>Internal Control Awareness</a:t>
            </a:r>
            <a:endParaRPr lang="en-US" altLang="en-US" smtClean="0"/>
          </a:p>
          <a:p>
            <a:pPr eaLnBrk="1" hangingPunct="1"/>
            <a:endParaRPr lang="en-US" altLang="en-US" u="sng" smtClean="0">
              <a:sym typeface="Wingdings" panose="05000000000000000000" pitchFamily="2" charset="2"/>
            </a:endParaRPr>
          </a:p>
          <a:p>
            <a:pPr eaLnBrk="1" hangingPunct="1"/>
            <a:endParaRPr lang="en-US" altLang="en-US" u="sng" smtClean="0"/>
          </a:p>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600">
                <a:solidFill>
                  <a:schemeClr val="tx1"/>
                </a:solidFill>
                <a:latin typeface="Times New Roman" panose="02020603050405020304" pitchFamily="18" charset="0"/>
              </a:defRPr>
            </a:lvl1pPr>
            <a:lvl2pPr marL="742950" indent="-285750" defTabSz="930275">
              <a:spcBef>
                <a:spcPct val="30000"/>
              </a:spcBef>
              <a:defRPr sz="1600">
                <a:solidFill>
                  <a:schemeClr val="tx1"/>
                </a:solidFill>
                <a:latin typeface="Times New Roman" panose="02020603050405020304" pitchFamily="18" charset="0"/>
              </a:defRPr>
            </a:lvl2pPr>
            <a:lvl3pPr marL="1143000" indent="-228600" defTabSz="930275">
              <a:spcBef>
                <a:spcPct val="30000"/>
              </a:spcBef>
              <a:defRPr sz="1600">
                <a:solidFill>
                  <a:schemeClr val="tx1"/>
                </a:solidFill>
                <a:latin typeface="Times New Roman" panose="02020603050405020304" pitchFamily="18" charset="0"/>
              </a:defRPr>
            </a:lvl3pPr>
            <a:lvl4pPr marL="1600200" indent="-228600" defTabSz="930275">
              <a:spcBef>
                <a:spcPct val="30000"/>
              </a:spcBef>
              <a:defRPr sz="1600">
                <a:solidFill>
                  <a:schemeClr val="tx1"/>
                </a:solidFill>
                <a:latin typeface="Times New Roman" panose="02020603050405020304" pitchFamily="18" charset="0"/>
              </a:defRPr>
            </a:lvl4pPr>
            <a:lvl5pPr marL="2057400" indent="-228600" defTabSz="930275">
              <a:spcBef>
                <a:spcPct val="30000"/>
              </a:spcBef>
              <a:defRPr sz="16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6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6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6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600">
                <a:solidFill>
                  <a:schemeClr val="tx1"/>
                </a:solidFill>
                <a:latin typeface="Times New Roman" panose="02020603050405020304" pitchFamily="18" charset="0"/>
              </a:defRPr>
            </a:lvl9pPr>
          </a:lstStyle>
          <a:p>
            <a:pPr>
              <a:spcBef>
                <a:spcPct val="0"/>
              </a:spcBef>
            </a:pPr>
            <a:fld id="{8554D808-7AEB-4468-A0B4-CFA4BC9C55E3}" type="slidenum">
              <a:rPr lang="en-US" altLang="en-US" sz="1200" smtClean="0"/>
              <a:pPr>
                <a:spcBef>
                  <a:spcPct val="0"/>
                </a:spcBef>
              </a:pPr>
              <a:t>3</a:t>
            </a:fld>
            <a:endParaRPr lang="en-US" altLang="en-US" sz="1200" smtClean="0"/>
          </a:p>
        </p:txBody>
      </p:sp>
      <p:sp>
        <p:nvSpPr>
          <p:cNvPr id="7171" name="Rectangle 2"/>
          <p:cNvSpPr>
            <a:spLocks noGrp="1" noRot="1" noChangeAspect="1" noChangeArrowheads="1" noTextEdit="1"/>
          </p:cNvSpPr>
          <p:nvPr>
            <p:ph type="sldImg"/>
          </p:nvPr>
        </p:nvSpPr>
        <p:spPr>
          <a:ln/>
        </p:spPr>
      </p:sp>
      <p:sp>
        <p:nvSpPr>
          <p:cNvPr id="7172"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smtClean="0"/>
              <a:t>Slide objective</a:t>
            </a:r>
            <a:r>
              <a:rPr lang="en-US" altLang="en-US" smtClean="0"/>
              <a:t>: Perform brief overview of topics that will be covered by other presentations and areas OUA can assist</a:t>
            </a:r>
          </a:p>
          <a:p>
            <a:pPr eaLnBrk="1" hangingPunct="1"/>
            <a:endParaRPr lang="en-US" altLang="en-US" smtClean="0"/>
          </a:p>
          <a:p>
            <a:pPr eaLnBrk="1" hangingPunct="1">
              <a:buFontTx/>
              <a:buChar char="•"/>
            </a:pPr>
            <a:r>
              <a:rPr lang="en-US" altLang="en-US" smtClean="0"/>
              <a:t>Why OUA? </a:t>
            </a:r>
            <a:r>
              <a:rPr lang="en-US" altLang="en-US" smtClean="0">
                <a:sym typeface="Wingdings" panose="05000000000000000000" pitchFamily="2" charset="2"/>
              </a:rPr>
              <a:t> We are the SUBJECT MATTER EXPERTS on INTERNAL CONTROLS</a:t>
            </a:r>
          </a:p>
          <a:p>
            <a:pPr eaLnBrk="1" hangingPunct="1">
              <a:buFontTx/>
              <a:buChar char="•"/>
            </a:pPr>
            <a:endParaRPr lang="en-US" altLang="en-US" smtClean="0">
              <a:sym typeface="Wingdings" panose="05000000000000000000" pitchFamily="2" charset="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600">
                <a:solidFill>
                  <a:schemeClr val="tx1"/>
                </a:solidFill>
                <a:latin typeface="Times New Roman" panose="02020603050405020304" pitchFamily="18" charset="0"/>
              </a:defRPr>
            </a:lvl1pPr>
            <a:lvl2pPr marL="742950" indent="-285750" defTabSz="930275">
              <a:spcBef>
                <a:spcPct val="30000"/>
              </a:spcBef>
              <a:defRPr sz="1600">
                <a:solidFill>
                  <a:schemeClr val="tx1"/>
                </a:solidFill>
                <a:latin typeface="Times New Roman" panose="02020603050405020304" pitchFamily="18" charset="0"/>
              </a:defRPr>
            </a:lvl2pPr>
            <a:lvl3pPr marL="1143000" indent="-228600" defTabSz="930275">
              <a:spcBef>
                <a:spcPct val="30000"/>
              </a:spcBef>
              <a:defRPr sz="1600">
                <a:solidFill>
                  <a:schemeClr val="tx1"/>
                </a:solidFill>
                <a:latin typeface="Times New Roman" panose="02020603050405020304" pitchFamily="18" charset="0"/>
              </a:defRPr>
            </a:lvl3pPr>
            <a:lvl4pPr marL="1600200" indent="-228600" defTabSz="930275">
              <a:spcBef>
                <a:spcPct val="30000"/>
              </a:spcBef>
              <a:defRPr sz="1600">
                <a:solidFill>
                  <a:schemeClr val="tx1"/>
                </a:solidFill>
                <a:latin typeface="Times New Roman" panose="02020603050405020304" pitchFamily="18" charset="0"/>
              </a:defRPr>
            </a:lvl4pPr>
            <a:lvl5pPr marL="2057400" indent="-228600" defTabSz="930275">
              <a:spcBef>
                <a:spcPct val="30000"/>
              </a:spcBef>
              <a:defRPr sz="16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6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6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6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600">
                <a:solidFill>
                  <a:schemeClr val="tx1"/>
                </a:solidFill>
                <a:latin typeface="Times New Roman" panose="02020603050405020304" pitchFamily="18" charset="0"/>
              </a:defRPr>
            </a:lvl9pPr>
          </a:lstStyle>
          <a:p>
            <a:pPr>
              <a:spcBef>
                <a:spcPct val="0"/>
              </a:spcBef>
            </a:pPr>
            <a:fld id="{4A708D5A-59D8-44E9-85A4-18893211B3D8}" type="slidenum">
              <a:rPr lang="en-US" altLang="en-US" sz="1200" smtClean="0"/>
              <a:pPr>
                <a:spcBef>
                  <a:spcPct val="0"/>
                </a:spcBef>
              </a:pPr>
              <a:t>4</a:t>
            </a:fld>
            <a:endParaRPr lang="en-US" altLang="en-US" sz="1200" smtClean="0"/>
          </a:p>
        </p:txBody>
      </p:sp>
      <p:sp>
        <p:nvSpPr>
          <p:cNvPr id="9219" name="Rectangle 2"/>
          <p:cNvSpPr>
            <a:spLocks noGrp="1" noRot="1" noChangeAspect="1" noChangeArrowheads="1" noTextEdit="1"/>
          </p:cNvSpPr>
          <p:nvPr>
            <p:ph type="sldImg"/>
          </p:nvPr>
        </p:nvSpPr>
        <p:spPr>
          <a:solidFill>
            <a:srgbClr val="FFFFFF"/>
          </a:solidFill>
          <a:ln/>
        </p:spPr>
      </p:sp>
      <p:sp>
        <p:nvSpPr>
          <p:cNvPr id="92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smtClean="0"/>
              <a:t>We all have a role in creating and sustaining a culture which emphasizes our regards for the Ethics and Values the University promotes.</a:t>
            </a:r>
          </a:p>
          <a:p>
            <a:pPr eaLnBrk="1" hangingPunct="1"/>
            <a:endParaRPr lang="en-US" altLang="en-US" b="1" smtClean="0"/>
          </a:p>
          <a:p>
            <a:pPr eaLnBrk="1" hangingPunct="1"/>
            <a:r>
              <a:rPr lang="en-US" altLang="en-US" b="1" smtClean="0"/>
              <a:t>Our actions cause reflections so setting a good example is the most proactive means for promoting an ethical and honest culture.</a:t>
            </a:r>
          </a:p>
          <a:p>
            <a:pPr eaLnBrk="1" hangingPunct="1"/>
            <a:endParaRPr lang="en-US" altLang="en-US" b="1" smtClean="0"/>
          </a:p>
          <a:p>
            <a:pPr eaLnBrk="1" hangingPunct="1"/>
            <a:r>
              <a:rPr lang="en-US" altLang="en-US" b="1" smtClean="0"/>
              <a:t>We also want to create a culture of awareness not suspicion.  Before assuming fraudulent or ill intent gather the facts and understand the situation.</a:t>
            </a:r>
          </a:p>
          <a:p>
            <a:pPr eaLnBrk="1" hangingPunct="1"/>
            <a:endParaRPr lang="en-US" altLang="en-US" b="1"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600">
                <a:solidFill>
                  <a:schemeClr val="tx1"/>
                </a:solidFill>
                <a:latin typeface="Times New Roman" panose="02020603050405020304" pitchFamily="18" charset="0"/>
              </a:defRPr>
            </a:lvl1pPr>
            <a:lvl2pPr marL="742950" indent="-285750" defTabSz="930275">
              <a:spcBef>
                <a:spcPct val="30000"/>
              </a:spcBef>
              <a:defRPr sz="1600">
                <a:solidFill>
                  <a:schemeClr val="tx1"/>
                </a:solidFill>
                <a:latin typeface="Times New Roman" panose="02020603050405020304" pitchFamily="18" charset="0"/>
              </a:defRPr>
            </a:lvl2pPr>
            <a:lvl3pPr marL="1143000" indent="-228600" defTabSz="930275">
              <a:spcBef>
                <a:spcPct val="30000"/>
              </a:spcBef>
              <a:defRPr sz="1600">
                <a:solidFill>
                  <a:schemeClr val="tx1"/>
                </a:solidFill>
                <a:latin typeface="Times New Roman" panose="02020603050405020304" pitchFamily="18" charset="0"/>
              </a:defRPr>
            </a:lvl3pPr>
            <a:lvl4pPr marL="1600200" indent="-228600" defTabSz="930275">
              <a:spcBef>
                <a:spcPct val="30000"/>
              </a:spcBef>
              <a:defRPr sz="1600">
                <a:solidFill>
                  <a:schemeClr val="tx1"/>
                </a:solidFill>
                <a:latin typeface="Times New Roman" panose="02020603050405020304" pitchFamily="18" charset="0"/>
              </a:defRPr>
            </a:lvl4pPr>
            <a:lvl5pPr marL="2057400" indent="-228600" defTabSz="930275">
              <a:spcBef>
                <a:spcPct val="30000"/>
              </a:spcBef>
              <a:defRPr sz="16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6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6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6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600">
                <a:solidFill>
                  <a:schemeClr val="tx1"/>
                </a:solidFill>
                <a:latin typeface="Times New Roman" panose="02020603050405020304" pitchFamily="18" charset="0"/>
              </a:defRPr>
            </a:lvl9pPr>
          </a:lstStyle>
          <a:p>
            <a:pPr>
              <a:spcBef>
                <a:spcPct val="0"/>
              </a:spcBef>
            </a:pPr>
            <a:fld id="{98FEF134-E89E-445B-BE5B-9148408EF1AC}" type="slidenum">
              <a:rPr lang="en-US" altLang="en-US" sz="1200" smtClean="0"/>
              <a:pPr>
                <a:spcBef>
                  <a:spcPct val="0"/>
                </a:spcBef>
              </a:pPr>
              <a:t>5</a:t>
            </a:fld>
            <a:endParaRPr lang="en-US" altLang="en-US" sz="1200" smtClean="0"/>
          </a:p>
        </p:txBody>
      </p:sp>
      <p:sp>
        <p:nvSpPr>
          <p:cNvPr id="11267" name="Rectangle 2"/>
          <p:cNvSpPr>
            <a:spLocks noGrp="1" noRot="1" noChangeAspect="1" noChangeArrowheads="1" noTextEdit="1"/>
          </p:cNvSpPr>
          <p:nvPr>
            <p:ph type="sldImg"/>
          </p:nvPr>
        </p:nvSpPr>
        <p:spPr>
          <a:solidFill>
            <a:srgbClr val="FFFFFF"/>
          </a:solidFill>
          <a:ln/>
        </p:spPr>
      </p:sp>
      <p:sp>
        <p:nvSpPr>
          <p:cNvPr id="112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u="sng" smtClean="0"/>
              <a:t>Being confident in your role means that you are comfortable asking questions.  </a:t>
            </a:r>
            <a:r>
              <a:rPr lang="en-US" altLang="en-US" b="1" smtClean="0"/>
              <a:t>If you have any doubts about a situation ask your self these questions</a:t>
            </a:r>
          </a:p>
          <a:p>
            <a:pPr eaLnBrk="1" hangingPunct="1"/>
            <a:endParaRPr lang="en-US" altLang="en-US" b="1" smtClean="0"/>
          </a:p>
          <a:p>
            <a:pPr eaLnBrk="1" hangingPunct="1"/>
            <a:r>
              <a:rPr lang="en-US" altLang="en-US" b="1" smtClean="0"/>
              <a:t>It’s important that you </a:t>
            </a:r>
            <a:r>
              <a:rPr lang="en-US" altLang="en-US" b="1" u="sng" smtClean="0"/>
              <a:t>ask the right questions </a:t>
            </a:r>
            <a:r>
              <a:rPr lang="en-US" altLang="en-US" b="1" smtClean="0"/>
              <a:t>of the right people up and down the line </a:t>
            </a:r>
            <a:r>
              <a:rPr lang="en-US" altLang="en-US" b="1" u="sng" smtClean="0"/>
              <a:t>from the employees that might report to you to those to whom you report</a:t>
            </a:r>
          </a:p>
          <a:p>
            <a:pPr eaLnBrk="1" hangingPunct="1"/>
            <a:endParaRPr lang="en-US" altLang="en-US" b="1" smtClean="0"/>
          </a:p>
          <a:p>
            <a:pPr eaLnBrk="1" hangingPunct="1"/>
            <a:r>
              <a:rPr lang="en-US" altLang="en-US" b="1" smtClean="0"/>
              <a:t>If you have doubts, </a:t>
            </a:r>
            <a:r>
              <a:rPr lang="en-US" altLang="en-US" b="1" u="sng" smtClean="0"/>
              <a:t>call Finance, Purchasing, HR first</a:t>
            </a:r>
          </a:p>
          <a:p>
            <a:pPr eaLnBrk="1" hangingPunct="1"/>
            <a:r>
              <a:rPr lang="en-US" altLang="en-US" b="1" smtClean="0"/>
              <a:t>They are there to assist as your second line of defense</a:t>
            </a:r>
          </a:p>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600">
                <a:solidFill>
                  <a:schemeClr val="tx1"/>
                </a:solidFill>
                <a:latin typeface="Times New Roman" panose="02020603050405020304" pitchFamily="18" charset="0"/>
              </a:defRPr>
            </a:lvl1pPr>
            <a:lvl2pPr marL="742950" indent="-285750" defTabSz="930275">
              <a:spcBef>
                <a:spcPct val="30000"/>
              </a:spcBef>
              <a:defRPr sz="1600">
                <a:solidFill>
                  <a:schemeClr val="tx1"/>
                </a:solidFill>
                <a:latin typeface="Times New Roman" panose="02020603050405020304" pitchFamily="18" charset="0"/>
              </a:defRPr>
            </a:lvl2pPr>
            <a:lvl3pPr marL="1143000" indent="-228600" defTabSz="930275">
              <a:spcBef>
                <a:spcPct val="30000"/>
              </a:spcBef>
              <a:defRPr sz="1600">
                <a:solidFill>
                  <a:schemeClr val="tx1"/>
                </a:solidFill>
                <a:latin typeface="Times New Roman" panose="02020603050405020304" pitchFamily="18" charset="0"/>
              </a:defRPr>
            </a:lvl3pPr>
            <a:lvl4pPr marL="1600200" indent="-228600" defTabSz="930275">
              <a:spcBef>
                <a:spcPct val="30000"/>
              </a:spcBef>
              <a:defRPr sz="1600">
                <a:solidFill>
                  <a:schemeClr val="tx1"/>
                </a:solidFill>
                <a:latin typeface="Times New Roman" panose="02020603050405020304" pitchFamily="18" charset="0"/>
              </a:defRPr>
            </a:lvl4pPr>
            <a:lvl5pPr marL="2057400" indent="-228600" defTabSz="930275">
              <a:spcBef>
                <a:spcPct val="30000"/>
              </a:spcBef>
              <a:defRPr sz="16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6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6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6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600">
                <a:solidFill>
                  <a:schemeClr val="tx1"/>
                </a:solidFill>
                <a:latin typeface="Times New Roman" panose="02020603050405020304" pitchFamily="18" charset="0"/>
              </a:defRPr>
            </a:lvl9pPr>
          </a:lstStyle>
          <a:p>
            <a:pPr>
              <a:spcBef>
                <a:spcPct val="0"/>
              </a:spcBef>
            </a:pPr>
            <a:fld id="{85470208-BDCB-4698-B73C-BFF580255A89}" type="slidenum">
              <a:rPr lang="en-US" altLang="en-US" sz="1200" smtClean="0"/>
              <a:pPr>
                <a:spcBef>
                  <a:spcPct val="0"/>
                </a:spcBef>
              </a:pPr>
              <a:t>6</a:t>
            </a:fld>
            <a:endParaRPr lang="en-US" altLang="en-US" sz="1200"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600">
                <a:solidFill>
                  <a:schemeClr val="tx1"/>
                </a:solidFill>
                <a:latin typeface="Times New Roman" panose="02020603050405020304" pitchFamily="18" charset="0"/>
              </a:defRPr>
            </a:lvl1pPr>
            <a:lvl2pPr marL="742950" indent="-285750" defTabSz="930275">
              <a:spcBef>
                <a:spcPct val="30000"/>
              </a:spcBef>
              <a:defRPr sz="1600">
                <a:solidFill>
                  <a:schemeClr val="tx1"/>
                </a:solidFill>
                <a:latin typeface="Times New Roman" panose="02020603050405020304" pitchFamily="18" charset="0"/>
              </a:defRPr>
            </a:lvl2pPr>
            <a:lvl3pPr marL="1143000" indent="-228600" defTabSz="930275">
              <a:spcBef>
                <a:spcPct val="30000"/>
              </a:spcBef>
              <a:defRPr sz="1600">
                <a:solidFill>
                  <a:schemeClr val="tx1"/>
                </a:solidFill>
                <a:latin typeface="Times New Roman" panose="02020603050405020304" pitchFamily="18" charset="0"/>
              </a:defRPr>
            </a:lvl3pPr>
            <a:lvl4pPr marL="1600200" indent="-228600" defTabSz="930275">
              <a:spcBef>
                <a:spcPct val="30000"/>
              </a:spcBef>
              <a:defRPr sz="1600">
                <a:solidFill>
                  <a:schemeClr val="tx1"/>
                </a:solidFill>
                <a:latin typeface="Times New Roman" panose="02020603050405020304" pitchFamily="18" charset="0"/>
              </a:defRPr>
            </a:lvl4pPr>
            <a:lvl5pPr marL="2057400" indent="-228600" defTabSz="930275">
              <a:spcBef>
                <a:spcPct val="30000"/>
              </a:spcBef>
              <a:defRPr sz="16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6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6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6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600">
                <a:solidFill>
                  <a:schemeClr val="tx1"/>
                </a:solidFill>
                <a:latin typeface="Times New Roman" panose="02020603050405020304" pitchFamily="18" charset="0"/>
              </a:defRPr>
            </a:lvl9pPr>
          </a:lstStyle>
          <a:p>
            <a:pPr>
              <a:spcBef>
                <a:spcPct val="0"/>
              </a:spcBef>
            </a:pPr>
            <a:fld id="{386DC4E5-85D9-42F8-B010-80AFDEACAC0B}" type="slidenum">
              <a:rPr lang="en-US" altLang="en-US" sz="1200" smtClean="0"/>
              <a:pPr>
                <a:spcBef>
                  <a:spcPct val="0"/>
                </a:spcBef>
              </a:pPr>
              <a:t>7</a:t>
            </a:fld>
            <a:endParaRPr lang="en-US" altLang="en-US" sz="1200" smtClean="0"/>
          </a:p>
        </p:txBody>
      </p:sp>
      <p:sp>
        <p:nvSpPr>
          <p:cNvPr id="15363" name="Rectangle 2"/>
          <p:cNvSpPr>
            <a:spLocks noGrp="1" noRot="1" noChangeAspect="1" noChangeArrowheads="1" noTextEdit="1"/>
          </p:cNvSpPr>
          <p:nvPr>
            <p:ph type="sldImg"/>
          </p:nvPr>
        </p:nvSpPr>
        <p:spPr>
          <a:ln/>
        </p:spPr>
      </p:sp>
      <p:sp>
        <p:nvSpPr>
          <p:cNvPr id="15364"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sz="1400" b="1" u="sng" smtClean="0"/>
              <a:t>Slide Objective</a:t>
            </a:r>
            <a:r>
              <a:rPr lang="en-US" altLang="en-US" sz="1400" smtClean="0"/>
              <a:t>: Emphasize component:</a:t>
            </a:r>
          </a:p>
          <a:p>
            <a:pPr eaLnBrk="1" hangingPunct="1">
              <a:lnSpc>
                <a:spcPct val="90000"/>
              </a:lnSpc>
            </a:pPr>
            <a:endParaRPr lang="en-US" altLang="en-US" sz="1400" smtClean="0"/>
          </a:p>
          <a:p>
            <a:pPr eaLnBrk="1" hangingPunct="1">
              <a:lnSpc>
                <a:spcPct val="90000"/>
              </a:lnSpc>
            </a:pPr>
            <a:r>
              <a:rPr lang="en-US" altLang="en-US" sz="1400" smtClean="0"/>
              <a:t>Control activities can be Preventative or Detective.  Generally, preventative controls are the strongest. This is shown in our move to electronically processing of documents (P2P) and in the future with employee expense reports</a:t>
            </a:r>
          </a:p>
          <a:p>
            <a:pPr eaLnBrk="1" hangingPunct="1">
              <a:lnSpc>
                <a:spcPct val="90000"/>
              </a:lnSpc>
            </a:pPr>
            <a:r>
              <a:rPr lang="en-US" altLang="en-US" sz="1400" smtClean="0"/>
              <a:t>  </a:t>
            </a:r>
            <a:r>
              <a:rPr lang="en-US" altLang="en-US" sz="1400" u="sng" smtClean="0">
                <a:sym typeface="Wingdings" panose="05000000000000000000" pitchFamily="2" charset="2"/>
              </a:rPr>
              <a:t> What are some activities I can consider today?</a:t>
            </a:r>
          </a:p>
          <a:p>
            <a:pPr eaLnBrk="1" hangingPunct="1">
              <a:lnSpc>
                <a:spcPct val="90000"/>
              </a:lnSpc>
            </a:pPr>
            <a:r>
              <a:rPr lang="en-US" altLang="en-US" sz="1400" smtClean="0"/>
              <a:t>Review list, emphasis on:</a:t>
            </a:r>
          </a:p>
          <a:p>
            <a:pPr eaLnBrk="1" hangingPunct="1">
              <a:lnSpc>
                <a:spcPct val="90000"/>
              </a:lnSpc>
              <a:buFontTx/>
              <a:buChar char="•"/>
            </a:pPr>
            <a:r>
              <a:rPr lang="en-US" altLang="en-US" sz="1400" smtClean="0"/>
              <a:t> Segregation of Duties</a:t>
            </a:r>
          </a:p>
          <a:p>
            <a:pPr eaLnBrk="1" hangingPunct="1">
              <a:lnSpc>
                <a:spcPct val="90000"/>
              </a:lnSpc>
              <a:buFontTx/>
              <a:buChar char="•"/>
            </a:pPr>
            <a:r>
              <a:rPr lang="en-US" altLang="en-US" sz="1400" smtClean="0"/>
              <a:t> “next level” authorization / approval</a:t>
            </a:r>
          </a:p>
          <a:p>
            <a:pPr eaLnBrk="1" hangingPunct="1">
              <a:lnSpc>
                <a:spcPct val="90000"/>
              </a:lnSpc>
              <a:buFontTx/>
              <a:buChar char="•"/>
            </a:pPr>
            <a:r>
              <a:rPr lang="en-US" altLang="en-US" sz="1400" smtClean="0"/>
              <a:t> Management oversight</a:t>
            </a:r>
          </a:p>
          <a:p>
            <a:pPr eaLnBrk="1" hangingPunct="1">
              <a:lnSpc>
                <a:spcPct val="90000"/>
              </a:lnSpc>
              <a:buFontTx/>
              <a:buChar char="•"/>
            </a:pPr>
            <a:r>
              <a:rPr lang="en-US" altLang="en-US" sz="1400" smtClean="0"/>
              <a:t> Ledger reconciliation and “next level” review</a:t>
            </a:r>
          </a:p>
          <a:p>
            <a:pPr eaLnBrk="1" hangingPunct="1">
              <a:lnSpc>
                <a:spcPct val="90000"/>
              </a:lnSpc>
              <a:buFontTx/>
              <a:buChar char="•"/>
            </a:pPr>
            <a:r>
              <a:rPr lang="en-US" altLang="en-US" sz="1400" smtClean="0"/>
              <a:t> Ledger review and Budget vs. actual analysis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600">
                <a:solidFill>
                  <a:schemeClr val="tx1"/>
                </a:solidFill>
                <a:latin typeface="Times New Roman" panose="02020603050405020304" pitchFamily="18" charset="0"/>
              </a:defRPr>
            </a:lvl1pPr>
            <a:lvl2pPr marL="742950" indent="-285750" defTabSz="930275">
              <a:spcBef>
                <a:spcPct val="30000"/>
              </a:spcBef>
              <a:defRPr sz="1600">
                <a:solidFill>
                  <a:schemeClr val="tx1"/>
                </a:solidFill>
                <a:latin typeface="Times New Roman" panose="02020603050405020304" pitchFamily="18" charset="0"/>
              </a:defRPr>
            </a:lvl2pPr>
            <a:lvl3pPr marL="1143000" indent="-228600" defTabSz="930275">
              <a:spcBef>
                <a:spcPct val="30000"/>
              </a:spcBef>
              <a:defRPr sz="1600">
                <a:solidFill>
                  <a:schemeClr val="tx1"/>
                </a:solidFill>
                <a:latin typeface="Times New Roman" panose="02020603050405020304" pitchFamily="18" charset="0"/>
              </a:defRPr>
            </a:lvl3pPr>
            <a:lvl4pPr marL="1600200" indent="-228600" defTabSz="930275">
              <a:spcBef>
                <a:spcPct val="30000"/>
              </a:spcBef>
              <a:defRPr sz="1600">
                <a:solidFill>
                  <a:schemeClr val="tx1"/>
                </a:solidFill>
                <a:latin typeface="Times New Roman" panose="02020603050405020304" pitchFamily="18" charset="0"/>
              </a:defRPr>
            </a:lvl4pPr>
            <a:lvl5pPr marL="2057400" indent="-228600" defTabSz="930275">
              <a:spcBef>
                <a:spcPct val="30000"/>
              </a:spcBef>
              <a:defRPr sz="16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6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6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6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600">
                <a:solidFill>
                  <a:schemeClr val="tx1"/>
                </a:solidFill>
                <a:latin typeface="Times New Roman" panose="02020603050405020304" pitchFamily="18" charset="0"/>
              </a:defRPr>
            </a:lvl9pPr>
          </a:lstStyle>
          <a:p>
            <a:pPr>
              <a:spcBef>
                <a:spcPct val="0"/>
              </a:spcBef>
            </a:pPr>
            <a:fld id="{0FB64CDC-B2FF-4D9E-8AE8-E521F1A1A1D6}" type="slidenum">
              <a:rPr lang="en-US" altLang="en-US" sz="1200" smtClean="0"/>
              <a:pPr>
                <a:spcBef>
                  <a:spcPct val="0"/>
                </a:spcBef>
              </a:pPr>
              <a:t>8</a:t>
            </a:fld>
            <a:endParaRPr lang="en-US" altLang="en-US" sz="1200" smtClean="0"/>
          </a:p>
        </p:txBody>
      </p:sp>
      <p:sp>
        <p:nvSpPr>
          <p:cNvPr id="17411" name="Rectangle 2"/>
          <p:cNvSpPr>
            <a:spLocks noGrp="1" noRot="1" noChangeAspect="1" noChangeArrowheads="1" noTextEdit="1"/>
          </p:cNvSpPr>
          <p:nvPr>
            <p:ph type="sldImg"/>
          </p:nvPr>
        </p:nvSpPr>
        <p:spPr>
          <a:ln/>
        </p:spPr>
      </p:sp>
      <p:sp>
        <p:nvSpPr>
          <p:cNvPr id="17412"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sz="1400" b="1" u="sng" smtClean="0"/>
              <a:t>Slide Objective</a:t>
            </a:r>
            <a:r>
              <a:rPr lang="en-US" altLang="en-US" sz="1400" smtClean="0"/>
              <a:t>: Emphasize components</a:t>
            </a:r>
          </a:p>
          <a:p>
            <a:pPr eaLnBrk="1" hangingPunct="1">
              <a:lnSpc>
                <a:spcPct val="90000"/>
              </a:lnSpc>
            </a:pPr>
            <a:r>
              <a:rPr lang="en-US" altLang="en-US" sz="1400" smtClean="0"/>
              <a:t>Control activities can be Manual or Automated.  Generally, Automated controls are the strongest.</a:t>
            </a:r>
          </a:p>
          <a:p>
            <a:pPr eaLnBrk="1" hangingPunct="1">
              <a:lnSpc>
                <a:spcPct val="90000"/>
              </a:lnSpc>
            </a:pPr>
            <a:endParaRPr lang="en-US" altLang="en-US" sz="1400" smtClean="0"/>
          </a:p>
          <a:p>
            <a:pPr eaLnBrk="1" hangingPunct="1">
              <a:lnSpc>
                <a:spcPct val="90000"/>
              </a:lnSpc>
            </a:pPr>
            <a:r>
              <a:rPr lang="en-US" altLang="en-US" sz="1400" u="sng" smtClean="0"/>
              <a:t>Summary Points:</a:t>
            </a:r>
          </a:p>
          <a:p>
            <a:pPr eaLnBrk="1" hangingPunct="1">
              <a:lnSpc>
                <a:spcPct val="90000"/>
              </a:lnSpc>
              <a:buFontTx/>
              <a:buChar char="•"/>
            </a:pPr>
            <a:r>
              <a:rPr lang="en-US" altLang="en-US" sz="1400" smtClean="0"/>
              <a:t> Trust is CRITICAL in all of our work relationships. However, note that “trust” is not on the list.  Trust is not a substitute for internal controls.  OUA encourages a philosophy of “TRUST, BUT VERIFY”.</a:t>
            </a:r>
          </a:p>
          <a:p>
            <a:pPr eaLnBrk="1" hangingPunct="1">
              <a:lnSpc>
                <a:spcPct val="90000"/>
              </a:lnSpc>
              <a:buFontTx/>
              <a:buChar char="•"/>
            </a:pPr>
            <a:r>
              <a:rPr lang="en-US" altLang="en-US" sz="1400" smtClean="0"/>
              <a:t> Control activities are University -wide.  However,</a:t>
            </a:r>
          </a:p>
          <a:p>
            <a:pPr eaLnBrk="1" hangingPunct="1">
              <a:lnSpc>
                <a:spcPct val="90000"/>
              </a:lnSpc>
              <a:buFontTx/>
              <a:buChar char="•"/>
            </a:pPr>
            <a:r>
              <a:rPr lang="en-US" altLang="en-US" sz="1400" smtClean="0"/>
              <a:t> Internal controls must start at the department level – You are the FIRST line of defense - Do not expect someone “down the line” to act as the safeguard….IT’S NOT SOMEONE ELSE’S JOB! </a:t>
            </a:r>
          </a:p>
          <a:p>
            <a:pPr eaLnBrk="1" hangingPunct="1">
              <a:lnSpc>
                <a:spcPct val="90000"/>
              </a:lnSpc>
            </a:pPr>
            <a:endParaRPr lang="en-US" altLang="en-US" sz="1400" smtClean="0"/>
          </a:p>
          <a:p>
            <a:pPr eaLnBrk="1" hangingPunct="1">
              <a:lnSpc>
                <a:spcPct val="90000"/>
              </a:lnSpc>
            </a:pPr>
            <a:endParaRPr lang="en-US" altLang="en-US" sz="14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600">
                <a:solidFill>
                  <a:schemeClr val="tx1"/>
                </a:solidFill>
                <a:latin typeface="Times New Roman" panose="02020603050405020304" pitchFamily="18" charset="0"/>
              </a:defRPr>
            </a:lvl1pPr>
            <a:lvl2pPr marL="742950" indent="-285750" defTabSz="930275">
              <a:spcBef>
                <a:spcPct val="30000"/>
              </a:spcBef>
              <a:defRPr sz="1600">
                <a:solidFill>
                  <a:schemeClr val="tx1"/>
                </a:solidFill>
                <a:latin typeface="Times New Roman" panose="02020603050405020304" pitchFamily="18" charset="0"/>
              </a:defRPr>
            </a:lvl2pPr>
            <a:lvl3pPr marL="1143000" indent="-228600" defTabSz="930275">
              <a:spcBef>
                <a:spcPct val="30000"/>
              </a:spcBef>
              <a:defRPr sz="1600">
                <a:solidFill>
                  <a:schemeClr val="tx1"/>
                </a:solidFill>
                <a:latin typeface="Times New Roman" panose="02020603050405020304" pitchFamily="18" charset="0"/>
              </a:defRPr>
            </a:lvl3pPr>
            <a:lvl4pPr marL="1600200" indent="-228600" defTabSz="930275">
              <a:spcBef>
                <a:spcPct val="30000"/>
              </a:spcBef>
              <a:defRPr sz="1600">
                <a:solidFill>
                  <a:schemeClr val="tx1"/>
                </a:solidFill>
                <a:latin typeface="Times New Roman" panose="02020603050405020304" pitchFamily="18" charset="0"/>
              </a:defRPr>
            </a:lvl4pPr>
            <a:lvl5pPr marL="2057400" indent="-228600" defTabSz="930275">
              <a:spcBef>
                <a:spcPct val="30000"/>
              </a:spcBef>
              <a:defRPr sz="16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6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6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6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600">
                <a:solidFill>
                  <a:schemeClr val="tx1"/>
                </a:solidFill>
                <a:latin typeface="Times New Roman" panose="02020603050405020304" pitchFamily="18" charset="0"/>
              </a:defRPr>
            </a:lvl9pPr>
          </a:lstStyle>
          <a:p>
            <a:pPr>
              <a:spcBef>
                <a:spcPct val="0"/>
              </a:spcBef>
            </a:pPr>
            <a:fld id="{56652272-E996-4912-81EE-294A2A12F519}" type="slidenum">
              <a:rPr lang="en-US" altLang="en-US" sz="1200" smtClean="0"/>
              <a:pPr>
                <a:spcBef>
                  <a:spcPct val="0"/>
                </a:spcBef>
              </a:pPr>
              <a:t>9</a:t>
            </a:fld>
            <a:endParaRPr lang="en-US" altLang="en-US" sz="1200"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altLang="en-US" b="1" u="sng" dirty="0" smtClean="0"/>
              <a:t>Slide Objective</a:t>
            </a:r>
            <a:r>
              <a:rPr lang="en-US" altLang="en-US" dirty="0" smtClean="0"/>
              <a:t>:  Potential consequences of not caring are endless</a:t>
            </a:r>
          </a:p>
          <a:p>
            <a:pPr eaLnBrk="1" hangingPunct="1">
              <a:defRPr/>
            </a:pPr>
            <a:endParaRPr lang="en-US" altLang="en-US" dirty="0" smtClean="0"/>
          </a:p>
          <a:p>
            <a:pPr eaLnBrk="1" hangingPunct="1">
              <a:defRPr/>
            </a:pPr>
            <a:r>
              <a:rPr lang="en-US" altLang="en-US" dirty="0" smtClean="0"/>
              <a:t>During this time you may have to take a more risk based approach. This needs to be:</a:t>
            </a:r>
          </a:p>
          <a:p>
            <a:pPr marL="285750" indent="-285750" eaLnBrk="1" hangingPunct="1">
              <a:buFont typeface="Arial" panose="020B0604020202020204" pitchFamily="34" charset="0"/>
              <a:buChar char="•"/>
              <a:defRPr/>
            </a:pPr>
            <a:r>
              <a:rPr lang="en-US" altLang="en-US" dirty="0" smtClean="0"/>
              <a:t>Documented</a:t>
            </a:r>
          </a:p>
          <a:p>
            <a:pPr marL="285750" indent="-285750" eaLnBrk="1" hangingPunct="1">
              <a:buFont typeface="Arial" panose="020B0604020202020204" pitchFamily="34" charset="0"/>
              <a:buChar char="•"/>
              <a:defRPr/>
            </a:pPr>
            <a:r>
              <a:rPr lang="en-US" altLang="en-US" dirty="0" smtClean="0"/>
              <a:t>Approved</a:t>
            </a:r>
          </a:p>
          <a:p>
            <a:pPr marL="285750" indent="-285750" eaLnBrk="1" hangingPunct="1">
              <a:buFont typeface="Arial" panose="020B0604020202020204" pitchFamily="34" charset="0"/>
              <a:buChar char="•"/>
              <a:defRPr/>
            </a:pPr>
            <a:r>
              <a:rPr lang="en-US" altLang="en-US" dirty="0" smtClean="0"/>
              <a:t>Monitored</a:t>
            </a:r>
          </a:p>
          <a:p>
            <a:pPr eaLnBrk="1" hangingPunct="1">
              <a:defRPr/>
            </a:pPr>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BUILD II - February 16, 2006</a:t>
            </a: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lgn="r">
              <a:defRPr sz="1800"/>
            </a:lvl1pPr>
          </a:lstStyle>
          <a:p>
            <a:pPr>
              <a:defRPr/>
            </a:pPr>
            <a:fld id="{BF426B57-0B64-44D6-B668-B674AED1F930}" type="slidenum">
              <a:rPr lang="en-US" altLang="en-US" smtClean="0"/>
              <a:pPr>
                <a:defRPr/>
              </a:pPr>
              <a:t>‹#›</a:t>
            </a:fld>
            <a:endParaRPr lang="en-US" altLang="en-US"/>
          </a:p>
        </p:txBody>
      </p:sp>
    </p:spTree>
    <p:extLst>
      <p:ext uri="{BB962C8B-B14F-4D97-AF65-F5344CB8AC3E}">
        <p14:creationId xmlns:p14="http://schemas.microsoft.com/office/powerpoint/2010/main" val="3570950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BUILD II - February 16, 2006</a:t>
            </a: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lgn="r">
              <a:defRPr sz="1800"/>
            </a:lvl1pPr>
          </a:lstStyle>
          <a:p>
            <a:pPr>
              <a:defRPr/>
            </a:pPr>
            <a:fld id="{BF426B57-0B64-44D6-B668-B674AED1F930}" type="slidenum">
              <a:rPr lang="en-US" altLang="en-US" smtClean="0"/>
              <a:pPr>
                <a:defRPr/>
              </a:pPr>
              <a:t>‹#›</a:t>
            </a:fld>
            <a:endParaRPr lang="en-US" altLang="en-US"/>
          </a:p>
        </p:txBody>
      </p:sp>
    </p:spTree>
    <p:extLst>
      <p:ext uri="{BB962C8B-B14F-4D97-AF65-F5344CB8AC3E}">
        <p14:creationId xmlns:p14="http://schemas.microsoft.com/office/powerpoint/2010/main" val="4201285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BUILD II - February 16, 2006</a:t>
            </a: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lgn="r">
              <a:defRPr sz="1800"/>
            </a:lvl1pPr>
          </a:lstStyle>
          <a:p>
            <a:pPr>
              <a:defRPr/>
            </a:pPr>
            <a:fld id="{BF426B57-0B64-44D6-B668-B674AED1F930}" type="slidenum">
              <a:rPr lang="en-US" altLang="en-US" smtClean="0"/>
              <a:pPr>
                <a:defRPr/>
              </a:pPr>
              <a:t>‹#›</a:t>
            </a:fld>
            <a:endParaRPr lang="en-US" altLang="en-US"/>
          </a:p>
        </p:txBody>
      </p:sp>
    </p:spTree>
    <p:extLst>
      <p:ext uri="{BB962C8B-B14F-4D97-AF65-F5344CB8AC3E}">
        <p14:creationId xmlns:p14="http://schemas.microsoft.com/office/powerpoint/2010/main" val="4007447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BUILD II - February 16, 2006</a:t>
            </a: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lgn="r">
              <a:defRPr sz="1800"/>
            </a:lvl1pPr>
          </a:lstStyle>
          <a:p>
            <a:pPr>
              <a:defRPr/>
            </a:pPr>
            <a:fld id="{BF426B57-0B64-44D6-B668-B674AED1F930}" type="slidenum">
              <a:rPr lang="en-US" altLang="en-US" smtClean="0"/>
              <a:pPr>
                <a:defRPr/>
              </a:pPr>
              <a:t>‹#›</a:t>
            </a:fld>
            <a:endParaRPr lang="en-US" altLang="en-US"/>
          </a:p>
        </p:txBody>
      </p:sp>
    </p:spTree>
    <p:extLst>
      <p:ext uri="{BB962C8B-B14F-4D97-AF65-F5344CB8AC3E}">
        <p14:creationId xmlns:p14="http://schemas.microsoft.com/office/powerpoint/2010/main" val="4221520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BUILD II - February 16, 2006</a:t>
            </a: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lgn="r">
              <a:defRPr sz="1800"/>
            </a:lvl1pPr>
          </a:lstStyle>
          <a:p>
            <a:pPr>
              <a:defRPr/>
            </a:pPr>
            <a:fld id="{BF426B57-0B64-44D6-B668-B674AED1F930}" type="slidenum">
              <a:rPr lang="en-US" altLang="en-US" smtClean="0"/>
              <a:pPr>
                <a:defRPr/>
              </a:pPr>
              <a:t>‹#›</a:t>
            </a:fld>
            <a:endParaRPr lang="en-US" altLang="en-US"/>
          </a:p>
        </p:txBody>
      </p:sp>
    </p:spTree>
    <p:extLst>
      <p:ext uri="{BB962C8B-B14F-4D97-AF65-F5344CB8AC3E}">
        <p14:creationId xmlns:p14="http://schemas.microsoft.com/office/powerpoint/2010/main" val="3806605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BUILD II - February 16, 2006</a:t>
            </a:r>
          </a:p>
        </p:txBody>
      </p:sp>
      <p:sp>
        <p:nvSpPr>
          <p:cNvPr id="8" name="Rectangle 6"/>
          <p:cNvSpPr>
            <a:spLocks noGrp="1" noChangeArrowheads="1"/>
          </p:cNvSpPr>
          <p:nvPr>
            <p:ph type="sldNum" sz="quarter" idx="12"/>
          </p:nvPr>
        </p:nvSpPr>
        <p:spPr>
          <a:xfrm>
            <a:off x="6553200" y="6248400"/>
            <a:ext cx="1905000" cy="457200"/>
          </a:xfrm>
          <a:prstGeom prst="rect">
            <a:avLst/>
          </a:prstGeom>
          <a:ln/>
        </p:spPr>
        <p:txBody>
          <a:bodyPr/>
          <a:lstStyle>
            <a:lvl1pPr algn="r">
              <a:defRPr sz="1800"/>
            </a:lvl1pPr>
          </a:lstStyle>
          <a:p>
            <a:pPr>
              <a:defRPr/>
            </a:pPr>
            <a:fld id="{BF426B57-0B64-44D6-B668-B674AED1F930}" type="slidenum">
              <a:rPr lang="en-US" altLang="en-US" smtClean="0"/>
              <a:pPr>
                <a:defRPr/>
              </a:pPr>
              <a:t>‹#›</a:t>
            </a:fld>
            <a:endParaRPr lang="en-US" altLang="en-US"/>
          </a:p>
        </p:txBody>
      </p:sp>
    </p:spTree>
    <p:extLst>
      <p:ext uri="{BB962C8B-B14F-4D97-AF65-F5344CB8AC3E}">
        <p14:creationId xmlns:p14="http://schemas.microsoft.com/office/powerpoint/2010/main" val="3952175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BUILD II - February 16, 2006</a:t>
            </a:r>
          </a:p>
        </p:txBody>
      </p:sp>
      <p:sp>
        <p:nvSpPr>
          <p:cNvPr id="10" name="Rectangle 6"/>
          <p:cNvSpPr>
            <a:spLocks noGrp="1" noChangeArrowheads="1"/>
          </p:cNvSpPr>
          <p:nvPr>
            <p:ph type="sldNum" sz="quarter" idx="12"/>
          </p:nvPr>
        </p:nvSpPr>
        <p:spPr>
          <a:xfrm>
            <a:off x="6553200" y="6248400"/>
            <a:ext cx="1905000" cy="457200"/>
          </a:xfrm>
          <a:prstGeom prst="rect">
            <a:avLst/>
          </a:prstGeom>
          <a:ln/>
        </p:spPr>
        <p:txBody>
          <a:bodyPr/>
          <a:lstStyle>
            <a:lvl1pPr algn="r">
              <a:defRPr sz="1800"/>
            </a:lvl1pPr>
          </a:lstStyle>
          <a:p>
            <a:pPr>
              <a:defRPr/>
            </a:pPr>
            <a:fld id="{BF426B57-0B64-44D6-B668-B674AED1F930}" type="slidenum">
              <a:rPr lang="en-US" altLang="en-US" smtClean="0"/>
              <a:pPr>
                <a:defRPr/>
              </a:pPr>
              <a:t>‹#›</a:t>
            </a:fld>
            <a:endParaRPr lang="en-US" altLang="en-US"/>
          </a:p>
        </p:txBody>
      </p:sp>
    </p:spTree>
    <p:extLst>
      <p:ext uri="{BB962C8B-B14F-4D97-AF65-F5344CB8AC3E}">
        <p14:creationId xmlns:p14="http://schemas.microsoft.com/office/powerpoint/2010/main" val="242345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BUILD II - February 16, 2006</a:t>
            </a: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lgn="r">
              <a:defRPr sz="1800"/>
            </a:lvl1pPr>
          </a:lstStyle>
          <a:p>
            <a:pPr>
              <a:defRPr/>
            </a:pPr>
            <a:fld id="{BF426B57-0B64-44D6-B668-B674AED1F930}" type="slidenum">
              <a:rPr lang="en-US" altLang="en-US" smtClean="0"/>
              <a:pPr>
                <a:defRPr/>
              </a:pPr>
              <a:t>‹#›</a:t>
            </a:fld>
            <a:endParaRPr lang="en-US" altLang="en-US"/>
          </a:p>
        </p:txBody>
      </p:sp>
    </p:spTree>
    <p:extLst>
      <p:ext uri="{BB962C8B-B14F-4D97-AF65-F5344CB8AC3E}">
        <p14:creationId xmlns:p14="http://schemas.microsoft.com/office/powerpoint/2010/main" val="711487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BUILD II - February 16, 2006</a:t>
            </a:r>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lgn="r">
              <a:defRPr sz="1800"/>
            </a:lvl1pPr>
          </a:lstStyle>
          <a:p>
            <a:pPr>
              <a:defRPr/>
            </a:pPr>
            <a:fld id="{BF426B57-0B64-44D6-B668-B674AED1F930}" type="slidenum">
              <a:rPr lang="en-US" altLang="en-US" smtClean="0"/>
              <a:pPr>
                <a:defRPr/>
              </a:pPr>
              <a:t>‹#›</a:t>
            </a:fld>
            <a:endParaRPr lang="en-US" altLang="en-US"/>
          </a:p>
        </p:txBody>
      </p:sp>
    </p:spTree>
    <p:extLst>
      <p:ext uri="{BB962C8B-B14F-4D97-AF65-F5344CB8AC3E}">
        <p14:creationId xmlns:p14="http://schemas.microsoft.com/office/powerpoint/2010/main" val="2973206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BUILD II - February 16, 2006</a:t>
            </a:r>
          </a:p>
        </p:txBody>
      </p:sp>
      <p:sp>
        <p:nvSpPr>
          <p:cNvPr id="8" name="Rectangle 6"/>
          <p:cNvSpPr>
            <a:spLocks noGrp="1" noChangeArrowheads="1"/>
          </p:cNvSpPr>
          <p:nvPr>
            <p:ph type="sldNum" sz="quarter" idx="12"/>
          </p:nvPr>
        </p:nvSpPr>
        <p:spPr>
          <a:xfrm>
            <a:off x="6553200" y="6248400"/>
            <a:ext cx="1905000" cy="457200"/>
          </a:xfrm>
          <a:prstGeom prst="rect">
            <a:avLst/>
          </a:prstGeom>
          <a:ln/>
        </p:spPr>
        <p:txBody>
          <a:bodyPr/>
          <a:lstStyle>
            <a:lvl1pPr algn="r">
              <a:defRPr sz="1800"/>
            </a:lvl1pPr>
          </a:lstStyle>
          <a:p>
            <a:pPr>
              <a:defRPr/>
            </a:pPr>
            <a:fld id="{BF426B57-0B64-44D6-B668-B674AED1F930}" type="slidenum">
              <a:rPr lang="en-US" altLang="en-US" smtClean="0"/>
              <a:pPr>
                <a:defRPr/>
              </a:pPr>
              <a:t>‹#›</a:t>
            </a:fld>
            <a:endParaRPr lang="en-US" altLang="en-US"/>
          </a:p>
        </p:txBody>
      </p:sp>
    </p:spTree>
    <p:extLst>
      <p:ext uri="{BB962C8B-B14F-4D97-AF65-F5344CB8AC3E}">
        <p14:creationId xmlns:p14="http://schemas.microsoft.com/office/powerpoint/2010/main" val="1775422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BUILD II - February 16, 2006</a:t>
            </a:r>
          </a:p>
        </p:txBody>
      </p:sp>
      <p:sp>
        <p:nvSpPr>
          <p:cNvPr id="8" name="Rectangle 6"/>
          <p:cNvSpPr>
            <a:spLocks noGrp="1" noChangeArrowheads="1"/>
          </p:cNvSpPr>
          <p:nvPr>
            <p:ph type="sldNum" sz="quarter" idx="12"/>
          </p:nvPr>
        </p:nvSpPr>
        <p:spPr>
          <a:xfrm>
            <a:off x="6553200" y="6248400"/>
            <a:ext cx="1905000" cy="457200"/>
          </a:xfrm>
          <a:prstGeom prst="rect">
            <a:avLst/>
          </a:prstGeom>
          <a:ln/>
        </p:spPr>
        <p:txBody>
          <a:bodyPr/>
          <a:lstStyle>
            <a:lvl1pPr algn="r">
              <a:defRPr sz="1800"/>
            </a:lvl1pPr>
          </a:lstStyle>
          <a:p>
            <a:pPr>
              <a:defRPr/>
            </a:pPr>
            <a:fld id="{BF426B57-0B64-44D6-B668-B674AED1F930}" type="slidenum">
              <a:rPr lang="en-US" altLang="en-US" smtClean="0"/>
              <a:pPr>
                <a:defRPr/>
              </a:pPr>
              <a:t>‹#›</a:t>
            </a:fld>
            <a:endParaRPr lang="en-US" altLang="en-US"/>
          </a:p>
        </p:txBody>
      </p:sp>
    </p:spTree>
    <p:extLst>
      <p:ext uri="{BB962C8B-B14F-4D97-AF65-F5344CB8AC3E}">
        <p14:creationId xmlns:p14="http://schemas.microsoft.com/office/powerpoint/2010/main" val="694544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p:cNvSpPr>
            <a:spLocks noGrp="1" noChangeArrowheads="1"/>
          </p:cNvSpPr>
          <p:nvPr>
            <p:ph type="ftr" sz="quarter" idx="3"/>
          </p:nvPr>
        </p:nvSpPr>
        <p:spPr bwMode="auto">
          <a:xfrm>
            <a:off x="2895600" y="6248400"/>
            <a:ext cx="3429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r>
              <a:rPr lang="en-US"/>
              <a:t>BUILD II - February 16, 2006</a:t>
            </a:r>
          </a:p>
        </p:txBody>
      </p:sp>
      <p:pic>
        <p:nvPicPr>
          <p:cNvPr id="9" name="Picture 8" descr="/Users/sarahmossey/Desktop/UR_v1_2PMS_lightbkgrnd.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3726" y="6189678"/>
            <a:ext cx="2543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microsoft.com/office/2007/relationships/media" Target="../media/media20.m4a"/><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audio" Target="../media/media20.m4a"/></Relationships>
</file>

<file path=ppt/slides/_rels/slide11.xml.rels><?xml version="1.0" encoding="UTF-8" standalone="yes"?>
<Relationships xmlns="http://schemas.openxmlformats.org/package/2006/relationships"><Relationship Id="rId3" Type="http://schemas.microsoft.com/office/2007/relationships/media" Target="../media/media22.m4a"/><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audio" Target="../media/media22.m4a"/></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3.m4a"/><Relationship Id="rId7" Type="http://schemas.openxmlformats.org/officeDocument/2006/relationships/notesSlide" Target="../notesSlides/notesSlide12.xml"/><Relationship Id="rId2" Type="http://schemas.microsoft.com/office/2007/relationships/media" Target="../media/media23.m4a"/><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audio" Target="../media/media24.m4a"/><Relationship Id="rId4" Type="http://schemas.microsoft.com/office/2007/relationships/media" Target="../media/media24.m4a"/></Relationships>
</file>

<file path=ppt/slides/_rels/slide13.xml.rels><?xml version="1.0" encoding="UTF-8" standalone="yes"?>
<Relationships xmlns="http://schemas.openxmlformats.org/package/2006/relationships"><Relationship Id="rId3" Type="http://schemas.microsoft.com/office/2007/relationships/media" Target="../media/media26.m4a"/><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emf"/><Relationship Id="rId5" Type="http://schemas.openxmlformats.org/officeDocument/2006/relationships/slideLayout" Target="../slideLayouts/slideLayout2.xml"/><Relationship Id="rId4" Type="http://schemas.openxmlformats.org/officeDocument/2006/relationships/audio" Target="../media/media26.m4a"/></Relationships>
</file>

<file path=ppt/slides/_rels/slide14.xml.rels><?xml version="1.0" encoding="UTF-8" standalone="yes"?>
<Relationships xmlns="http://schemas.openxmlformats.org/package/2006/relationships"><Relationship Id="rId3" Type="http://schemas.microsoft.com/office/2007/relationships/media" Target="../media/media28.m4a"/><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audio" Target="../media/media28.m4a"/></Relationships>
</file>

<file path=ppt/slides/_rels/slide15.xml.rels><?xml version="1.0" encoding="UTF-8" standalone="yes"?>
<Relationships xmlns="http://schemas.openxmlformats.org/package/2006/relationships"><Relationship Id="rId3" Type="http://schemas.microsoft.com/office/2007/relationships/media" Target="../media/media30.m4a"/><Relationship Id="rId7" Type="http://schemas.openxmlformats.org/officeDocument/2006/relationships/image" Target="../media/image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audio" Target="../media/media30.m4a"/></Relationships>
</file>

<file path=ppt/slides/_rels/slide2.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audio" Target="../media/media4.m4a"/></Relationships>
</file>

<file path=ppt/slides/_rels/slide3.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audio" Target="../media/media6.m4a"/></Relationships>
</file>

<file path=ppt/slides/_rels/slide4.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8.m4a"/></Relationships>
</file>

<file path=ppt/slides/_rels/slide5.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10.m4a"/></Relationships>
</file>

<file path=ppt/slides/_rels/slide6.xml.rels><?xml version="1.0" encoding="UTF-8" standalone="yes"?>
<Relationships xmlns="http://schemas.openxmlformats.org/package/2006/relationships"><Relationship Id="rId3" Type="http://schemas.microsoft.com/office/2007/relationships/media" Target="../media/media12.m4a"/><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audio" Target="../media/media12.m4a"/></Relationships>
</file>

<file path=ppt/slides/_rels/slide7.xml.rels><?xml version="1.0" encoding="UTF-8" standalone="yes"?>
<Relationships xmlns="http://schemas.openxmlformats.org/package/2006/relationships"><Relationship Id="rId3" Type="http://schemas.microsoft.com/office/2007/relationships/media" Target="../media/media14.m4a"/><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audio" Target="../media/media14.m4a"/></Relationships>
</file>

<file path=ppt/slides/_rels/slide8.xml.rels><?xml version="1.0" encoding="UTF-8" standalone="yes"?>
<Relationships xmlns="http://schemas.openxmlformats.org/package/2006/relationships"><Relationship Id="rId3" Type="http://schemas.microsoft.com/office/2007/relationships/media" Target="../media/media16.m4a"/><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audio" Target="../media/media16.m4a"/></Relationships>
</file>

<file path=ppt/slides/_rels/slide9.xml.rels><?xml version="1.0" encoding="UTF-8" standalone="yes"?>
<Relationships xmlns="http://schemas.openxmlformats.org/package/2006/relationships"><Relationship Id="rId3" Type="http://schemas.microsoft.com/office/2007/relationships/media" Target="../media/media18.m4a"/><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audio" Target="../media/media1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914400"/>
            <a:ext cx="8458200" cy="3477875"/>
          </a:xfrm>
          <a:prstGeom prst="rect">
            <a:avLst/>
          </a:prstGeom>
          <a:noFill/>
        </p:spPr>
        <p:txBody>
          <a:bodyPr wrap="square" rtlCol="0">
            <a:spAutoFit/>
          </a:bodyPr>
          <a:lstStyle/>
          <a:p>
            <a:pPr algn="ctr"/>
            <a:r>
              <a:rPr lang="en-US" sz="4400" b="1" dirty="0" smtClean="0">
                <a:latin typeface="Calibri" panose="020F0502020204030204" pitchFamily="34" charset="0"/>
              </a:rPr>
              <a:t>Office </a:t>
            </a:r>
            <a:r>
              <a:rPr lang="en-US" sz="4400" b="1" dirty="0">
                <a:latin typeface="Calibri" panose="020F0502020204030204" pitchFamily="34" charset="0"/>
              </a:rPr>
              <a:t>of University Audit </a:t>
            </a:r>
            <a:r>
              <a:rPr lang="en-US" sz="4400" b="1" dirty="0" smtClean="0">
                <a:latin typeface="Calibri" panose="020F0502020204030204" pitchFamily="34" charset="0"/>
              </a:rPr>
              <a:t>Update</a:t>
            </a:r>
          </a:p>
          <a:p>
            <a:pPr algn="ctr"/>
            <a:endParaRPr lang="en-US" sz="4400" b="1" dirty="0">
              <a:latin typeface="Calibri" panose="020F0502020204030204" pitchFamily="34" charset="0"/>
            </a:endParaRPr>
          </a:p>
          <a:p>
            <a:pPr algn="ctr"/>
            <a:r>
              <a:rPr lang="en-US" sz="4400" b="1" dirty="0" smtClean="0">
                <a:latin typeface="Calibri" panose="020F0502020204030204" pitchFamily="34" charset="0"/>
              </a:rPr>
              <a:t>On-Demand Training Session</a:t>
            </a:r>
          </a:p>
          <a:p>
            <a:pPr algn="ctr"/>
            <a:endParaRPr lang="en-US" sz="4400" b="1" dirty="0">
              <a:latin typeface="Calibri" panose="020F0502020204030204" pitchFamily="34" charset="0"/>
            </a:endParaRPr>
          </a:p>
          <a:p>
            <a:pPr algn="ctr"/>
            <a:r>
              <a:rPr lang="en-US" sz="4400" b="1" dirty="0" smtClean="0">
                <a:latin typeface="Calibri" panose="020F0502020204030204" pitchFamily="34" charset="0"/>
              </a:rPr>
              <a:t>Internal Controls</a:t>
            </a:r>
            <a:endParaRPr lang="en-US" sz="4400" b="1" dirty="0">
              <a:latin typeface="Calibri" panose="020F0502020204030204" pitchFamily="34" charset="0"/>
            </a:endParaRPr>
          </a:p>
        </p:txBody>
      </p:sp>
      <p:sp>
        <p:nvSpPr>
          <p:cNvPr id="4" name="Title 1"/>
          <p:cNvSpPr txBox="1">
            <a:spLocks/>
          </p:cNvSpPr>
          <p:nvPr/>
        </p:nvSpPr>
        <p:spPr bwMode="auto">
          <a:xfrm>
            <a:off x="304800" y="4724400"/>
            <a:ext cx="8610600" cy="1143000"/>
          </a:xfrm>
          <a:prstGeom prst="rect">
            <a:avLst/>
          </a:prstGeom>
          <a:noFill/>
          <a:ln>
            <a:noFill/>
          </a:ln>
          <a:effectLst>
            <a:outerShdw blurRad="50800" dist="12700" dir="81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24" charset="0"/>
                <a:ea typeface="MS Pゴシック" pitchFamily="-92" charset="-128"/>
              </a:defRPr>
            </a:lvl2pPr>
            <a:lvl3pPr algn="ctr" rtl="0" eaLnBrk="1" fontAlgn="base" hangingPunct="1">
              <a:spcBef>
                <a:spcPct val="0"/>
              </a:spcBef>
              <a:spcAft>
                <a:spcPct val="0"/>
              </a:spcAft>
              <a:defRPr sz="4400">
                <a:solidFill>
                  <a:schemeClr val="tx2"/>
                </a:solidFill>
                <a:latin typeface="Times New Roman" pitchFamily="124" charset="0"/>
                <a:ea typeface="MS Pゴシック" pitchFamily="-92" charset="-128"/>
              </a:defRPr>
            </a:lvl3pPr>
            <a:lvl4pPr algn="ctr" rtl="0" eaLnBrk="1" fontAlgn="base" hangingPunct="1">
              <a:spcBef>
                <a:spcPct val="0"/>
              </a:spcBef>
              <a:spcAft>
                <a:spcPct val="0"/>
              </a:spcAft>
              <a:defRPr sz="4400">
                <a:solidFill>
                  <a:schemeClr val="tx2"/>
                </a:solidFill>
                <a:latin typeface="Times New Roman" pitchFamily="124" charset="0"/>
                <a:ea typeface="MS Pゴシック" pitchFamily="-92" charset="-128"/>
              </a:defRPr>
            </a:lvl4pPr>
            <a:lvl5pPr algn="ctr" rtl="0" eaLnBrk="1" fontAlgn="base" hangingPunct="1">
              <a:spcBef>
                <a:spcPct val="0"/>
              </a:spcBef>
              <a:spcAft>
                <a:spcPct val="0"/>
              </a:spcAft>
              <a:defRPr sz="4400">
                <a:solidFill>
                  <a:schemeClr val="tx2"/>
                </a:solidFill>
                <a:latin typeface="Times New Roman" pitchFamily="124" charset="0"/>
                <a:ea typeface="MS Pゴシック" pitchFamily="-92" charset="-128"/>
              </a:defRPr>
            </a:lvl5pPr>
            <a:lvl6pPr marL="457200" algn="ctr" rtl="0" eaLnBrk="1" fontAlgn="base" hangingPunct="1">
              <a:spcBef>
                <a:spcPct val="0"/>
              </a:spcBef>
              <a:spcAft>
                <a:spcPct val="0"/>
              </a:spcAft>
              <a:defRPr sz="4400">
                <a:solidFill>
                  <a:schemeClr val="tx2"/>
                </a:solidFill>
                <a:latin typeface="Times New Roman" pitchFamily="124" charset="0"/>
                <a:ea typeface="MS Pゴシック" pitchFamily="-92" charset="-128"/>
              </a:defRPr>
            </a:lvl6pPr>
            <a:lvl7pPr marL="914400" algn="ctr" rtl="0" eaLnBrk="1" fontAlgn="base" hangingPunct="1">
              <a:spcBef>
                <a:spcPct val="0"/>
              </a:spcBef>
              <a:spcAft>
                <a:spcPct val="0"/>
              </a:spcAft>
              <a:defRPr sz="4400">
                <a:solidFill>
                  <a:schemeClr val="tx2"/>
                </a:solidFill>
                <a:latin typeface="Times New Roman" pitchFamily="124" charset="0"/>
                <a:ea typeface="MS Pゴシック" pitchFamily="-92" charset="-128"/>
              </a:defRPr>
            </a:lvl7pPr>
            <a:lvl8pPr marL="1371600" algn="ctr" rtl="0" eaLnBrk="1" fontAlgn="base" hangingPunct="1">
              <a:spcBef>
                <a:spcPct val="0"/>
              </a:spcBef>
              <a:spcAft>
                <a:spcPct val="0"/>
              </a:spcAft>
              <a:defRPr sz="4400">
                <a:solidFill>
                  <a:schemeClr val="tx2"/>
                </a:solidFill>
                <a:latin typeface="Times New Roman" pitchFamily="124" charset="0"/>
                <a:ea typeface="MS Pゴシック" pitchFamily="-92" charset="-128"/>
              </a:defRPr>
            </a:lvl8pPr>
            <a:lvl9pPr marL="1828800" algn="ctr" rtl="0" eaLnBrk="1" fontAlgn="base" hangingPunct="1">
              <a:spcBef>
                <a:spcPct val="0"/>
              </a:spcBef>
              <a:spcAft>
                <a:spcPct val="0"/>
              </a:spcAft>
              <a:defRPr sz="4400">
                <a:solidFill>
                  <a:schemeClr val="tx2"/>
                </a:solidFill>
                <a:latin typeface="Times New Roman" pitchFamily="124" charset="0"/>
                <a:ea typeface="MS Pゴシック" pitchFamily="-92" charset="-128"/>
              </a:defRPr>
            </a:lvl9pPr>
          </a:lstStyle>
          <a:p>
            <a:pPr algn="l">
              <a:spcAft>
                <a:spcPts val="1200"/>
              </a:spcAft>
            </a:pPr>
            <a:r>
              <a:rPr lang="en-US" sz="2400" dirty="0">
                <a:latin typeface="Calibri" panose="020F0502020204030204" pitchFamily="34" charset="0"/>
              </a:rPr>
              <a:t>Salim Alani, Executive Director, Office of University Audit</a:t>
            </a:r>
          </a:p>
          <a:p>
            <a:pPr algn="l">
              <a:spcAft>
                <a:spcPts val="1200"/>
              </a:spcAft>
            </a:pPr>
            <a:r>
              <a:rPr lang="en-US" sz="2400" dirty="0" smtClean="0">
                <a:latin typeface="Calibri" panose="020F0502020204030204" pitchFamily="34" charset="0"/>
              </a:rPr>
              <a:t>Paul S. Rath, </a:t>
            </a:r>
            <a:r>
              <a:rPr lang="en-US" sz="2400" dirty="0">
                <a:latin typeface="Calibri" panose="020F0502020204030204" pitchFamily="34" charset="0"/>
              </a:rPr>
              <a:t>Senior Audit </a:t>
            </a:r>
            <a:r>
              <a:rPr lang="en-US" sz="2400" dirty="0" smtClean="0">
                <a:latin typeface="Calibri" panose="020F0502020204030204" pitchFamily="34" charset="0"/>
              </a:rPr>
              <a:t>Consultant, </a:t>
            </a:r>
            <a:r>
              <a:rPr lang="en-US" sz="2400" dirty="0">
                <a:latin typeface="Calibri" panose="020F0502020204030204" pitchFamily="34" charset="0"/>
              </a:rPr>
              <a:t>Office of University Audit</a:t>
            </a:r>
          </a:p>
        </p:txBody>
      </p:sp>
      <p:pic>
        <p:nvPicPr>
          <p:cNvPr id="5" name="Cov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1625814"/>
      </p:ext>
    </p:extLst>
  </p:cSld>
  <p:clrMapOvr>
    <a:masterClrMapping/>
  </p:clrMapOvr>
  <mc:AlternateContent xmlns:mc="http://schemas.openxmlformats.org/markup-compatibility/2006" xmlns:p14="http://schemas.microsoft.com/office/powerpoint/2010/main">
    <mc:Choice Requires="p14">
      <p:transition spd="med" p14:dur="700" advTm="15094">
        <p:fade/>
      </p:transition>
    </mc:Choice>
    <mc:Fallback xmlns="">
      <p:transition spd="med" advTm="150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42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400" objId="5"/>
        <p14:stopEvt time="14656"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86C2175-FABC-434D-BEAE-AA4DF1517B17}" type="slidenum">
              <a:rPr lang="en-US" altLang="en-US" sz="1400" smtClean="0">
                <a:latin typeface="Arial" panose="020B0604020202020204" pitchFamily="34" charset="0"/>
              </a:rPr>
              <a:pPr>
                <a:spcBef>
                  <a:spcPct val="0"/>
                </a:spcBef>
                <a:buFontTx/>
                <a:buNone/>
              </a:pPr>
              <a:t>10</a:t>
            </a:fld>
            <a:endParaRPr lang="en-US" altLang="en-US" sz="1400" smtClean="0">
              <a:latin typeface="Arial" panose="020B0604020202020204" pitchFamily="34" charset="0"/>
            </a:endParaRPr>
          </a:p>
        </p:txBody>
      </p:sp>
      <p:sp>
        <p:nvSpPr>
          <p:cNvPr id="20483" name="Text Box 2"/>
          <p:cNvSpPr txBox="1">
            <a:spLocks noChangeArrowheads="1"/>
          </p:cNvSpPr>
          <p:nvPr/>
        </p:nvSpPr>
        <p:spPr bwMode="auto">
          <a:xfrm>
            <a:off x="381000" y="1143000"/>
            <a:ext cx="8229600" cy="570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defRPr>
            </a:lvl1pPr>
            <a:lvl2pPr marL="571500">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28600" indent="-228600" eaLnBrk="1" hangingPunct="1">
              <a:buClr>
                <a:schemeClr val="accent2"/>
              </a:buClr>
              <a:buFont typeface="Wingdings" panose="05000000000000000000" pitchFamily="2" charset="2"/>
              <a:buChar char="q"/>
            </a:pPr>
            <a:r>
              <a:rPr lang="en-US" altLang="en-US" sz="2000" b="1" dirty="0">
                <a:latin typeface="Calibri" panose="020F0502020204030204" pitchFamily="34" charset="0"/>
                <a:cs typeface="Calibri" panose="020F0502020204030204" pitchFamily="34" charset="0"/>
              </a:rPr>
              <a:t>Segregation of duties (</a:t>
            </a:r>
            <a:r>
              <a:rPr lang="en-US" altLang="en-US" sz="2000" b="1" dirty="0" smtClean="0">
                <a:latin typeface="Calibri" panose="020F0502020204030204" pitchFamily="34" charset="0"/>
                <a:cs typeface="Calibri" panose="020F0502020204030204" pitchFamily="34" charset="0"/>
              </a:rPr>
              <a:t>continued)</a:t>
            </a:r>
          </a:p>
          <a:p>
            <a:pPr lvl="1" eaLnBrk="1" hangingPunct="1">
              <a:spcBef>
                <a:spcPct val="0"/>
              </a:spcBef>
              <a:buFontTx/>
              <a:buNone/>
            </a:pPr>
            <a:r>
              <a:rPr lang="en-US" altLang="en-US" sz="2000" dirty="0" smtClean="0">
                <a:latin typeface="Calibri" panose="020F0502020204030204" pitchFamily="34" charset="0"/>
                <a:cs typeface="Calibri" panose="020F0502020204030204" pitchFamily="34" charset="0"/>
              </a:rPr>
              <a:t>Examples of duties that should be segregated:</a:t>
            </a:r>
          </a:p>
          <a:p>
            <a:pPr marL="1147763" lvl="2" indent="-349250" eaLnBrk="1" hangingPunct="1">
              <a:spcBef>
                <a:spcPts val="300"/>
              </a:spcBef>
              <a:buFont typeface="Wingdings" panose="05000000000000000000" pitchFamily="2" charset="2"/>
              <a:buChar char="v"/>
            </a:pPr>
            <a:r>
              <a:rPr lang="en-US" altLang="en-US" sz="2000" dirty="0" smtClean="0">
                <a:latin typeface="Calibri" panose="020F0502020204030204" pitchFamily="34" charset="0"/>
                <a:cs typeface="Calibri" panose="020F0502020204030204" pitchFamily="34" charset="0"/>
              </a:rPr>
              <a:t>Responsibility </a:t>
            </a:r>
            <a:r>
              <a:rPr lang="en-US" altLang="en-US" sz="2000" dirty="0">
                <a:latin typeface="Calibri" panose="020F0502020204030204" pitchFamily="34" charset="0"/>
                <a:cs typeface="Calibri" panose="020F0502020204030204" pitchFamily="34" charset="0"/>
              </a:rPr>
              <a:t>for approving financial transactions and reconciling the UR FAO’s</a:t>
            </a:r>
          </a:p>
          <a:p>
            <a:pPr marL="1147763" lvl="2" indent="-349250" eaLnBrk="1" hangingPunct="1">
              <a:spcBef>
                <a:spcPts val="300"/>
              </a:spcBef>
              <a:buFont typeface="Wingdings" panose="05000000000000000000" pitchFamily="2" charset="2"/>
              <a:buChar char="v"/>
            </a:pPr>
            <a:r>
              <a:rPr lang="en-US" altLang="en-US" sz="2000" dirty="0">
                <a:latin typeface="Calibri" panose="020F0502020204030204" pitchFamily="34" charset="0"/>
                <a:cs typeface="Calibri" panose="020F0502020204030204" pitchFamily="34" charset="0"/>
              </a:rPr>
              <a:t>Ordering departmental supplies, validating receipt and reconciling the UR FAO’s</a:t>
            </a:r>
          </a:p>
          <a:p>
            <a:pPr marL="1147763" lvl="2" indent="-349250" eaLnBrk="1" hangingPunct="1">
              <a:spcBef>
                <a:spcPts val="300"/>
              </a:spcBef>
              <a:buFont typeface="Wingdings" panose="05000000000000000000" pitchFamily="2" charset="2"/>
              <a:buChar char="v"/>
            </a:pPr>
            <a:r>
              <a:rPr lang="en-US" altLang="en-US" sz="2000" dirty="0">
                <a:latin typeface="Calibri" panose="020F0502020204030204" pitchFamily="34" charset="0"/>
                <a:cs typeface="Calibri" panose="020F0502020204030204" pitchFamily="34" charset="0"/>
              </a:rPr>
              <a:t>Collecting patient payments and ability to record the payment in the system</a:t>
            </a:r>
          </a:p>
          <a:p>
            <a:pPr marL="1147763" lvl="2" indent="-349250" eaLnBrk="1" hangingPunct="1">
              <a:spcBef>
                <a:spcPts val="300"/>
              </a:spcBef>
              <a:buFont typeface="Wingdings" panose="05000000000000000000" pitchFamily="2" charset="2"/>
              <a:buChar char="v"/>
            </a:pPr>
            <a:r>
              <a:rPr lang="en-US" altLang="en-US" sz="2000" dirty="0">
                <a:latin typeface="Calibri" panose="020F0502020204030204" pitchFamily="34" charset="0"/>
                <a:cs typeface="Calibri" panose="020F0502020204030204" pitchFamily="34" charset="0"/>
              </a:rPr>
              <a:t>Collecting patient receipts and authorization of patient account write-offs/adjustments in the system</a:t>
            </a:r>
          </a:p>
          <a:p>
            <a:pPr marL="1147763" lvl="2" indent="-349250" eaLnBrk="1" hangingPunct="1">
              <a:spcBef>
                <a:spcPts val="300"/>
              </a:spcBef>
              <a:buFont typeface="Wingdings" panose="05000000000000000000" pitchFamily="2" charset="2"/>
              <a:buChar char="v"/>
            </a:pPr>
            <a:r>
              <a:rPr lang="en-US" altLang="en-US" sz="2000" dirty="0">
                <a:latin typeface="Calibri" panose="020F0502020204030204" pitchFamily="34" charset="0"/>
                <a:cs typeface="Calibri" panose="020F0502020204030204" pitchFamily="34" charset="0"/>
              </a:rPr>
              <a:t>Taking the patient receipts to the cashier’s office for deposit and performing the reconciliation of receipts</a:t>
            </a:r>
          </a:p>
          <a:p>
            <a:pPr marL="1147763" lvl="2" indent="-349250" eaLnBrk="1" hangingPunct="1">
              <a:spcBef>
                <a:spcPts val="300"/>
              </a:spcBef>
              <a:buFont typeface="Wingdings" panose="05000000000000000000" pitchFamily="2" charset="2"/>
              <a:buChar char="v"/>
            </a:pPr>
            <a:r>
              <a:rPr lang="en-US" altLang="en-US" sz="2000" dirty="0">
                <a:latin typeface="Calibri" panose="020F0502020204030204" pitchFamily="34" charset="0"/>
                <a:cs typeface="Calibri" panose="020F0502020204030204" pitchFamily="34" charset="0"/>
              </a:rPr>
              <a:t>Recording or authorizing write-offs or adjustments in the system and access to patient refund checks</a:t>
            </a:r>
          </a:p>
          <a:p>
            <a:pPr lvl="2" eaLnBrk="1" hangingPunct="1">
              <a:spcBef>
                <a:spcPct val="0"/>
              </a:spcBef>
              <a:buFontTx/>
              <a:buNone/>
            </a:pPr>
            <a:endParaRPr lang="en-US" altLang="en-US" sz="2000" dirty="0">
              <a:latin typeface="Calibri" panose="020F0502020204030204" pitchFamily="34" charset="0"/>
              <a:cs typeface="Calibri" panose="020F0502020204030204" pitchFamily="34" charset="0"/>
            </a:endParaRPr>
          </a:p>
          <a:p>
            <a:pPr lvl="1" eaLnBrk="1" hangingPunct="1">
              <a:spcBef>
                <a:spcPct val="0"/>
              </a:spcBef>
              <a:buFontTx/>
              <a:buNone/>
            </a:pPr>
            <a:endParaRPr lang="en-US" altLang="en-US" sz="2000" dirty="0">
              <a:latin typeface="Calibri" panose="020F0502020204030204" pitchFamily="34" charset="0"/>
              <a:cs typeface="Calibri" panose="020F0502020204030204" pitchFamily="34" charset="0"/>
            </a:endParaRPr>
          </a:p>
          <a:p>
            <a:pPr eaLnBrk="1" hangingPunct="1">
              <a:spcBef>
                <a:spcPct val="50000"/>
              </a:spcBef>
              <a:buClr>
                <a:schemeClr val="accent2"/>
              </a:buClr>
              <a:buFont typeface="Wingdings" panose="05000000000000000000" pitchFamily="2" charset="2"/>
              <a:buNone/>
            </a:pPr>
            <a:endParaRPr lang="en-US" altLang="en-US" sz="2000" b="1" i="1" u="sng" dirty="0">
              <a:solidFill>
                <a:srgbClr val="FF3300"/>
              </a:solidFill>
              <a:latin typeface="Calibri" panose="020F0502020204030204" pitchFamily="34" charset="0"/>
              <a:cs typeface="Calibri" panose="020F0502020204030204" pitchFamily="34" charset="0"/>
            </a:endParaRPr>
          </a:p>
        </p:txBody>
      </p:sp>
      <p:sp>
        <p:nvSpPr>
          <p:cNvPr id="20484" name="Line 3"/>
          <p:cNvSpPr>
            <a:spLocks noChangeShapeType="1"/>
          </p:cNvSpPr>
          <p:nvPr/>
        </p:nvSpPr>
        <p:spPr bwMode="auto">
          <a:xfrm>
            <a:off x="0" y="990600"/>
            <a:ext cx="91440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04238" y="6218238"/>
            <a:ext cx="487362" cy="487362"/>
          </a:xfrm>
          <a:prstGeom prst="rect">
            <a:avLst/>
          </a:prstGeom>
        </p:spPr>
      </p:pic>
      <p:sp>
        <p:nvSpPr>
          <p:cNvPr id="8" name="Text Box 4"/>
          <p:cNvSpPr txBox="1">
            <a:spLocks noChangeArrowheads="1"/>
          </p:cNvSpPr>
          <p:nvPr/>
        </p:nvSpPr>
        <p:spPr bwMode="auto">
          <a:xfrm>
            <a:off x="0" y="3810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dirty="0">
                <a:solidFill>
                  <a:schemeClr val="tx2"/>
                </a:solidFill>
                <a:latin typeface="Calibri" panose="020F0502020204030204" pitchFamily="34" charset="0"/>
                <a:cs typeface="Calibri" panose="020F0502020204030204" pitchFamily="34" charset="0"/>
              </a:rPr>
              <a:t>Control Characteristics / Activities</a:t>
            </a:r>
          </a:p>
        </p:txBody>
      </p:sp>
    </p:spTree>
  </p:cSld>
  <p:clrMapOvr>
    <a:masterClrMapping/>
  </p:clrMapOvr>
  <mc:AlternateContent xmlns:mc="http://schemas.openxmlformats.org/markup-compatibility/2006" xmlns:p14="http://schemas.microsoft.com/office/powerpoint/2010/main">
    <mc:Choice Requires="p14">
      <p:transition spd="slow" p14:dur="2000" advTm="31722"/>
    </mc:Choice>
    <mc:Fallback xmlns="">
      <p:transition spd="slow" advTm="31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69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32" objId="2"/>
        <p14:stopEvt time="27049"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75A56DE-8AE3-4E93-AD7C-5990BBA4A20B}" type="slidenum">
              <a:rPr lang="en-US" altLang="en-US" sz="1400" smtClean="0">
                <a:latin typeface="Arial" panose="020B0604020202020204" pitchFamily="34" charset="0"/>
              </a:rPr>
              <a:pPr>
                <a:spcBef>
                  <a:spcPct val="0"/>
                </a:spcBef>
                <a:buFontTx/>
                <a:buNone/>
              </a:pPr>
              <a:t>11</a:t>
            </a:fld>
            <a:endParaRPr lang="en-US" altLang="en-US" sz="1400" smtClean="0">
              <a:latin typeface="Arial" panose="020B0604020202020204" pitchFamily="34" charset="0"/>
            </a:endParaRPr>
          </a:p>
        </p:txBody>
      </p:sp>
      <p:sp>
        <p:nvSpPr>
          <p:cNvPr id="22531" name="Text Box 2"/>
          <p:cNvSpPr txBox="1">
            <a:spLocks noChangeArrowheads="1"/>
          </p:cNvSpPr>
          <p:nvPr/>
        </p:nvSpPr>
        <p:spPr bwMode="auto">
          <a:xfrm>
            <a:off x="381000" y="1143000"/>
            <a:ext cx="84582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defRPr>
            </a:lvl1pPr>
            <a:lvl2pPr marL="571500">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28600" indent="-228600" eaLnBrk="1" hangingPunct="1">
              <a:buClr>
                <a:schemeClr val="accent2"/>
              </a:buClr>
              <a:buFont typeface="Wingdings" panose="05000000000000000000" pitchFamily="2" charset="2"/>
              <a:buChar char="q"/>
            </a:pPr>
            <a:r>
              <a:rPr lang="en-US" altLang="en-US" sz="2000" b="1" dirty="0">
                <a:latin typeface="Calibri" panose="020F0502020204030204" pitchFamily="34" charset="0"/>
                <a:cs typeface="Calibri" panose="020F0502020204030204" pitchFamily="34" charset="0"/>
              </a:rPr>
              <a:t>Account reconciliation and review: </a:t>
            </a:r>
          </a:p>
          <a:p>
            <a:pPr marL="744538" lvl="2" indent="-285750" eaLnBrk="1" hangingPunct="1">
              <a:spcBef>
                <a:spcPct val="0"/>
              </a:spcBef>
              <a:buFont typeface="Wingdings" panose="05000000000000000000" pitchFamily="2" charset="2"/>
              <a:buChar char="v"/>
            </a:pPr>
            <a:r>
              <a:rPr lang="en-US" altLang="en-US" sz="2000" dirty="0">
                <a:latin typeface="Calibri" panose="020F0502020204030204" pitchFamily="34" charset="0"/>
                <a:cs typeface="Calibri" panose="020F0502020204030204" pitchFamily="34" charset="0"/>
              </a:rPr>
              <a:t>Reconciliation reviewer should be independent of the billing, collection and purchasing process</a:t>
            </a:r>
          </a:p>
          <a:p>
            <a:pPr marL="744538" lvl="2" indent="-285750" eaLnBrk="1" hangingPunct="1">
              <a:spcBef>
                <a:spcPct val="0"/>
              </a:spcBef>
              <a:buFont typeface="Wingdings" panose="05000000000000000000" pitchFamily="2" charset="2"/>
              <a:buChar char="v"/>
            </a:pPr>
            <a:endParaRPr lang="en-US" altLang="en-US" sz="2000" dirty="0">
              <a:latin typeface="Calibri" panose="020F0502020204030204" pitchFamily="34" charset="0"/>
              <a:cs typeface="Calibri" panose="020F0502020204030204" pitchFamily="34" charset="0"/>
            </a:endParaRPr>
          </a:p>
          <a:p>
            <a:pPr marL="744538" lvl="2" indent="-285750" eaLnBrk="1" hangingPunct="1">
              <a:spcBef>
                <a:spcPct val="0"/>
              </a:spcBef>
              <a:buFont typeface="Wingdings" panose="05000000000000000000" pitchFamily="2" charset="2"/>
              <a:buChar char="v"/>
            </a:pPr>
            <a:r>
              <a:rPr lang="en-US" altLang="en-US" sz="2000" dirty="0">
                <a:latin typeface="Calibri" panose="020F0502020204030204" pitchFamily="34" charset="0"/>
                <a:cs typeface="Calibri" panose="020F0502020204030204" pitchFamily="34" charset="0"/>
              </a:rPr>
              <a:t>Reviewer should have sufficient knowledge of the process to be effective and able to identify integrity of transactions</a:t>
            </a:r>
          </a:p>
          <a:p>
            <a:pPr marL="744538" lvl="2" indent="-285750" eaLnBrk="1" hangingPunct="1">
              <a:spcBef>
                <a:spcPct val="0"/>
              </a:spcBef>
              <a:buNone/>
            </a:pPr>
            <a:r>
              <a:rPr lang="en-US" altLang="en-US" sz="2000" dirty="0">
                <a:latin typeface="Calibri" panose="020F0502020204030204" pitchFamily="34" charset="0"/>
                <a:cs typeface="Calibri" panose="020F0502020204030204" pitchFamily="34" charset="0"/>
              </a:rPr>
              <a:t> </a:t>
            </a:r>
          </a:p>
          <a:p>
            <a:pPr marL="744538" lvl="2" indent="-285750" eaLnBrk="1" hangingPunct="1">
              <a:spcBef>
                <a:spcPct val="0"/>
              </a:spcBef>
              <a:buFont typeface="Wingdings" panose="05000000000000000000" pitchFamily="2" charset="2"/>
              <a:buChar char="v"/>
            </a:pPr>
            <a:r>
              <a:rPr lang="en-US" altLang="en-US" sz="2000" dirty="0">
                <a:latin typeface="Calibri" panose="020F0502020204030204" pitchFamily="34" charset="0"/>
                <a:cs typeface="Calibri" panose="020F0502020204030204" pitchFamily="34" charset="0"/>
              </a:rPr>
              <a:t>Reviewer should consult with supervisor for certain business expenses (i.e. employee mileage reimbursement)</a:t>
            </a:r>
          </a:p>
          <a:p>
            <a:pPr marL="744538" lvl="2" indent="-285750" eaLnBrk="1" hangingPunct="1">
              <a:spcBef>
                <a:spcPct val="0"/>
              </a:spcBef>
              <a:buFont typeface="Wingdings" panose="05000000000000000000" pitchFamily="2" charset="2"/>
              <a:buChar char="v"/>
            </a:pPr>
            <a:endParaRPr lang="en-US" altLang="en-US" sz="2000" dirty="0">
              <a:latin typeface="Calibri" panose="020F0502020204030204" pitchFamily="34" charset="0"/>
              <a:cs typeface="Calibri" panose="020F0502020204030204" pitchFamily="34" charset="0"/>
            </a:endParaRPr>
          </a:p>
          <a:p>
            <a:pPr marL="744538" lvl="2" indent="-285750" eaLnBrk="1" hangingPunct="1">
              <a:spcBef>
                <a:spcPct val="0"/>
              </a:spcBef>
              <a:buFont typeface="Wingdings" panose="05000000000000000000" pitchFamily="2" charset="2"/>
              <a:buChar char="v"/>
            </a:pPr>
            <a:r>
              <a:rPr lang="en-US" altLang="en-US" sz="2000" dirty="0">
                <a:latin typeface="Calibri" panose="020F0502020204030204" pitchFamily="34" charset="0"/>
                <a:cs typeface="Calibri" panose="020F0502020204030204" pitchFamily="34" charset="0"/>
              </a:rPr>
              <a:t>Document for ledger review resides on OUA website</a:t>
            </a:r>
            <a:r>
              <a:rPr lang="en-US" altLang="en-US" sz="2000" dirty="0" smtClean="0">
                <a:latin typeface="Calibri" panose="020F0502020204030204" pitchFamily="34" charset="0"/>
                <a:cs typeface="Calibri" panose="020F0502020204030204" pitchFamily="34" charset="0"/>
              </a:rPr>
              <a:t>:</a:t>
            </a:r>
          </a:p>
          <a:p>
            <a:pPr lvl="2" eaLnBrk="1" hangingPunct="1">
              <a:spcBef>
                <a:spcPct val="0"/>
              </a:spcBef>
              <a:buNone/>
            </a:pPr>
            <a:endParaRPr lang="en-US" altLang="en-US" sz="2000" dirty="0">
              <a:latin typeface="Calibri" panose="020F0502020204030204" pitchFamily="34" charset="0"/>
              <a:cs typeface="Calibri" panose="020F0502020204030204" pitchFamily="34" charset="0"/>
            </a:endParaRPr>
          </a:p>
          <a:p>
            <a:pPr lvl="2" eaLnBrk="1" hangingPunct="1">
              <a:spcBef>
                <a:spcPct val="0"/>
              </a:spcBef>
              <a:buFont typeface="Wingdings" panose="05000000000000000000" pitchFamily="2" charset="2"/>
              <a:buNone/>
            </a:pPr>
            <a:r>
              <a:rPr lang="en-US" altLang="en-US" sz="2000" u="sng" dirty="0">
                <a:solidFill>
                  <a:schemeClr val="accent2"/>
                </a:solidFill>
                <a:latin typeface="Calibri" panose="020F0502020204030204" pitchFamily="34" charset="0"/>
                <a:cs typeface="Calibri" panose="020F0502020204030204" pitchFamily="34" charset="0"/>
              </a:rPr>
              <a:t>http://</a:t>
            </a:r>
            <a:r>
              <a:rPr lang="en-US" altLang="en-US" sz="2000" u="sng" dirty="0" smtClean="0">
                <a:solidFill>
                  <a:schemeClr val="accent2"/>
                </a:solidFill>
                <a:latin typeface="Calibri" panose="020F0502020204030204" pitchFamily="34" charset="0"/>
                <a:cs typeface="Calibri" panose="020F0502020204030204" pitchFamily="34" charset="0"/>
              </a:rPr>
              <a:t>www.rochester.edu/adminfinance/audit/FAOManagement-InternalControls-Feb2017.pdf</a:t>
            </a:r>
            <a:endParaRPr lang="en-US" altLang="en-US" sz="2000" b="1" i="1" u="sng" dirty="0">
              <a:solidFill>
                <a:schemeClr val="accent2"/>
              </a:solidFill>
              <a:latin typeface="Arial" panose="020B0604020202020204" pitchFamily="34" charset="0"/>
            </a:endParaRPr>
          </a:p>
        </p:txBody>
      </p:sp>
      <p:sp>
        <p:nvSpPr>
          <p:cNvPr id="22532" name="Line 3"/>
          <p:cNvSpPr>
            <a:spLocks noChangeShapeType="1"/>
          </p:cNvSpPr>
          <p:nvPr/>
        </p:nvSpPr>
        <p:spPr bwMode="auto">
          <a:xfrm>
            <a:off x="0" y="990600"/>
            <a:ext cx="91440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8700" y="5334000"/>
            <a:ext cx="487363" cy="487363"/>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04238" y="6218238"/>
            <a:ext cx="487362" cy="487362"/>
          </a:xfrm>
          <a:prstGeom prst="rect">
            <a:avLst/>
          </a:prstGeom>
        </p:spPr>
      </p:pic>
      <p:sp>
        <p:nvSpPr>
          <p:cNvPr id="8" name="Text Box 4"/>
          <p:cNvSpPr txBox="1">
            <a:spLocks noChangeArrowheads="1"/>
          </p:cNvSpPr>
          <p:nvPr/>
        </p:nvSpPr>
        <p:spPr bwMode="auto">
          <a:xfrm>
            <a:off x="0" y="3810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dirty="0">
                <a:solidFill>
                  <a:schemeClr val="tx2"/>
                </a:solidFill>
                <a:latin typeface="Calibri" panose="020F0502020204030204" pitchFamily="34" charset="0"/>
                <a:cs typeface="Calibri" panose="020F0502020204030204" pitchFamily="34" charset="0"/>
              </a:rPr>
              <a:t>Control Characteristics / Activities</a:t>
            </a:r>
          </a:p>
        </p:txBody>
      </p:sp>
    </p:spTree>
  </p:cSld>
  <p:clrMapOvr>
    <a:masterClrMapping/>
  </p:clrMapOvr>
  <mc:AlternateContent xmlns:mc="http://schemas.openxmlformats.org/markup-compatibility/2006" xmlns:p14="http://schemas.microsoft.com/office/powerpoint/2010/main">
    <mc:Choice Requires="p14">
      <p:transition spd="slow" p14:dur="2000" advTm="23973"/>
    </mc:Choice>
    <mc:Fallback xmlns="">
      <p:transition spd="slow" advTm="23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222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27" objId="2"/>
        <p14:stopEvt time="22315"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51251B2-4475-4340-81D6-EB4A4D3D50B2}" type="slidenum">
              <a:rPr lang="en-US" altLang="en-US" sz="1400" smtClean="0">
                <a:latin typeface="Arial" panose="020B0604020202020204" pitchFamily="34" charset="0"/>
              </a:rPr>
              <a:pPr>
                <a:spcBef>
                  <a:spcPct val="0"/>
                </a:spcBef>
                <a:buFontTx/>
                <a:buNone/>
              </a:pPr>
              <a:t>12</a:t>
            </a:fld>
            <a:endParaRPr lang="en-US" altLang="en-US" sz="1400" smtClean="0">
              <a:latin typeface="Arial" panose="020B0604020202020204" pitchFamily="34" charset="0"/>
            </a:endParaRPr>
          </a:p>
        </p:txBody>
      </p:sp>
      <p:sp>
        <p:nvSpPr>
          <p:cNvPr id="24579" name="Rectangle 2"/>
          <p:cNvSpPr>
            <a:spLocks noGrp="1" noChangeArrowheads="1"/>
          </p:cNvSpPr>
          <p:nvPr>
            <p:ph type="title"/>
          </p:nvPr>
        </p:nvSpPr>
        <p:spPr>
          <a:xfrm>
            <a:off x="0" y="228600"/>
            <a:ext cx="9144000" cy="762000"/>
          </a:xfrm>
        </p:spPr>
        <p:txBody>
          <a:bodyPr/>
          <a:lstStyle/>
          <a:p>
            <a:pPr eaLnBrk="1" hangingPunct="1"/>
            <a:r>
              <a:rPr lang="en-GB" altLang="en-US" sz="3200" dirty="0" smtClean="0">
                <a:latin typeface="Calibri" panose="020F0502020204030204" pitchFamily="34" charset="0"/>
                <a:cs typeface="Calibri" panose="020F0502020204030204" pitchFamily="34" charset="0"/>
              </a:rPr>
              <a:t>Accountability and Trust</a:t>
            </a:r>
          </a:p>
        </p:txBody>
      </p:sp>
      <p:sp>
        <p:nvSpPr>
          <p:cNvPr id="24580" name="Line 3"/>
          <p:cNvSpPr>
            <a:spLocks noChangeShapeType="1"/>
          </p:cNvSpPr>
          <p:nvPr/>
        </p:nvSpPr>
        <p:spPr bwMode="auto">
          <a:xfrm>
            <a:off x="0" y="990600"/>
            <a:ext cx="91440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2759" name="Text Box 7"/>
          <p:cNvSpPr txBox="1">
            <a:spLocks noChangeArrowheads="1"/>
          </p:cNvSpPr>
          <p:nvPr/>
        </p:nvSpPr>
        <p:spPr bwMode="auto">
          <a:xfrm>
            <a:off x="609600" y="1600200"/>
            <a:ext cx="7312025" cy="270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90000"/>
              </a:lnSpc>
              <a:buClr>
                <a:schemeClr val="accent2"/>
              </a:buClr>
              <a:buFont typeface="Wingdings" panose="05000000000000000000" pitchFamily="2" charset="2"/>
              <a:buNone/>
            </a:pPr>
            <a:r>
              <a:rPr lang="en-US" altLang="en-US" dirty="0">
                <a:latin typeface="Calibri" panose="020F0502020204030204" pitchFamily="34" charset="0"/>
                <a:cs typeface="Calibri" panose="020F0502020204030204" pitchFamily="34" charset="0"/>
              </a:rPr>
              <a:t>You can delegate </a:t>
            </a:r>
            <a:r>
              <a:rPr lang="en-US" altLang="en-US" b="1" i="1" dirty="0">
                <a:solidFill>
                  <a:srgbClr val="FF3300"/>
                </a:solidFill>
                <a:latin typeface="Calibri" panose="020F0502020204030204" pitchFamily="34" charset="0"/>
                <a:cs typeface="Calibri" panose="020F0502020204030204" pitchFamily="34" charset="0"/>
              </a:rPr>
              <a:t>RESPONSIBILITY, </a:t>
            </a:r>
            <a:r>
              <a:rPr lang="en-US" altLang="en-US" dirty="0">
                <a:latin typeface="Calibri" panose="020F0502020204030204" pitchFamily="34" charset="0"/>
                <a:cs typeface="Calibri" panose="020F0502020204030204" pitchFamily="34" charset="0"/>
              </a:rPr>
              <a:t>but </a:t>
            </a:r>
          </a:p>
          <a:p>
            <a:pPr algn="ctr" eaLnBrk="1" hangingPunct="1">
              <a:lnSpc>
                <a:spcPct val="90000"/>
              </a:lnSpc>
              <a:buClr>
                <a:schemeClr val="accent2"/>
              </a:buClr>
              <a:buFont typeface="Wingdings" panose="05000000000000000000" pitchFamily="2" charset="2"/>
              <a:buNone/>
            </a:pPr>
            <a:endParaRPr lang="en-US" altLang="en-US" dirty="0">
              <a:latin typeface="Calibri" panose="020F0502020204030204" pitchFamily="34" charset="0"/>
              <a:cs typeface="Calibri" panose="020F0502020204030204" pitchFamily="34" charset="0"/>
            </a:endParaRPr>
          </a:p>
          <a:p>
            <a:pPr algn="ctr" eaLnBrk="1" hangingPunct="1">
              <a:lnSpc>
                <a:spcPct val="90000"/>
              </a:lnSpc>
              <a:buClr>
                <a:schemeClr val="accent2"/>
              </a:buClr>
              <a:buFont typeface="Wingdings" panose="05000000000000000000" pitchFamily="2" charset="2"/>
              <a:buNone/>
            </a:pPr>
            <a:r>
              <a:rPr lang="en-US" altLang="en-US" dirty="0">
                <a:latin typeface="Calibri" panose="020F0502020204030204" pitchFamily="34" charset="0"/>
                <a:cs typeface="Calibri" panose="020F0502020204030204" pitchFamily="34" charset="0"/>
              </a:rPr>
              <a:t>You </a:t>
            </a:r>
            <a:r>
              <a:rPr lang="en-US" altLang="en-US" u="sng" dirty="0">
                <a:latin typeface="Calibri" panose="020F0502020204030204" pitchFamily="34" charset="0"/>
                <a:cs typeface="Calibri" panose="020F0502020204030204" pitchFamily="34" charset="0"/>
              </a:rPr>
              <a:t>cannot</a:t>
            </a:r>
            <a:r>
              <a:rPr lang="en-US" altLang="en-US" dirty="0">
                <a:latin typeface="Calibri" panose="020F0502020204030204" pitchFamily="34" charset="0"/>
                <a:cs typeface="Calibri" panose="020F0502020204030204" pitchFamily="34" charset="0"/>
              </a:rPr>
              <a:t> delegate</a:t>
            </a:r>
            <a:r>
              <a:rPr lang="en-US" altLang="en-US" b="1" i="1" dirty="0">
                <a:solidFill>
                  <a:srgbClr val="FF3300"/>
                </a:solidFill>
                <a:latin typeface="Calibri" panose="020F0502020204030204" pitchFamily="34" charset="0"/>
                <a:cs typeface="Calibri" panose="020F0502020204030204" pitchFamily="34" charset="0"/>
              </a:rPr>
              <a:t> ACCOUNTABILITY</a:t>
            </a:r>
          </a:p>
          <a:p>
            <a:pPr eaLnBrk="1" hangingPunct="1">
              <a:lnSpc>
                <a:spcPct val="90000"/>
              </a:lnSpc>
              <a:buClr>
                <a:schemeClr val="accent2"/>
              </a:buClr>
              <a:buFont typeface="Wingdings" panose="05000000000000000000" pitchFamily="2" charset="2"/>
              <a:buNone/>
            </a:pPr>
            <a:endParaRPr lang="en-US" altLang="en-US" b="1" i="1" dirty="0">
              <a:solidFill>
                <a:srgbClr val="FF3300"/>
              </a:solidFill>
              <a:latin typeface="Calibri" panose="020F0502020204030204" pitchFamily="34" charset="0"/>
              <a:cs typeface="Calibri" panose="020F0502020204030204" pitchFamily="34" charset="0"/>
            </a:endParaRPr>
          </a:p>
          <a:p>
            <a:pPr algn="ctr" eaLnBrk="1" hangingPunct="1">
              <a:lnSpc>
                <a:spcPct val="90000"/>
              </a:lnSpc>
              <a:buClr>
                <a:schemeClr val="accent2"/>
              </a:buClr>
              <a:buFont typeface="Wingdings" panose="05000000000000000000" pitchFamily="2" charset="2"/>
              <a:buNone/>
            </a:pPr>
            <a:r>
              <a:rPr lang="en-US" altLang="en-US" dirty="0">
                <a:latin typeface="Calibri" panose="020F0502020204030204" pitchFamily="34" charset="0"/>
                <a:cs typeface="Calibri" panose="020F0502020204030204" pitchFamily="34" charset="0"/>
              </a:rPr>
              <a:t>Trust but</a:t>
            </a:r>
            <a:r>
              <a:rPr lang="en-US" altLang="en-US" b="1" dirty="0">
                <a:latin typeface="Calibri" panose="020F0502020204030204" pitchFamily="34" charset="0"/>
                <a:cs typeface="Calibri" panose="020F0502020204030204" pitchFamily="34" charset="0"/>
              </a:rPr>
              <a:t> </a:t>
            </a:r>
            <a:r>
              <a:rPr lang="en-US" altLang="en-US" b="1" i="1" dirty="0">
                <a:solidFill>
                  <a:srgbClr val="FF3300"/>
                </a:solidFill>
                <a:latin typeface="Calibri" panose="020F0502020204030204" pitchFamily="34" charset="0"/>
                <a:cs typeface="Calibri" panose="020F0502020204030204" pitchFamily="34" charset="0"/>
              </a:rPr>
              <a:t>VERIFY!</a:t>
            </a:r>
          </a:p>
        </p:txBody>
      </p:sp>
      <p:sp>
        <p:nvSpPr>
          <p:cNvPr id="24582" name="Text Box 8"/>
          <p:cNvSpPr txBox="1">
            <a:spLocks noChangeArrowheads="1"/>
          </p:cNvSpPr>
          <p:nvPr/>
        </p:nvSpPr>
        <p:spPr bwMode="auto">
          <a:xfrm>
            <a:off x="533400" y="4460875"/>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495800" y="4465457"/>
            <a:ext cx="487363" cy="487363"/>
          </a:xfrm>
          <a:prstGeom prst="rect">
            <a:avLst/>
          </a:prstGeom>
        </p:spPr>
      </p:pic>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504238" y="6218238"/>
            <a:ext cx="487362" cy="487362"/>
          </a:xfrm>
          <a:prstGeom prst="rect">
            <a:avLst/>
          </a:prstGeom>
        </p:spPr>
      </p:pic>
    </p:spTree>
    <p:custDataLst>
      <p:tags r:id="rId1"/>
    </p:custDataLst>
  </p:cSld>
  <p:clrMapOvr>
    <a:masterClrMapping/>
  </p:clrMapOvr>
  <p:transition advTm="634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02759"/>
                                        </p:tgtEl>
                                        <p:attrNameLst>
                                          <p:attrName>style.visibility</p:attrName>
                                        </p:attrNameLst>
                                      </p:cBhvr>
                                      <p:to>
                                        <p:strVal val="visible"/>
                                      </p:to>
                                    </p:set>
                                    <p:anim calcmode="lin" valueType="num">
                                      <p:cBhvr additive="base">
                                        <p:cTn id="11" dur="500" fill="hold"/>
                                        <p:tgtEl>
                                          <p:spTgt spid="202759"/>
                                        </p:tgtEl>
                                        <p:attrNameLst>
                                          <p:attrName>ppt_x</p:attrName>
                                        </p:attrNameLst>
                                      </p:cBhvr>
                                      <p:tavLst>
                                        <p:tav tm="0">
                                          <p:val>
                                            <p:strVal val="#ppt_x"/>
                                          </p:val>
                                        </p:tav>
                                        <p:tav tm="100000">
                                          <p:val>
                                            <p:strVal val="#ppt_x"/>
                                          </p:val>
                                        </p:tav>
                                      </p:tavLst>
                                    </p:anim>
                                    <p:anim calcmode="lin" valueType="num">
                                      <p:cBhvr additive="base">
                                        <p:cTn id="12" dur="500" fill="hold"/>
                                        <p:tgtEl>
                                          <p:spTgt spid="20275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603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2"/>
                </p:tgtEl>
              </p:cMediaNode>
            </p:audio>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202759" grpId="0"/>
    </p:bldLst>
  </p:timing>
  <p:extLst mod="1">
    <p:ext uri="{E180D4A7-C9FB-4DFB-919C-405C955672EB}">
      <p14:showEvtLst xmlns:p14="http://schemas.microsoft.com/office/powerpoint/2010/main">
        <p14:playEvt time="2063" objId="2"/>
        <p14:stopEvt time="62478"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0" y="457200"/>
            <a:ext cx="9144000" cy="381000"/>
          </a:xfrm>
        </p:spPr>
        <p:txBody>
          <a:bodyPr/>
          <a:lstStyle/>
          <a:p>
            <a:r>
              <a:rPr lang="en-US" sz="3200" dirty="0" smtClean="0">
                <a:latin typeface="Calibri" panose="020F0502020204030204" pitchFamily="34" charset="0"/>
                <a:cs typeface="Calibri" panose="020F0502020204030204" pitchFamily="34" charset="0"/>
              </a:rPr>
              <a:t>Office of University Audit - Mission Statement</a:t>
            </a:r>
            <a:endParaRPr lang="en-US" sz="3200" dirty="0">
              <a:latin typeface="Calibri" panose="020F0502020204030204" pitchFamily="34" charset="0"/>
              <a:cs typeface="Calibri" panose="020F0502020204030204" pitchFamily="34" charset="0"/>
            </a:endParaRPr>
          </a:p>
        </p:txBody>
      </p:sp>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00" y="1422400"/>
            <a:ext cx="7313613" cy="403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04238" y="6218238"/>
            <a:ext cx="487362" cy="487362"/>
          </a:xfrm>
          <a:prstGeom prst="rect">
            <a:avLst/>
          </a:prstGeom>
        </p:spPr>
      </p:pic>
      <p:sp>
        <p:nvSpPr>
          <p:cNvPr id="7" name="Line 3"/>
          <p:cNvSpPr>
            <a:spLocks noChangeShapeType="1"/>
          </p:cNvSpPr>
          <p:nvPr/>
        </p:nvSpPr>
        <p:spPr bwMode="auto">
          <a:xfrm>
            <a:off x="0" y="990600"/>
            <a:ext cx="91440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660537230"/>
      </p:ext>
    </p:extLst>
  </p:cSld>
  <p:clrMapOvr>
    <a:masterClrMapping/>
  </p:clrMapOvr>
  <mc:AlternateContent xmlns:mc="http://schemas.openxmlformats.org/markup-compatibility/2006" xmlns:p14="http://schemas.microsoft.com/office/powerpoint/2010/main">
    <mc:Choice Requires="p14">
      <p:transition spd="slow" p14:dur="2000" advTm="25058"/>
    </mc:Choice>
    <mc:Fallback xmlns="">
      <p:transition spd="slow" advTm="25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43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32" objId="2"/>
        <p14:stopEvt time="24467"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C4AF8FF-111E-466E-901A-37D3E21E3DE9}" type="slidenum">
              <a:rPr lang="en-US" altLang="en-US" sz="1400" smtClean="0">
                <a:latin typeface="Arial" panose="020B0604020202020204" pitchFamily="34" charset="0"/>
              </a:rPr>
              <a:pPr>
                <a:spcBef>
                  <a:spcPct val="0"/>
                </a:spcBef>
                <a:buFontTx/>
                <a:buNone/>
              </a:pPr>
              <a:t>14</a:t>
            </a:fld>
            <a:endParaRPr lang="en-US" altLang="en-US" sz="1400" smtClean="0">
              <a:latin typeface="Arial" panose="020B0604020202020204" pitchFamily="34" charset="0"/>
            </a:endParaRPr>
          </a:p>
        </p:txBody>
      </p:sp>
      <p:sp>
        <p:nvSpPr>
          <p:cNvPr id="28675" name="Text Box 2"/>
          <p:cNvSpPr txBox="1">
            <a:spLocks noChangeArrowheads="1"/>
          </p:cNvSpPr>
          <p:nvPr/>
        </p:nvSpPr>
        <p:spPr bwMode="auto">
          <a:xfrm>
            <a:off x="0" y="1066800"/>
            <a:ext cx="876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Clr>
                <a:schemeClr val="accent2"/>
              </a:buClr>
              <a:buFont typeface="Wingdings" panose="05000000000000000000" pitchFamily="2" charset="2"/>
              <a:buNone/>
            </a:pPr>
            <a:endParaRPr lang="en-US" altLang="en-US" sz="2400">
              <a:latin typeface="Arial" panose="020B0604020202020204" pitchFamily="34" charset="0"/>
            </a:endParaRPr>
          </a:p>
        </p:txBody>
      </p:sp>
      <p:sp>
        <p:nvSpPr>
          <p:cNvPr id="28676" name="Line 3"/>
          <p:cNvSpPr>
            <a:spLocks noChangeShapeType="1"/>
          </p:cNvSpPr>
          <p:nvPr/>
        </p:nvSpPr>
        <p:spPr bwMode="auto">
          <a:xfrm>
            <a:off x="0" y="990600"/>
            <a:ext cx="91440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7" name="Text Box 4"/>
          <p:cNvSpPr txBox="1">
            <a:spLocks noChangeArrowheads="1"/>
          </p:cNvSpPr>
          <p:nvPr/>
        </p:nvSpPr>
        <p:spPr bwMode="auto">
          <a:xfrm>
            <a:off x="0" y="3810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dirty="0">
                <a:latin typeface="Calibri" panose="020F0502020204030204" pitchFamily="34" charset="0"/>
                <a:cs typeface="Calibri" panose="020F0502020204030204" pitchFamily="34" charset="0"/>
              </a:rPr>
              <a:t>Office of University Audit</a:t>
            </a:r>
          </a:p>
        </p:txBody>
      </p:sp>
      <p:sp>
        <p:nvSpPr>
          <p:cNvPr id="28678" name="Text Box 6"/>
          <p:cNvSpPr txBox="1">
            <a:spLocks noChangeArrowheads="1"/>
          </p:cNvSpPr>
          <p:nvPr/>
        </p:nvSpPr>
        <p:spPr bwMode="auto">
          <a:xfrm>
            <a:off x="0" y="1066800"/>
            <a:ext cx="87630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5000" indent="-635000">
              <a:spcBef>
                <a:spcPct val="20000"/>
              </a:spcBef>
              <a:buChar char="•"/>
              <a:defRPr sz="3200">
                <a:solidFill>
                  <a:schemeClr val="tx1"/>
                </a:solidFill>
                <a:latin typeface="Times New Roman" panose="02020603050405020304" pitchFamily="18" charset="0"/>
              </a:defRPr>
            </a:lvl1pPr>
            <a:lvl2pPr marL="1208088" indent="-458788">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Clr>
                <a:schemeClr val="accent2"/>
              </a:buClr>
              <a:buFont typeface="Wingdings" panose="05000000000000000000" pitchFamily="2" charset="2"/>
              <a:buChar char="q"/>
            </a:pPr>
            <a:r>
              <a:rPr lang="en-US" altLang="en-US" sz="2400" dirty="0">
                <a:latin typeface="Calibri" panose="020F0502020204030204" pitchFamily="34" charset="0"/>
                <a:cs typeface="Calibri" panose="020F0502020204030204" pitchFamily="34" charset="0"/>
              </a:rPr>
              <a:t>An annual University-wide risk assessment is conducted by the Office of University Audit to identify critical areas and develop the annual audit plan.</a:t>
            </a:r>
          </a:p>
          <a:p>
            <a:pPr eaLnBrk="1" hangingPunct="1">
              <a:spcBef>
                <a:spcPct val="50000"/>
              </a:spcBef>
              <a:buClr>
                <a:schemeClr val="accent2"/>
              </a:buClr>
              <a:buFont typeface="Wingdings" panose="05000000000000000000" pitchFamily="2" charset="2"/>
              <a:buChar char="q"/>
            </a:pPr>
            <a:r>
              <a:rPr lang="en-US" altLang="en-US" sz="2400" dirty="0">
                <a:latin typeface="Calibri" panose="020F0502020204030204" pitchFamily="34" charset="0"/>
                <a:cs typeface="Calibri" panose="020F0502020204030204" pitchFamily="34" charset="0"/>
              </a:rPr>
              <a:t>Risk assessment is an integral component of all OUA audit services.</a:t>
            </a:r>
          </a:p>
          <a:p>
            <a:pPr eaLnBrk="1" hangingPunct="1">
              <a:spcBef>
                <a:spcPct val="50000"/>
              </a:spcBef>
              <a:buClr>
                <a:schemeClr val="accent2"/>
              </a:buClr>
              <a:buFont typeface="Wingdings" panose="05000000000000000000" pitchFamily="2" charset="2"/>
              <a:buChar char="q"/>
            </a:pPr>
            <a:r>
              <a:rPr lang="en-US" altLang="en-US" sz="2400" dirty="0">
                <a:latin typeface="Calibri" panose="020F0502020204030204" pitchFamily="34" charset="0"/>
                <a:cs typeface="Calibri" panose="020F0502020204030204" pitchFamily="34" charset="0"/>
              </a:rPr>
              <a:t>Additional resources include:</a:t>
            </a:r>
            <a:endParaRPr lang="en-US" altLang="en-US" sz="1200" dirty="0">
              <a:latin typeface="Calibri" panose="020F0502020204030204" pitchFamily="34" charset="0"/>
              <a:cs typeface="Calibri" panose="020F0502020204030204" pitchFamily="34" charset="0"/>
            </a:endParaRPr>
          </a:p>
          <a:p>
            <a:pPr lvl="1" eaLnBrk="1" hangingPunct="1">
              <a:spcBef>
                <a:spcPct val="0"/>
              </a:spcBef>
              <a:buFontTx/>
              <a:buNone/>
            </a:pPr>
            <a:r>
              <a:rPr lang="en-US" altLang="en-US" sz="2400" dirty="0">
                <a:solidFill>
                  <a:schemeClr val="accent2"/>
                </a:solidFill>
                <a:latin typeface="Calibri" panose="020F0502020204030204" pitchFamily="34" charset="0"/>
                <a:cs typeface="Calibri" panose="020F0502020204030204" pitchFamily="34" charset="0"/>
              </a:rPr>
              <a:t>		</a:t>
            </a:r>
            <a:endParaRPr lang="en-US" altLang="en-US" sz="1200" u="sng" dirty="0">
              <a:solidFill>
                <a:schemeClr val="accent2"/>
              </a:solidFill>
              <a:latin typeface="Calibri" panose="020F0502020204030204" pitchFamily="34" charset="0"/>
              <a:cs typeface="Calibri" panose="020F0502020204030204" pitchFamily="34" charset="0"/>
            </a:endParaRPr>
          </a:p>
          <a:p>
            <a:pPr lvl="1" algn="ctr" eaLnBrk="1" hangingPunct="1">
              <a:spcBef>
                <a:spcPct val="0"/>
              </a:spcBef>
              <a:buFontTx/>
              <a:buNone/>
            </a:pPr>
            <a:r>
              <a:rPr lang="en-US" altLang="en-US" sz="2400" u="sng" dirty="0">
                <a:solidFill>
                  <a:schemeClr val="accent2"/>
                </a:solidFill>
                <a:latin typeface="Calibri" panose="020F0502020204030204" pitchFamily="34" charset="0"/>
                <a:cs typeface="Calibri" panose="020F0502020204030204" pitchFamily="34" charset="0"/>
              </a:rPr>
              <a:t>www.rochester.edu/adminfinance/audit</a:t>
            </a:r>
          </a:p>
          <a:p>
            <a:pPr lvl="1" algn="ctr" eaLnBrk="1" hangingPunct="1">
              <a:spcBef>
                <a:spcPct val="0"/>
              </a:spcBef>
              <a:buFontTx/>
              <a:buNone/>
            </a:pPr>
            <a:r>
              <a:rPr lang="en-US" altLang="en-US" sz="2400" dirty="0">
                <a:solidFill>
                  <a:schemeClr val="accent2"/>
                </a:solidFill>
                <a:latin typeface="Calibri" panose="020F0502020204030204" pitchFamily="34" charset="0"/>
                <a:cs typeface="Calibri" panose="020F0502020204030204" pitchFamily="34" charset="0"/>
              </a:rPr>
              <a:t>URMHC Integrity Hotline (585-787-8769)</a:t>
            </a:r>
          </a:p>
          <a:p>
            <a:pPr lvl="1" algn="ctr" eaLnBrk="1" hangingPunct="1">
              <a:spcBef>
                <a:spcPct val="0"/>
              </a:spcBef>
              <a:buFontTx/>
              <a:buNone/>
            </a:pPr>
            <a:r>
              <a:rPr lang="en-US" altLang="en-US" sz="2400" dirty="0">
                <a:solidFill>
                  <a:schemeClr val="accent2"/>
                </a:solidFill>
                <a:latin typeface="Calibri" panose="020F0502020204030204" pitchFamily="34" charset="0"/>
                <a:cs typeface="Calibri" panose="020F0502020204030204" pitchFamily="34" charset="0"/>
              </a:rPr>
              <a:t>University Integrity Hotline (585-756-8888)</a:t>
            </a:r>
          </a:p>
          <a:p>
            <a:pPr lvl="1" algn="ctr" eaLnBrk="1" hangingPunct="1">
              <a:spcBef>
                <a:spcPct val="0"/>
              </a:spcBef>
              <a:buClr>
                <a:schemeClr val="accent2"/>
              </a:buClr>
              <a:buFont typeface="Wingdings" panose="05000000000000000000" pitchFamily="2" charset="2"/>
              <a:buNone/>
            </a:pPr>
            <a:r>
              <a:rPr lang="en-US" altLang="en-US" sz="2400" u="sng" dirty="0">
                <a:solidFill>
                  <a:schemeClr val="accent2"/>
                </a:solidFill>
                <a:latin typeface="Calibri" panose="020F0502020204030204" pitchFamily="34" charset="0"/>
                <a:cs typeface="Calibri" panose="020F0502020204030204" pitchFamily="34" charset="0"/>
              </a:rPr>
              <a:t>www.theiia.org</a:t>
            </a:r>
          </a:p>
          <a:p>
            <a:pPr lvl="1" algn="ctr" eaLnBrk="1" hangingPunct="1">
              <a:spcBef>
                <a:spcPct val="0"/>
              </a:spcBef>
              <a:buClr>
                <a:schemeClr val="accent2"/>
              </a:buClr>
              <a:buFont typeface="Wingdings" panose="05000000000000000000" pitchFamily="2" charset="2"/>
              <a:buNone/>
            </a:pPr>
            <a:r>
              <a:rPr lang="en-US" altLang="en-US" sz="2400" u="sng" dirty="0">
                <a:solidFill>
                  <a:schemeClr val="accent2"/>
                </a:solidFill>
                <a:latin typeface="Calibri" panose="020F0502020204030204" pitchFamily="34" charset="0"/>
                <a:cs typeface="Calibri" panose="020F0502020204030204" pitchFamily="34" charset="0"/>
              </a:rPr>
              <a:t>www.isaca.org</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984"/>
    </mc:Choice>
    <mc:Fallback xmlns="">
      <p:transition spd="slow" advTm="42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09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27" objId="3"/>
        <p14:stopEvt time="41000" objId="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8A8A737-83E2-49C2-8CF7-D07EB7346EC2}" type="slidenum">
              <a:rPr lang="en-US" altLang="en-US" sz="1400" smtClean="0">
                <a:latin typeface="Arial" panose="020B0604020202020204" pitchFamily="34" charset="0"/>
              </a:rPr>
              <a:pPr>
                <a:spcBef>
                  <a:spcPct val="0"/>
                </a:spcBef>
                <a:buFontTx/>
                <a:buNone/>
              </a:pPr>
              <a:t>15</a:t>
            </a:fld>
            <a:endParaRPr lang="en-US" altLang="en-US" sz="1400" smtClean="0">
              <a:latin typeface="Arial" panose="020B0604020202020204" pitchFamily="34" charset="0"/>
            </a:endParaRPr>
          </a:p>
        </p:txBody>
      </p:sp>
      <p:sp>
        <p:nvSpPr>
          <p:cNvPr id="30723" name="Text Box 2"/>
          <p:cNvSpPr txBox="1">
            <a:spLocks noChangeArrowheads="1"/>
          </p:cNvSpPr>
          <p:nvPr/>
        </p:nvSpPr>
        <p:spPr bwMode="auto">
          <a:xfrm>
            <a:off x="1143000" y="3276600"/>
            <a:ext cx="6705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b="1" i="1" dirty="0">
                <a:solidFill>
                  <a:srgbClr val="FF3300"/>
                </a:solidFill>
                <a:latin typeface="Calibri" panose="020F0502020204030204" pitchFamily="34" charset="0"/>
                <a:cs typeface="Calibri" panose="020F0502020204030204" pitchFamily="34" charset="0"/>
              </a:rPr>
              <a:t>Questions?</a:t>
            </a:r>
          </a:p>
        </p:txBody>
      </p:sp>
      <p:sp>
        <p:nvSpPr>
          <p:cNvPr id="30724" name="Line 3"/>
          <p:cNvSpPr>
            <a:spLocks noChangeShapeType="1"/>
          </p:cNvSpPr>
          <p:nvPr/>
        </p:nvSpPr>
        <p:spPr bwMode="auto">
          <a:xfrm>
            <a:off x="0" y="990600"/>
            <a:ext cx="91440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5" name="Text Box 4"/>
          <p:cNvSpPr txBox="1">
            <a:spLocks noChangeArrowheads="1"/>
          </p:cNvSpPr>
          <p:nvPr/>
        </p:nvSpPr>
        <p:spPr bwMode="auto">
          <a:xfrm>
            <a:off x="0" y="3810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dirty="0">
                <a:latin typeface="Calibri" panose="020F0502020204030204" pitchFamily="34" charset="0"/>
                <a:cs typeface="Calibri" panose="020F0502020204030204" pitchFamily="34" charset="0"/>
              </a:rPr>
              <a:t>Thank You for Your Attention!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904"/>
    </mc:Choice>
    <mc:Fallback xmlns="">
      <p:transition spd="slow" advTm="16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6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29" objId="2"/>
        <p14:stopEvt time="16081"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5E4C70E-5090-4678-9A78-A0A32DC29B38}" type="slidenum">
              <a:rPr lang="en-US" altLang="en-US" sz="1400" smtClean="0">
                <a:latin typeface="Arial" panose="020B0604020202020204" pitchFamily="34" charset="0"/>
              </a:rPr>
              <a:pPr>
                <a:spcBef>
                  <a:spcPct val="0"/>
                </a:spcBef>
                <a:buFontTx/>
                <a:buNone/>
              </a:pPr>
              <a:t>2</a:t>
            </a:fld>
            <a:endParaRPr lang="en-US" altLang="en-US" sz="1400" smtClean="0">
              <a:latin typeface="Arial" panose="020B0604020202020204" pitchFamily="34" charset="0"/>
            </a:endParaRPr>
          </a:p>
        </p:txBody>
      </p:sp>
      <p:sp>
        <p:nvSpPr>
          <p:cNvPr id="4099" name="Rectangle 2"/>
          <p:cNvSpPr>
            <a:spLocks noGrp="1" noChangeArrowheads="1"/>
          </p:cNvSpPr>
          <p:nvPr>
            <p:ph type="ctrTitle"/>
          </p:nvPr>
        </p:nvSpPr>
        <p:spPr>
          <a:xfrm>
            <a:off x="685800" y="609600"/>
            <a:ext cx="7772400" cy="1143000"/>
          </a:xfrm>
        </p:spPr>
        <p:txBody>
          <a:bodyPr/>
          <a:lstStyle/>
          <a:p>
            <a:pPr eaLnBrk="1" hangingPunct="1"/>
            <a:r>
              <a:rPr lang="en-US" altLang="en-US" dirty="0" smtClean="0">
                <a:latin typeface="Calibri" panose="020F0502020204030204" pitchFamily="34" charset="0"/>
                <a:cs typeface="Calibri" panose="020F0502020204030204" pitchFamily="34" charset="0"/>
              </a:rPr>
              <a:t>Internal Controls</a:t>
            </a:r>
          </a:p>
        </p:txBody>
      </p:sp>
      <p:sp>
        <p:nvSpPr>
          <p:cNvPr id="2" name="Rectangle 3"/>
          <p:cNvSpPr>
            <a:spLocks noGrp="1" noChangeArrowheads="1"/>
          </p:cNvSpPr>
          <p:nvPr>
            <p:ph type="subTitle" idx="1"/>
          </p:nvPr>
        </p:nvSpPr>
        <p:spPr>
          <a:xfrm>
            <a:off x="381000" y="1981200"/>
            <a:ext cx="8458200" cy="4114800"/>
          </a:xfrm>
        </p:spPr>
        <p:txBody>
          <a:bodyPr/>
          <a:lstStyle/>
          <a:p>
            <a:pPr eaLnBrk="1" hangingPunct="1">
              <a:defRPr/>
            </a:pPr>
            <a:r>
              <a:rPr lang="en-US" sz="2800" b="1" i="1" dirty="0" smtClean="0">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rPr>
              <a:t>What Are They and Why Should I Care?</a:t>
            </a:r>
          </a:p>
          <a:p>
            <a:pPr eaLnBrk="1" hangingPunct="1">
              <a:defRPr/>
            </a:pPr>
            <a:r>
              <a:rPr lang="en-US" sz="2800" dirty="0" smtClean="0">
                <a:latin typeface="Calibri" panose="020F0502020204030204" pitchFamily="34" charset="0"/>
                <a:cs typeface="Calibri" panose="020F0502020204030204" pitchFamily="34" charset="0"/>
              </a:rPr>
              <a:t>or</a:t>
            </a:r>
          </a:p>
          <a:p>
            <a:pPr eaLnBrk="1" hangingPunct="1">
              <a:defRPr/>
            </a:pPr>
            <a:r>
              <a:rPr lang="en-US" sz="2800" b="1" i="1" dirty="0" smtClean="0">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rPr>
              <a:t>Isn’t That Someone Else’s Job?</a:t>
            </a:r>
          </a:p>
          <a:p>
            <a:pPr eaLnBrk="1" hangingPunct="1">
              <a:defRPr/>
            </a:pPr>
            <a:endParaRPr lang="en-US" sz="2800" b="1" i="1" dirty="0" smtClean="0">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endParaRPr>
          </a:p>
          <a:p>
            <a:pPr eaLnBrk="1" hangingPunct="1">
              <a:defRPr/>
            </a:pPr>
            <a:endParaRPr lang="en-US" sz="2800" dirty="0" smtClean="0">
              <a:latin typeface="Arial" charset="0"/>
            </a:endParaRPr>
          </a:p>
        </p:txBody>
      </p:sp>
      <p:pic>
        <p:nvPicPr>
          <p:cNvPr id="4"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8318" y="3505200"/>
            <a:ext cx="487363" cy="487363"/>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978"/>
    </mc:Choice>
    <mc:Fallback xmlns="">
      <p:transition spd="slow" advTm="28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82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8" objId="4"/>
        <p14:stopEvt time="28278"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16E8AC5-C878-44C6-A843-F397AD70C637}" type="slidenum">
              <a:rPr lang="en-US" altLang="en-US" sz="1400" smtClean="0">
                <a:latin typeface="Arial" panose="020B0604020202020204" pitchFamily="34" charset="0"/>
              </a:rPr>
              <a:pPr>
                <a:spcBef>
                  <a:spcPct val="0"/>
                </a:spcBef>
                <a:buFontTx/>
                <a:buNone/>
              </a:pPr>
              <a:t>3</a:t>
            </a:fld>
            <a:endParaRPr lang="en-US" altLang="en-US" sz="1400" smtClean="0">
              <a:latin typeface="Arial" panose="020B0604020202020204" pitchFamily="34" charset="0"/>
            </a:endParaRPr>
          </a:p>
        </p:txBody>
      </p:sp>
      <p:sp>
        <p:nvSpPr>
          <p:cNvPr id="6147" name="Rectangle 2"/>
          <p:cNvSpPr>
            <a:spLocks noGrp="1" noChangeArrowheads="1"/>
          </p:cNvSpPr>
          <p:nvPr>
            <p:ph type="ctrTitle"/>
          </p:nvPr>
        </p:nvSpPr>
        <p:spPr>
          <a:xfrm>
            <a:off x="0" y="381000"/>
            <a:ext cx="9144000" cy="533400"/>
          </a:xfrm>
        </p:spPr>
        <p:txBody>
          <a:bodyPr/>
          <a:lstStyle/>
          <a:p>
            <a:pPr eaLnBrk="1" hangingPunct="1"/>
            <a:r>
              <a:rPr lang="en-US" altLang="en-US" sz="3200" dirty="0" smtClean="0">
                <a:latin typeface="Calibri" panose="020F0502020204030204" pitchFamily="34" charset="0"/>
                <a:cs typeface="Calibri" panose="020F0502020204030204" pitchFamily="34" charset="0"/>
              </a:rPr>
              <a:t>Various Topics and Presentations</a:t>
            </a:r>
          </a:p>
        </p:txBody>
      </p:sp>
      <p:sp>
        <p:nvSpPr>
          <p:cNvPr id="6148" name="Rectangle 3"/>
          <p:cNvSpPr>
            <a:spLocks noGrp="1" noChangeArrowheads="1"/>
          </p:cNvSpPr>
          <p:nvPr>
            <p:ph type="subTitle" idx="1"/>
          </p:nvPr>
        </p:nvSpPr>
        <p:spPr>
          <a:xfrm>
            <a:off x="76200" y="1447800"/>
            <a:ext cx="9067800" cy="4114800"/>
          </a:xfrm>
        </p:spPr>
        <p:txBody>
          <a:bodyPr/>
          <a:lstStyle/>
          <a:p>
            <a:pPr marL="800100" indent="-800100" algn="l" eaLnBrk="1" hangingPunct="1">
              <a:buClr>
                <a:schemeClr val="accent2"/>
              </a:buClr>
              <a:buFont typeface="Wingdings" panose="05000000000000000000" pitchFamily="2" charset="2"/>
              <a:buChar char="q"/>
            </a:pPr>
            <a:r>
              <a:rPr lang="en-US" altLang="en-US" dirty="0" smtClean="0">
                <a:latin typeface="Calibri" panose="020F0502020204030204" pitchFamily="34" charset="0"/>
                <a:cs typeface="Calibri" panose="020F0502020204030204" pitchFamily="34" charset="0"/>
              </a:rPr>
              <a:t>Fiduciary Responsibility </a:t>
            </a:r>
          </a:p>
          <a:p>
            <a:pPr marL="800100" indent="-800100" algn="l" eaLnBrk="1" hangingPunct="1">
              <a:buClr>
                <a:schemeClr val="accent2"/>
              </a:buClr>
              <a:buFont typeface="Wingdings" panose="05000000000000000000" pitchFamily="2" charset="2"/>
              <a:buChar char="q"/>
            </a:pPr>
            <a:r>
              <a:rPr lang="en-US" altLang="en-US" dirty="0" smtClean="0">
                <a:latin typeface="Calibri" panose="020F0502020204030204" pitchFamily="34" charset="0"/>
                <a:cs typeface="Calibri" panose="020F0502020204030204" pitchFamily="34" charset="0"/>
              </a:rPr>
              <a:t>Risk</a:t>
            </a:r>
          </a:p>
          <a:p>
            <a:pPr marL="800100" indent="-800100" algn="l" eaLnBrk="1" hangingPunct="1">
              <a:buClr>
                <a:schemeClr val="accent2"/>
              </a:buClr>
              <a:buFont typeface="Wingdings" panose="05000000000000000000" pitchFamily="2" charset="2"/>
              <a:buChar char="q"/>
            </a:pPr>
            <a:r>
              <a:rPr lang="en-US" altLang="en-US" dirty="0" smtClean="0">
                <a:latin typeface="Calibri" panose="020F0502020204030204" pitchFamily="34" charset="0"/>
                <a:cs typeface="Calibri" panose="020F0502020204030204" pitchFamily="34" charset="0"/>
              </a:rPr>
              <a:t>Fraud</a:t>
            </a:r>
          </a:p>
          <a:p>
            <a:pPr marL="800100" indent="-800100" algn="l" eaLnBrk="1" hangingPunct="1">
              <a:buClr>
                <a:schemeClr val="accent2"/>
              </a:buClr>
              <a:buFont typeface="Wingdings" panose="05000000000000000000" pitchFamily="2" charset="2"/>
              <a:buChar char="q"/>
            </a:pPr>
            <a:r>
              <a:rPr lang="en-US" altLang="en-US" dirty="0" smtClean="0">
                <a:solidFill>
                  <a:srgbClr val="FF3300"/>
                </a:solidFill>
                <a:latin typeface="Calibri" panose="020F0502020204030204" pitchFamily="34" charset="0"/>
                <a:cs typeface="Calibri" panose="020F0502020204030204" pitchFamily="34" charset="0"/>
              </a:rPr>
              <a:t>Control Characteristics &amp; Activities</a:t>
            </a:r>
          </a:p>
          <a:p>
            <a:pPr marL="800100" indent="-800100" algn="l" eaLnBrk="1" hangingPunct="1">
              <a:buClr>
                <a:schemeClr val="accent2"/>
              </a:buClr>
              <a:buFont typeface="Wingdings" panose="05000000000000000000" pitchFamily="2" charset="2"/>
              <a:buChar char="q"/>
            </a:pPr>
            <a:endParaRPr lang="en-US" altLang="en-US" dirty="0" smtClean="0">
              <a:latin typeface="Arial" panose="020B0604020202020204" pitchFamily="34" charset="0"/>
            </a:endParaRPr>
          </a:p>
        </p:txBody>
      </p:sp>
      <p:sp>
        <p:nvSpPr>
          <p:cNvPr id="6149" name="Line 4"/>
          <p:cNvSpPr>
            <a:spLocks noChangeShapeType="1"/>
          </p:cNvSpPr>
          <p:nvPr/>
        </p:nvSpPr>
        <p:spPr bwMode="auto">
          <a:xfrm>
            <a:off x="0" y="990600"/>
            <a:ext cx="91440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91000" y="3810000"/>
            <a:ext cx="487363" cy="487363"/>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082"/>
    </mc:Choice>
    <mc:Fallback xmlns="">
      <p:transition spd="slow" advTm="29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87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29" objId="3"/>
        <p14:stopEvt time="28811"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0"/>
            <a:ext cx="7772400" cy="1143000"/>
          </a:xfrm>
        </p:spPr>
        <p:txBody>
          <a:bodyPr/>
          <a:lstStyle/>
          <a:p>
            <a:pPr eaLnBrk="1" hangingPunct="1"/>
            <a:r>
              <a:rPr lang="en-US" altLang="en-US" sz="3200" dirty="0" smtClean="0">
                <a:latin typeface="Calibri" panose="020F0502020204030204" pitchFamily="34" charset="0"/>
                <a:cs typeface="Calibri" panose="020F0502020204030204" pitchFamily="34" charset="0"/>
              </a:rPr>
              <a:t>A Culture of Ethics and Values</a:t>
            </a:r>
          </a:p>
        </p:txBody>
      </p:sp>
      <p:sp>
        <p:nvSpPr>
          <p:cNvPr id="8195" name="AutoShape 3"/>
          <p:cNvSpPr>
            <a:spLocks noGrp="1" noChangeArrowheads="1"/>
          </p:cNvSpPr>
          <p:nvPr>
            <p:ph sz="quarter" idx="1"/>
          </p:nvPr>
        </p:nvSpPr>
        <p:spPr>
          <a:xfrm>
            <a:off x="533400" y="1219200"/>
            <a:ext cx="8001000" cy="3733800"/>
          </a:xfrm>
        </p:spPr>
        <p:txBody>
          <a:bodyPr/>
          <a:lstStyle/>
          <a:p>
            <a:pPr marL="338138" indent="-338138" eaLnBrk="1" hangingPunct="1">
              <a:spcBef>
                <a:spcPts val="1800"/>
              </a:spcBef>
            </a:pPr>
            <a:r>
              <a:rPr lang="en-US" altLang="en-US" sz="2400" dirty="0" smtClean="0">
                <a:latin typeface="Calibri" panose="020F0502020204030204" pitchFamily="34" charset="0"/>
                <a:cs typeface="Calibri" panose="020F0502020204030204" pitchFamily="34" charset="0"/>
              </a:rPr>
              <a:t>Do the right thing</a:t>
            </a:r>
          </a:p>
          <a:p>
            <a:pPr marL="338138" indent="-338138" eaLnBrk="1" hangingPunct="1">
              <a:spcBef>
                <a:spcPts val="1800"/>
              </a:spcBef>
            </a:pPr>
            <a:r>
              <a:rPr lang="en-US" altLang="en-US" sz="2400" dirty="0" smtClean="0">
                <a:latin typeface="Calibri" panose="020F0502020204030204" pitchFamily="34" charset="0"/>
                <a:cs typeface="Calibri" panose="020F0502020204030204" pitchFamily="34" charset="0"/>
              </a:rPr>
              <a:t>Set a positive example</a:t>
            </a:r>
          </a:p>
          <a:p>
            <a:pPr marL="338138" indent="-338138" eaLnBrk="1" hangingPunct="1">
              <a:spcBef>
                <a:spcPts val="1800"/>
              </a:spcBef>
            </a:pPr>
            <a:r>
              <a:rPr lang="en-US" altLang="en-US" sz="2400" dirty="0" smtClean="0">
                <a:latin typeface="Calibri" panose="020F0502020204030204" pitchFamily="34" charset="0"/>
                <a:cs typeface="Calibri" panose="020F0502020204030204" pitchFamily="34" charset="0"/>
              </a:rPr>
              <a:t>Recognize good performance</a:t>
            </a:r>
          </a:p>
          <a:p>
            <a:pPr marL="338138" indent="-338138" eaLnBrk="1" hangingPunct="1">
              <a:spcBef>
                <a:spcPts val="1800"/>
              </a:spcBef>
            </a:pPr>
            <a:r>
              <a:rPr lang="en-US" altLang="en-US" sz="2400" dirty="0" smtClean="0">
                <a:latin typeface="Calibri" panose="020F0502020204030204" pitchFamily="34" charset="0"/>
                <a:cs typeface="Calibri" panose="020F0502020204030204" pitchFamily="34" charset="0"/>
              </a:rPr>
              <a:t>Understand how you fit into the big picture. Help your staff understand their roles</a:t>
            </a:r>
          </a:p>
          <a:p>
            <a:pPr marL="338138" indent="-338138" eaLnBrk="1" hangingPunct="1">
              <a:spcBef>
                <a:spcPts val="1800"/>
              </a:spcBef>
            </a:pPr>
            <a:r>
              <a:rPr lang="en-US" altLang="en-US" sz="2400" dirty="0" smtClean="0">
                <a:latin typeface="Calibri" panose="020F0502020204030204" pitchFamily="34" charset="0"/>
                <a:cs typeface="Calibri" panose="020F0502020204030204" pitchFamily="34" charset="0"/>
              </a:rPr>
              <a:t>Recognize risks and know the facts</a:t>
            </a:r>
          </a:p>
        </p:txBody>
      </p:sp>
      <p:sp>
        <p:nvSpPr>
          <p:cNvPr id="8196" name="Slide Number Placeholder 4"/>
          <p:cNvSpPr>
            <a:spLocks noGrp="1"/>
          </p:cNvSpPr>
          <p:nvPr>
            <p:ph type="sldNum" sz="quarter" idx="12"/>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ECF1CC5-7DC3-4C57-BD5B-1CD2A90A1566}" type="slidenum">
              <a:rPr lang="en-US" altLang="en-US" sz="1400" smtClean="0">
                <a:latin typeface="Arial" panose="020B0604020202020204" pitchFamily="34" charset="0"/>
              </a:rPr>
              <a:pPr>
                <a:spcBef>
                  <a:spcPct val="0"/>
                </a:spcBef>
                <a:buFontTx/>
                <a:buNone/>
              </a:pPr>
              <a:t>4</a:t>
            </a:fld>
            <a:endParaRPr lang="en-US" altLang="en-US" sz="1400" smtClean="0">
              <a:latin typeface="Arial" panose="020B0604020202020204" pitchFamily="34" charset="0"/>
            </a:endParaRPr>
          </a:p>
        </p:txBody>
      </p:sp>
      <p:sp>
        <p:nvSpPr>
          <p:cNvPr id="8197" name="Line 4"/>
          <p:cNvSpPr>
            <a:spLocks noChangeShapeType="1"/>
          </p:cNvSpPr>
          <p:nvPr/>
        </p:nvSpPr>
        <p:spPr bwMode="auto">
          <a:xfrm>
            <a:off x="0" y="990600"/>
            <a:ext cx="91440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27537" y="4541837"/>
            <a:ext cx="487363" cy="487363"/>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446"/>
    </mc:Choice>
    <mc:Fallback xmlns="">
      <p:transition spd="slow" advTm="35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51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28" objId="3"/>
        <p14:stopEvt time="35154"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0"/>
            <a:ext cx="7772400" cy="1143000"/>
          </a:xfrm>
        </p:spPr>
        <p:txBody>
          <a:bodyPr/>
          <a:lstStyle/>
          <a:p>
            <a:pPr eaLnBrk="1" hangingPunct="1"/>
            <a:r>
              <a:rPr lang="en-US" altLang="en-US" sz="3200" dirty="0" smtClean="0">
                <a:latin typeface="Calibri" panose="020F0502020204030204" pitchFamily="34" charset="0"/>
                <a:cs typeface="Calibri" panose="020F0502020204030204" pitchFamily="34" charset="0"/>
              </a:rPr>
              <a:t>Challenge Yourself</a:t>
            </a:r>
          </a:p>
        </p:txBody>
      </p:sp>
      <p:sp>
        <p:nvSpPr>
          <p:cNvPr id="10243" name="AutoShape 3"/>
          <p:cNvSpPr>
            <a:spLocks noGrp="1" noChangeArrowheads="1"/>
          </p:cNvSpPr>
          <p:nvPr>
            <p:ph sz="quarter" idx="1"/>
          </p:nvPr>
        </p:nvSpPr>
        <p:spPr>
          <a:xfrm>
            <a:off x="533400" y="1295400"/>
            <a:ext cx="8305800" cy="4495800"/>
          </a:xfrm>
        </p:spPr>
        <p:txBody>
          <a:bodyPr/>
          <a:lstStyle/>
          <a:p>
            <a:pPr marL="338138" indent="-338138" eaLnBrk="1" hangingPunct="1"/>
            <a:r>
              <a:rPr lang="en-US" altLang="en-US" sz="2400" dirty="0" smtClean="0">
                <a:latin typeface="Calibri" panose="020F0502020204030204" pitchFamily="34" charset="0"/>
                <a:cs typeface="Calibri" panose="020F0502020204030204" pitchFamily="34" charset="0"/>
              </a:rPr>
              <a:t>Ask yourself and encourage others to ask:</a:t>
            </a:r>
          </a:p>
          <a:p>
            <a:pPr marL="922338" lvl="1" indent="-231775" eaLnBrk="1" hangingPunct="1">
              <a:spcBef>
                <a:spcPts val="600"/>
              </a:spcBef>
            </a:pPr>
            <a:r>
              <a:rPr lang="en-US" altLang="en-US" sz="2400" dirty="0" smtClean="0">
                <a:latin typeface="Calibri" panose="020F0502020204030204" pitchFamily="34" charset="0"/>
                <a:cs typeface="Calibri" panose="020F0502020204030204" pitchFamily="34" charset="0"/>
              </a:rPr>
              <a:t>Is the action legal?</a:t>
            </a:r>
          </a:p>
          <a:p>
            <a:pPr marL="922338" lvl="1" indent="-231775" eaLnBrk="1" hangingPunct="1">
              <a:spcBef>
                <a:spcPts val="600"/>
              </a:spcBef>
            </a:pPr>
            <a:r>
              <a:rPr lang="en-US" altLang="en-US" sz="2400" dirty="0" smtClean="0">
                <a:latin typeface="Calibri" panose="020F0502020204030204" pitchFamily="34" charset="0"/>
                <a:cs typeface="Calibri" panose="020F0502020204030204" pitchFamily="34" charset="0"/>
              </a:rPr>
              <a:t>Does it meet university and professional standards?</a:t>
            </a:r>
          </a:p>
          <a:p>
            <a:pPr marL="922338" lvl="1" indent="-231775" eaLnBrk="1" hangingPunct="1">
              <a:spcBef>
                <a:spcPts val="600"/>
              </a:spcBef>
            </a:pPr>
            <a:r>
              <a:rPr lang="en-US" altLang="en-US" sz="2400" dirty="0" smtClean="0">
                <a:latin typeface="Calibri" panose="020F0502020204030204" pitchFamily="34" charset="0"/>
                <a:cs typeface="Calibri" panose="020F0502020204030204" pitchFamily="34" charset="0"/>
              </a:rPr>
              <a:t>How would you explain the action to an auditor?</a:t>
            </a:r>
          </a:p>
          <a:p>
            <a:pPr marL="922338" lvl="1" indent="-231775" eaLnBrk="1" hangingPunct="1">
              <a:spcBef>
                <a:spcPts val="600"/>
              </a:spcBef>
            </a:pPr>
            <a:r>
              <a:rPr lang="en-US" altLang="en-US" sz="2400" dirty="0" smtClean="0">
                <a:latin typeface="Calibri" panose="020F0502020204030204" pitchFamily="34" charset="0"/>
                <a:cs typeface="Calibri" panose="020F0502020204030204" pitchFamily="34" charset="0"/>
              </a:rPr>
              <a:t>How would you like to be treated?</a:t>
            </a:r>
          </a:p>
          <a:p>
            <a:pPr marL="922338" lvl="1" indent="-231775" eaLnBrk="1" hangingPunct="1">
              <a:spcBef>
                <a:spcPts val="600"/>
              </a:spcBef>
            </a:pPr>
            <a:r>
              <a:rPr lang="en-US" altLang="en-US" sz="2400" dirty="0" smtClean="0">
                <a:latin typeface="Calibri" panose="020F0502020204030204" pitchFamily="34" charset="0"/>
                <a:cs typeface="Calibri" panose="020F0502020204030204" pitchFamily="34" charset="0"/>
              </a:rPr>
              <a:t>How would it look in the newspaper?</a:t>
            </a:r>
          </a:p>
          <a:p>
            <a:pPr marL="922338" lvl="1" indent="-231775" eaLnBrk="1" hangingPunct="1">
              <a:spcBef>
                <a:spcPts val="600"/>
              </a:spcBef>
            </a:pPr>
            <a:r>
              <a:rPr lang="en-US" altLang="en-US" sz="2400" dirty="0" smtClean="0">
                <a:latin typeface="Calibri" panose="020F0502020204030204" pitchFamily="34" charset="0"/>
                <a:cs typeface="Calibri" panose="020F0502020204030204" pitchFamily="34" charset="0"/>
              </a:rPr>
              <a:t>Does it keep you up at night?</a:t>
            </a:r>
          </a:p>
          <a:p>
            <a:pPr marL="338138" indent="-338138" eaLnBrk="1" hangingPunct="1"/>
            <a:r>
              <a:rPr lang="en-US" altLang="en-US" sz="2400" dirty="0" smtClean="0">
                <a:latin typeface="Calibri" panose="020F0502020204030204" pitchFamily="34" charset="0"/>
                <a:cs typeface="Calibri" panose="020F0502020204030204" pitchFamily="34" charset="0"/>
              </a:rPr>
              <a:t>Don’t assume; ask questions; understand expectations</a:t>
            </a:r>
          </a:p>
        </p:txBody>
      </p:sp>
      <p:sp>
        <p:nvSpPr>
          <p:cNvPr id="10244" name="Slide Number Placeholder 4"/>
          <p:cNvSpPr>
            <a:spLocks noGrp="1"/>
          </p:cNvSpPr>
          <p:nvPr>
            <p:ph type="sldNum" sz="quarter" idx="12"/>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F47E153-8C0B-4A64-97E5-9F6FA56B52B5}" type="slidenum">
              <a:rPr lang="en-US" altLang="en-US" sz="1400" smtClean="0">
                <a:latin typeface="Arial" panose="020B0604020202020204" pitchFamily="34" charset="0"/>
              </a:rPr>
              <a:pPr>
                <a:spcBef>
                  <a:spcPct val="0"/>
                </a:spcBef>
                <a:buFontTx/>
                <a:buNone/>
              </a:pPr>
              <a:t>5</a:t>
            </a:fld>
            <a:endParaRPr lang="en-US" altLang="en-US" sz="1400" smtClean="0">
              <a:latin typeface="Arial" panose="020B0604020202020204" pitchFamily="34" charset="0"/>
            </a:endParaRPr>
          </a:p>
        </p:txBody>
      </p:sp>
      <p:sp>
        <p:nvSpPr>
          <p:cNvPr id="10245" name="Line 4"/>
          <p:cNvSpPr>
            <a:spLocks noChangeShapeType="1"/>
          </p:cNvSpPr>
          <p:nvPr/>
        </p:nvSpPr>
        <p:spPr bwMode="auto">
          <a:xfrm>
            <a:off x="0" y="990600"/>
            <a:ext cx="91440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72000" y="5181600"/>
            <a:ext cx="487363" cy="487363"/>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458"/>
    </mc:Choice>
    <mc:Fallback xmlns="">
      <p:transition spd="slow" advTm="36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6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31" objId="2"/>
        <p14:stopEvt time="36087"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C167B45-9EE4-4ADE-BFC9-F54CC6AD6212}" type="slidenum">
              <a:rPr lang="en-US" altLang="en-US" sz="1400" smtClean="0">
                <a:latin typeface="Arial" panose="020B0604020202020204" pitchFamily="34" charset="0"/>
              </a:rPr>
              <a:pPr>
                <a:spcBef>
                  <a:spcPct val="0"/>
                </a:spcBef>
                <a:buFontTx/>
                <a:buNone/>
              </a:pPr>
              <a:t>6</a:t>
            </a:fld>
            <a:endParaRPr lang="en-US" altLang="en-US" sz="1400" smtClean="0">
              <a:latin typeface="Arial" panose="020B0604020202020204" pitchFamily="34" charset="0"/>
            </a:endParaRPr>
          </a:p>
        </p:txBody>
      </p:sp>
      <p:sp>
        <p:nvSpPr>
          <p:cNvPr id="12291" name="Rectangle 2"/>
          <p:cNvSpPr>
            <a:spLocks noGrp="1" noChangeArrowheads="1"/>
          </p:cNvSpPr>
          <p:nvPr>
            <p:ph type="title"/>
          </p:nvPr>
        </p:nvSpPr>
        <p:spPr/>
        <p:txBody>
          <a:bodyPr/>
          <a:lstStyle/>
          <a:p>
            <a:pPr eaLnBrk="1" hangingPunct="1"/>
            <a:r>
              <a:rPr lang="en-US" altLang="en-US" smtClean="0"/>
              <a:t>  </a:t>
            </a:r>
          </a:p>
        </p:txBody>
      </p:sp>
      <p:sp>
        <p:nvSpPr>
          <p:cNvPr id="12292" name="Rectangle 3"/>
          <p:cNvSpPr>
            <a:spLocks noGrp="1" noChangeArrowheads="1"/>
          </p:cNvSpPr>
          <p:nvPr>
            <p:ph type="body" idx="1"/>
          </p:nvPr>
        </p:nvSpPr>
        <p:spPr/>
        <p:txBody>
          <a:bodyPr/>
          <a:lstStyle/>
          <a:p>
            <a:pPr eaLnBrk="1" hangingPunct="1"/>
            <a:endParaRPr lang="en-US" altLang="en-US" dirty="0" smtClean="0"/>
          </a:p>
          <a:p>
            <a:pPr algn="ctr" eaLnBrk="1" hangingPunct="1">
              <a:buFontTx/>
              <a:buNone/>
            </a:pPr>
            <a:r>
              <a:rPr lang="en-US" altLang="en-US" sz="3600" u="sng" dirty="0" smtClean="0">
                <a:solidFill>
                  <a:srgbClr val="FF3300"/>
                </a:solidFill>
                <a:latin typeface="Calibri" panose="020F0502020204030204" pitchFamily="34" charset="0"/>
                <a:cs typeface="Calibri" panose="020F0502020204030204" pitchFamily="34" charset="0"/>
              </a:rPr>
              <a:t>Control Characteristics</a:t>
            </a:r>
          </a:p>
          <a:p>
            <a:pPr algn="ctr" eaLnBrk="1" hangingPunct="1">
              <a:buFontTx/>
              <a:buNone/>
            </a:pPr>
            <a:r>
              <a:rPr lang="en-US" altLang="en-US" sz="3600" u="sng" dirty="0">
                <a:solidFill>
                  <a:srgbClr val="FF3300"/>
                </a:solidFill>
                <a:latin typeface="Calibri" panose="020F0502020204030204" pitchFamily="34" charset="0"/>
                <a:cs typeface="Calibri" panose="020F0502020204030204" pitchFamily="34" charset="0"/>
              </a:rPr>
              <a:t>a</a:t>
            </a:r>
            <a:r>
              <a:rPr lang="en-US" altLang="en-US" sz="3600" u="sng" dirty="0" smtClean="0">
                <a:solidFill>
                  <a:srgbClr val="FF3300"/>
                </a:solidFill>
                <a:latin typeface="Calibri" panose="020F0502020204030204" pitchFamily="34" charset="0"/>
                <a:cs typeface="Calibri" panose="020F0502020204030204" pitchFamily="34" charset="0"/>
              </a:rPr>
              <a:t>nd Activities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600" y="4191000"/>
            <a:ext cx="487363" cy="487363"/>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942"/>
    </mc:Choice>
    <mc:Fallback xmlns="">
      <p:transition spd="slow" advTm="7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5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26" objId="2"/>
        <p14:stopEvt time="7583"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1D5EE0C-31DB-47BC-829E-062039E58313}" type="slidenum">
              <a:rPr lang="en-US" altLang="en-US" sz="1400" smtClean="0">
                <a:latin typeface="Arial" panose="020B0604020202020204" pitchFamily="34" charset="0"/>
              </a:rPr>
              <a:pPr>
                <a:spcBef>
                  <a:spcPct val="0"/>
                </a:spcBef>
                <a:buFontTx/>
                <a:buNone/>
              </a:pPr>
              <a:t>7</a:t>
            </a:fld>
            <a:endParaRPr lang="en-US" altLang="en-US" sz="1400" smtClean="0">
              <a:latin typeface="Arial" panose="020B0604020202020204" pitchFamily="34" charset="0"/>
            </a:endParaRPr>
          </a:p>
        </p:txBody>
      </p:sp>
      <p:sp>
        <p:nvSpPr>
          <p:cNvPr id="14339" name="Rectangle 2"/>
          <p:cNvSpPr>
            <a:spLocks noGrp="1" noChangeArrowheads="1"/>
          </p:cNvSpPr>
          <p:nvPr>
            <p:ph type="title"/>
          </p:nvPr>
        </p:nvSpPr>
        <p:spPr>
          <a:xfrm>
            <a:off x="0" y="304800"/>
            <a:ext cx="9144000" cy="609600"/>
          </a:xfrm>
        </p:spPr>
        <p:txBody>
          <a:bodyPr/>
          <a:lstStyle/>
          <a:p>
            <a:pPr eaLnBrk="1" hangingPunct="1"/>
            <a:r>
              <a:rPr lang="en-US" altLang="en-US" sz="3200" dirty="0" smtClean="0">
                <a:latin typeface="Calibri" panose="020F0502020204030204" pitchFamily="34" charset="0"/>
                <a:cs typeface="Calibri" panose="020F0502020204030204" pitchFamily="34" charset="0"/>
              </a:rPr>
              <a:t>Control Characteristics / Activities</a:t>
            </a:r>
            <a:endParaRPr lang="en-GB" altLang="en-US" sz="3200" dirty="0" smtClean="0">
              <a:latin typeface="Calibri" panose="020F0502020204030204" pitchFamily="34" charset="0"/>
              <a:cs typeface="Calibri" panose="020F0502020204030204" pitchFamily="34" charset="0"/>
            </a:endParaRPr>
          </a:p>
        </p:txBody>
      </p:sp>
      <p:sp>
        <p:nvSpPr>
          <p:cNvPr id="14340" name="Rectangle 3"/>
          <p:cNvSpPr>
            <a:spLocks noGrp="1" noChangeArrowheads="1"/>
          </p:cNvSpPr>
          <p:nvPr>
            <p:ph type="body" idx="1"/>
          </p:nvPr>
        </p:nvSpPr>
        <p:spPr>
          <a:xfrm>
            <a:off x="0" y="1066800"/>
            <a:ext cx="6019800" cy="5181600"/>
          </a:xfrm>
        </p:spPr>
        <p:txBody>
          <a:bodyPr/>
          <a:lstStyle/>
          <a:p>
            <a:pPr marL="228600" indent="-228600" eaLnBrk="1" hangingPunct="1">
              <a:lnSpc>
                <a:spcPct val="90000"/>
              </a:lnSpc>
              <a:buClr>
                <a:schemeClr val="accent2"/>
              </a:buClr>
              <a:buFont typeface="Wingdings" panose="05000000000000000000" pitchFamily="2" charset="2"/>
              <a:buChar char="q"/>
            </a:pPr>
            <a:r>
              <a:rPr lang="en-US" altLang="en-US" sz="1800" b="1" dirty="0" smtClean="0">
                <a:latin typeface="Calibri" panose="020F0502020204030204" pitchFamily="34" charset="0"/>
                <a:cs typeface="Calibri" panose="020F0502020204030204" pitchFamily="34" charset="0"/>
              </a:rPr>
              <a:t>Controls can be preventive (preferable) or detective: </a:t>
            </a:r>
          </a:p>
          <a:p>
            <a:pPr marL="795338" lvl="1" indent="-388938" eaLnBrk="1" hangingPunct="1">
              <a:lnSpc>
                <a:spcPct val="90000"/>
              </a:lnSpc>
              <a:buClr>
                <a:schemeClr val="accent2"/>
              </a:buClr>
              <a:buFont typeface="Wingdings" panose="05000000000000000000" pitchFamily="2" charset="2"/>
              <a:buChar char="v"/>
            </a:pPr>
            <a:r>
              <a:rPr lang="en-US" altLang="en-US" sz="1800" b="1" i="1" dirty="0" smtClean="0">
                <a:solidFill>
                  <a:srgbClr val="FF3300"/>
                </a:solidFill>
                <a:latin typeface="Calibri" panose="020F0502020204030204" pitchFamily="34" charset="0"/>
                <a:cs typeface="Calibri" panose="020F0502020204030204" pitchFamily="34" charset="0"/>
              </a:rPr>
              <a:t>Preventive</a:t>
            </a:r>
            <a:r>
              <a:rPr lang="en-US" altLang="en-US" sz="1800" b="1" dirty="0" smtClean="0">
                <a:solidFill>
                  <a:srgbClr val="FF3300"/>
                </a:solidFill>
                <a:latin typeface="Calibri" panose="020F0502020204030204" pitchFamily="34" charset="0"/>
                <a:cs typeface="Calibri" panose="020F0502020204030204" pitchFamily="34" charset="0"/>
              </a:rPr>
              <a:t>:</a:t>
            </a:r>
            <a:r>
              <a:rPr lang="en-US" altLang="en-US" sz="1800" dirty="0" smtClean="0">
                <a:latin typeface="Calibri" panose="020F0502020204030204" pitchFamily="34" charset="0"/>
                <a:cs typeface="Calibri" panose="020F0502020204030204" pitchFamily="34" charset="0"/>
              </a:rPr>
              <a:t> Control mechanism that </a:t>
            </a:r>
            <a:r>
              <a:rPr lang="en-US" altLang="en-US" sz="1800" b="1" dirty="0" smtClean="0">
                <a:latin typeface="Calibri" panose="020F0502020204030204" pitchFamily="34" charset="0"/>
                <a:cs typeface="Calibri" panose="020F0502020204030204" pitchFamily="34" charset="0"/>
              </a:rPr>
              <a:t>prevents</a:t>
            </a:r>
            <a:r>
              <a:rPr lang="en-US" altLang="en-US" sz="1800" dirty="0" smtClean="0">
                <a:latin typeface="Calibri" panose="020F0502020204030204" pitchFamily="34" charset="0"/>
                <a:cs typeface="Calibri" panose="020F0502020204030204" pitchFamily="34" charset="0"/>
              </a:rPr>
              <a:t> problems from occurring </a:t>
            </a:r>
          </a:p>
          <a:p>
            <a:pPr marL="1082675" lvl="2" indent="-173038" eaLnBrk="1" hangingPunct="1">
              <a:lnSpc>
                <a:spcPct val="90000"/>
              </a:lnSpc>
              <a:buClr>
                <a:schemeClr val="accent2"/>
              </a:buClr>
              <a:buFont typeface="Wingdings" panose="05000000000000000000" pitchFamily="2" charset="2"/>
              <a:buChar char="Ø"/>
            </a:pPr>
            <a:r>
              <a:rPr lang="en-US" altLang="en-US" sz="1800" dirty="0" smtClean="0">
                <a:latin typeface="Calibri" panose="020F0502020204030204" pitchFamily="34" charset="0"/>
                <a:cs typeface="Calibri" panose="020F0502020204030204" pitchFamily="34" charset="0"/>
              </a:rPr>
              <a:t>Authorization / Approvals	 </a:t>
            </a:r>
          </a:p>
          <a:p>
            <a:pPr marL="1082675" lvl="2" indent="-173038" eaLnBrk="1" hangingPunct="1">
              <a:lnSpc>
                <a:spcPct val="90000"/>
              </a:lnSpc>
              <a:buClr>
                <a:schemeClr val="accent2"/>
              </a:buClr>
              <a:buFont typeface="Wingdings" panose="05000000000000000000" pitchFamily="2" charset="2"/>
              <a:buChar char="Ø"/>
            </a:pPr>
            <a:r>
              <a:rPr lang="en-US" altLang="en-US" sz="1800" dirty="0" smtClean="0">
                <a:latin typeface="Calibri" panose="020F0502020204030204" pitchFamily="34" charset="0"/>
                <a:cs typeface="Calibri" panose="020F0502020204030204" pitchFamily="34" charset="0"/>
              </a:rPr>
              <a:t>Segregation of duties</a:t>
            </a:r>
          </a:p>
          <a:p>
            <a:pPr marL="1082675" lvl="2" indent="-173038" eaLnBrk="1" hangingPunct="1">
              <a:lnSpc>
                <a:spcPct val="90000"/>
              </a:lnSpc>
              <a:buClr>
                <a:schemeClr val="accent2"/>
              </a:buClr>
              <a:buFont typeface="Wingdings" panose="05000000000000000000" pitchFamily="2" charset="2"/>
              <a:buChar char="Ø"/>
            </a:pPr>
            <a:r>
              <a:rPr lang="en-US" altLang="en-US" sz="1800" dirty="0" smtClean="0">
                <a:latin typeface="Calibri" panose="020F0502020204030204" pitchFamily="34" charset="0"/>
                <a:cs typeface="Calibri" panose="020F0502020204030204" pitchFamily="34" charset="0"/>
              </a:rPr>
              <a:t>Management oversight	</a:t>
            </a:r>
          </a:p>
          <a:p>
            <a:pPr marL="1082675" lvl="2" indent="-173038" eaLnBrk="1" hangingPunct="1">
              <a:lnSpc>
                <a:spcPct val="90000"/>
              </a:lnSpc>
              <a:buClr>
                <a:schemeClr val="accent2"/>
              </a:buClr>
              <a:buFont typeface="Wingdings" panose="05000000000000000000" pitchFamily="2" charset="2"/>
              <a:buChar char="Ø"/>
            </a:pPr>
            <a:r>
              <a:rPr lang="en-US" altLang="en-US" sz="1800" dirty="0" smtClean="0">
                <a:latin typeface="Calibri" panose="020F0502020204030204" pitchFamily="34" charset="0"/>
                <a:cs typeface="Calibri" panose="020F0502020204030204" pitchFamily="34" charset="0"/>
              </a:rPr>
              <a:t>System access controls (passwords)</a:t>
            </a:r>
          </a:p>
          <a:p>
            <a:pPr marL="1082675" lvl="2" indent="-173038" eaLnBrk="1" hangingPunct="1">
              <a:lnSpc>
                <a:spcPct val="90000"/>
              </a:lnSpc>
              <a:buClr>
                <a:schemeClr val="accent2"/>
              </a:buClr>
              <a:buFont typeface="Wingdings" panose="05000000000000000000" pitchFamily="2" charset="2"/>
              <a:buChar char="Ø"/>
            </a:pPr>
            <a:r>
              <a:rPr lang="en-US" altLang="en-US" sz="1800" dirty="0" smtClean="0">
                <a:latin typeface="Calibri" panose="020F0502020204030204" pitchFamily="34" charset="0"/>
                <a:cs typeface="Calibri" panose="020F0502020204030204" pitchFamily="34" charset="0"/>
              </a:rPr>
              <a:t>Physical access controls</a:t>
            </a:r>
          </a:p>
          <a:p>
            <a:pPr marL="795338" lvl="1" indent="-388938" eaLnBrk="1" hangingPunct="1">
              <a:lnSpc>
                <a:spcPct val="90000"/>
              </a:lnSpc>
              <a:buClr>
                <a:schemeClr val="accent2"/>
              </a:buClr>
              <a:buFont typeface="Wingdings" panose="05000000000000000000" pitchFamily="2" charset="2"/>
              <a:buNone/>
            </a:pPr>
            <a:endParaRPr lang="en-US" altLang="en-US" sz="1800" dirty="0" smtClean="0">
              <a:latin typeface="Calibri" panose="020F0502020204030204" pitchFamily="34" charset="0"/>
              <a:cs typeface="Calibri" panose="020F0502020204030204" pitchFamily="34" charset="0"/>
            </a:endParaRPr>
          </a:p>
          <a:p>
            <a:pPr marL="795338" lvl="1" indent="-388938" eaLnBrk="1" hangingPunct="1">
              <a:lnSpc>
                <a:spcPct val="90000"/>
              </a:lnSpc>
              <a:buClr>
                <a:schemeClr val="accent2"/>
              </a:buClr>
              <a:buFont typeface="Wingdings" panose="05000000000000000000" pitchFamily="2" charset="2"/>
              <a:buChar char="v"/>
            </a:pPr>
            <a:r>
              <a:rPr lang="en-US" altLang="en-US" sz="1800" b="1" i="1" dirty="0" smtClean="0">
                <a:solidFill>
                  <a:srgbClr val="FF3300"/>
                </a:solidFill>
                <a:latin typeface="Calibri" panose="020F0502020204030204" pitchFamily="34" charset="0"/>
                <a:cs typeface="Calibri" panose="020F0502020204030204" pitchFamily="34" charset="0"/>
              </a:rPr>
              <a:t>Detective:</a:t>
            </a:r>
            <a:r>
              <a:rPr lang="en-US" altLang="en-US" sz="1800" dirty="0" smtClean="0">
                <a:latin typeface="Calibri" panose="020F0502020204030204" pitchFamily="34" charset="0"/>
                <a:cs typeface="Calibri" panose="020F0502020204030204" pitchFamily="34" charset="0"/>
              </a:rPr>
              <a:t> Control mechanism that </a:t>
            </a:r>
            <a:r>
              <a:rPr lang="en-US" altLang="en-US" sz="1800" b="1" dirty="0" smtClean="0">
                <a:latin typeface="Calibri" panose="020F0502020204030204" pitchFamily="34" charset="0"/>
                <a:cs typeface="Calibri" panose="020F0502020204030204" pitchFamily="34" charset="0"/>
              </a:rPr>
              <a:t>uncovers</a:t>
            </a:r>
            <a:r>
              <a:rPr lang="en-US" altLang="en-US" sz="1800" dirty="0" smtClean="0">
                <a:latin typeface="Calibri" panose="020F0502020204030204" pitchFamily="34" charset="0"/>
                <a:cs typeface="Calibri" panose="020F0502020204030204" pitchFamily="34" charset="0"/>
              </a:rPr>
              <a:t> a problem </a:t>
            </a:r>
          </a:p>
          <a:p>
            <a:pPr marL="1082675" lvl="2" indent="-173038" eaLnBrk="1" hangingPunct="1">
              <a:lnSpc>
                <a:spcPct val="90000"/>
              </a:lnSpc>
              <a:buClr>
                <a:schemeClr val="accent2"/>
              </a:buClr>
              <a:buFont typeface="Wingdings" panose="05000000000000000000" pitchFamily="2" charset="2"/>
              <a:buChar char="Ø"/>
            </a:pPr>
            <a:r>
              <a:rPr lang="en-US" altLang="en-US" sz="1800" dirty="0" smtClean="0">
                <a:latin typeface="Calibri" panose="020F0502020204030204" pitchFamily="34" charset="0"/>
                <a:cs typeface="Calibri" panose="020F0502020204030204" pitchFamily="34" charset="0"/>
              </a:rPr>
              <a:t>Account reconciliation and review</a:t>
            </a:r>
          </a:p>
          <a:p>
            <a:pPr marL="1082675" lvl="2" indent="-173038" eaLnBrk="1" hangingPunct="1">
              <a:lnSpc>
                <a:spcPct val="90000"/>
              </a:lnSpc>
              <a:buClr>
                <a:schemeClr val="accent2"/>
              </a:buClr>
              <a:buFont typeface="Wingdings" panose="05000000000000000000" pitchFamily="2" charset="2"/>
              <a:buChar char="Ø"/>
            </a:pPr>
            <a:r>
              <a:rPr lang="en-US" altLang="en-US" sz="1800" dirty="0" smtClean="0">
                <a:latin typeface="Calibri" panose="020F0502020204030204" pitchFamily="34" charset="0"/>
                <a:cs typeface="Calibri" panose="020F0502020204030204" pitchFamily="34" charset="0"/>
              </a:rPr>
              <a:t>Budget vs actual analyses</a:t>
            </a:r>
          </a:p>
          <a:p>
            <a:pPr marL="1082675" lvl="2" indent="-173038" eaLnBrk="1" hangingPunct="1">
              <a:lnSpc>
                <a:spcPct val="90000"/>
              </a:lnSpc>
              <a:buClr>
                <a:schemeClr val="accent2"/>
              </a:buClr>
              <a:buFont typeface="Wingdings" panose="05000000000000000000" pitchFamily="2" charset="2"/>
              <a:buChar char="Ø"/>
            </a:pPr>
            <a:r>
              <a:rPr lang="en-US" altLang="en-US" sz="1800" dirty="0" smtClean="0">
                <a:latin typeface="Calibri" panose="020F0502020204030204" pitchFamily="34" charset="0"/>
                <a:cs typeface="Calibri" panose="020F0502020204030204" pitchFamily="34" charset="0"/>
              </a:rPr>
              <a:t>Effective monitoring		 </a:t>
            </a:r>
          </a:p>
          <a:p>
            <a:pPr marL="1082675" lvl="2" indent="-173038" eaLnBrk="1" hangingPunct="1">
              <a:lnSpc>
                <a:spcPct val="90000"/>
              </a:lnSpc>
              <a:buClr>
                <a:schemeClr val="accent2"/>
              </a:buClr>
              <a:buFont typeface="Wingdings" panose="05000000000000000000" pitchFamily="2" charset="2"/>
              <a:buChar char="Ø"/>
            </a:pPr>
            <a:r>
              <a:rPr lang="en-US" altLang="en-US" sz="1800" dirty="0" smtClean="0">
                <a:latin typeface="Calibri" panose="020F0502020204030204" pitchFamily="34" charset="0"/>
                <a:cs typeface="Calibri" panose="020F0502020204030204" pitchFamily="34" charset="0"/>
              </a:rPr>
              <a:t>Exception reports</a:t>
            </a:r>
          </a:p>
          <a:p>
            <a:pPr marL="1082675" lvl="2" indent="-173038" eaLnBrk="1" hangingPunct="1">
              <a:lnSpc>
                <a:spcPct val="90000"/>
              </a:lnSpc>
              <a:buClr>
                <a:schemeClr val="accent2"/>
              </a:buClr>
              <a:buFont typeface="Wingdings" panose="05000000000000000000" pitchFamily="2" charset="2"/>
              <a:buChar char="Ø"/>
            </a:pPr>
            <a:r>
              <a:rPr lang="en-US" altLang="en-US" sz="1800" dirty="0" smtClean="0">
                <a:latin typeface="Calibri" panose="020F0502020204030204" pitchFamily="34" charset="0"/>
                <a:cs typeface="Calibri" panose="020F0502020204030204" pitchFamily="34" charset="0"/>
              </a:rPr>
              <a:t>Complaints / tips / hot-line calls	 </a:t>
            </a:r>
          </a:p>
          <a:p>
            <a:pPr marL="1082675" lvl="2" indent="-173038" eaLnBrk="1" hangingPunct="1">
              <a:lnSpc>
                <a:spcPct val="90000"/>
              </a:lnSpc>
              <a:buClr>
                <a:schemeClr val="accent2"/>
              </a:buClr>
              <a:buFont typeface="Wingdings" panose="05000000000000000000" pitchFamily="2" charset="2"/>
              <a:buChar char="Ø"/>
            </a:pPr>
            <a:r>
              <a:rPr lang="en-US" altLang="en-US" sz="1800" dirty="0" smtClean="0">
                <a:latin typeface="Calibri" panose="020F0502020204030204" pitchFamily="34" charset="0"/>
                <a:cs typeface="Calibri" panose="020F0502020204030204" pitchFamily="34" charset="0"/>
              </a:rPr>
              <a:t>Job rotations</a:t>
            </a:r>
          </a:p>
          <a:p>
            <a:pPr marL="228600" indent="-228600" eaLnBrk="1" hangingPunct="1">
              <a:lnSpc>
                <a:spcPct val="90000"/>
              </a:lnSpc>
            </a:pPr>
            <a:endParaRPr lang="en-US" altLang="en-US" sz="1800" dirty="0" smtClean="0">
              <a:latin typeface="Arial" panose="020B0604020202020204" pitchFamily="34" charset="0"/>
            </a:endParaRPr>
          </a:p>
          <a:p>
            <a:pPr marL="228600" indent="-228600" eaLnBrk="1" hangingPunct="1">
              <a:lnSpc>
                <a:spcPct val="90000"/>
              </a:lnSpc>
            </a:pPr>
            <a:endParaRPr lang="en-GB" altLang="en-US" sz="1800" dirty="0" smtClean="0">
              <a:latin typeface="Arial" panose="020B0604020202020204" pitchFamily="34" charset="0"/>
            </a:endParaRPr>
          </a:p>
        </p:txBody>
      </p:sp>
      <p:sp>
        <p:nvSpPr>
          <p:cNvPr id="14341" name="Rectangle 4"/>
          <p:cNvSpPr>
            <a:spLocks noChangeArrowheads="1"/>
          </p:cNvSpPr>
          <p:nvPr/>
        </p:nvSpPr>
        <p:spPr bwMode="auto">
          <a:xfrm>
            <a:off x="6223000" y="3324225"/>
            <a:ext cx="2638425" cy="908050"/>
          </a:xfrm>
          <a:prstGeom prst="rect">
            <a:avLst/>
          </a:prstGeom>
          <a:solidFill>
            <a:srgbClr val="B7C0EB"/>
          </a:solidFill>
          <a:ln w="9525">
            <a:solidFill>
              <a:schemeClr val="tx1"/>
            </a:solidFill>
            <a:miter lim="800000"/>
            <a:headEnd/>
            <a:tailEnd/>
          </a:ln>
          <a:effectLst>
            <a:outerShdw dist="107763" dir="2700000" algn="ctr" rotWithShape="0">
              <a:srgbClr val="8A6F22"/>
            </a:outerShdw>
          </a:effectLst>
        </p:spPr>
        <p:txBody>
          <a:bodyPr lIns="91429" tIns="45714" rIns="91429" bIns="45714"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b="1">
                <a:solidFill>
                  <a:srgbClr val="FFFFFF"/>
                </a:solidFill>
                <a:latin typeface="Arial" panose="020B0604020202020204" pitchFamily="34" charset="0"/>
              </a:rPr>
              <a:t>Automated controls are supported by computer systems.</a:t>
            </a:r>
            <a:endParaRPr lang="en-GB" altLang="en-US" sz="1600" b="1">
              <a:solidFill>
                <a:srgbClr val="FFFFFF"/>
              </a:solidFill>
              <a:latin typeface="Arial" panose="020B0604020202020204" pitchFamily="34" charset="0"/>
            </a:endParaRPr>
          </a:p>
        </p:txBody>
      </p:sp>
      <p:sp>
        <p:nvSpPr>
          <p:cNvPr id="14342" name="Rectangle 5"/>
          <p:cNvSpPr>
            <a:spLocks noChangeArrowheads="1"/>
          </p:cNvSpPr>
          <p:nvPr/>
        </p:nvSpPr>
        <p:spPr bwMode="auto">
          <a:xfrm>
            <a:off x="6211888" y="4895850"/>
            <a:ext cx="2703512" cy="1208088"/>
          </a:xfrm>
          <a:prstGeom prst="rect">
            <a:avLst/>
          </a:prstGeom>
          <a:solidFill>
            <a:srgbClr val="B7C0EB"/>
          </a:solidFill>
          <a:ln w="9525">
            <a:solidFill>
              <a:schemeClr val="tx1"/>
            </a:solidFill>
            <a:miter lim="800000"/>
            <a:headEnd/>
            <a:tailEnd/>
          </a:ln>
          <a:effectLst>
            <a:outerShdw dist="107763" dir="2700000" algn="ctr" rotWithShape="0">
              <a:srgbClr val="8A6F22"/>
            </a:outerShdw>
          </a:effectLst>
        </p:spPr>
        <p:txBody>
          <a:bodyPr lIns="91429" tIns="45714" rIns="91429" bIns="45714"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b="1">
                <a:solidFill>
                  <a:srgbClr val="FFFFFF"/>
                </a:solidFill>
                <a:latin typeface="Arial" panose="020B0604020202020204" pitchFamily="34" charset="0"/>
              </a:rPr>
              <a:t>To ensure that computer systems continue to work properly, general IT controls must be in place.</a:t>
            </a:r>
            <a:endParaRPr lang="en-GB" altLang="en-US" sz="1600" b="1">
              <a:solidFill>
                <a:srgbClr val="FFFFFF"/>
              </a:solidFill>
              <a:latin typeface="Arial" panose="020B0604020202020204" pitchFamily="34" charset="0"/>
            </a:endParaRPr>
          </a:p>
        </p:txBody>
      </p:sp>
      <p:sp>
        <p:nvSpPr>
          <p:cNvPr id="14343" name="AutoShape 6"/>
          <p:cNvSpPr>
            <a:spLocks noChangeArrowheads="1"/>
          </p:cNvSpPr>
          <p:nvPr/>
        </p:nvSpPr>
        <p:spPr bwMode="auto">
          <a:xfrm>
            <a:off x="7359650" y="4305300"/>
            <a:ext cx="304800" cy="590550"/>
          </a:xfrm>
          <a:prstGeom prst="downArrow">
            <a:avLst>
              <a:gd name="adj1" fmla="val 50000"/>
              <a:gd name="adj2" fmla="val 48438"/>
            </a:avLst>
          </a:prstGeom>
          <a:solidFill>
            <a:schemeClr val="accent2"/>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14344" name="Rectangle 8"/>
          <p:cNvSpPr>
            <a:spLocks noChangeArrowheads="1"/>
          </p:cNvSpPr>
          <p:nvPr/>
        </p:nvSpPr>
        <p:spPr bwMode="auto">
          <a:xfrm>
            <a:off x="6211888" y="1524000"/>
            <a:ext cx="2636837" cy="908050"/>
          </a:xfrm>
          <a:prstGeom prst="rect">
            <a:avLst/>
          </a:prstGeom>
          <a:solidFill>
            <a:srgbClr val="B7C0EB"/>
          </a:solidFill>
          <a:ln w="9525">
            <a:solidFill>
              <a:schemeClr val="tx1"/>
            </a:solidFill>
            <a:miter lim="800000"/>
            <a:headEnd/>
            <a:tailEnd/>
          </a:ln>
          <a:effectLst>
            <a:outerShdw dist="107763" dir="2700000" algn="ctr" rotWithShape="0">
              <a:srgbClr val="8A6F22"/>
            </a:outerShdw>
          </a:effectLst>
        </p:spPr>
        <p:txBody>
          <a:bodyPr lIns="91429" tIns="45714" rIns="91429" bIns="45714"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b="1" dirty="0">
                <a:solidFill>
                  <a:srgbClr val="FFFFFF"/>
                </a:solidFill>
                <a:latin typeface="Arial" panose="020B0604020202020204" pitchFamily="34" charset="0"/>
              </a:rPr>
              <a:t>Preventive controls are more effective than detective controls.</a:t>
            </a:r>
            <a:endParaRPr lang="en-GB" altLang="en-US" sz="1600" b="1" dirty="0">
              <a:solidFill>
                <a:srgbClr val="FFFFFF"/>
              </a:solidFill>
              <a:latin typeface="Arial" panose="020B0604020202020204" pitchFamily="34" charset="0"/>
            </a:endParaRPr>
          </a:p>
        </p:txBody>
      </p:sp>
      <p:sp>
        <p:nvSpPr>
          <p:cNvPr id="14345" name="Line 9"/>
          <p:cNvSpPr>
            <a:spLocks noChangeShapeType="1"/>
          </p:cNvSpPr>
          <p:nvPr/>
        </p:nvSpPr>
        <p:spPr bwMode="auto">
          <a:xfrm>
            <a:off x="0" y="990600"/>
            <a:ext cx="91440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 name="Rectangle 10"/>
          <p:cNvSpPr>
            <a:spLocks noChangeArrowheads="1"/>
          </p:cNvSpPr>
          <p:nvPr/>
        </p:nvSpPr>
        <p:spPr bwMode="auto">
          <a:xfrm>
            <a:off x="7086600" y="2674938"/>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i="1">
                <a:solidFill>
                  <a:srgbClr val="FF3300"/>
                </a:solidFill>
                <a:latin typeface="Arial" panose="020B0604020202020204" pitchFamily="34" charset="0"/>
              </a:rPr>
              <a:t>“An ounce of prevention is</a:t>
            </a:r>
          </a:p>
          <a:p>
            <a:pPr algn="ctr" eaLnBrk="1" hangingPunct="1">
              <a:spcBef>
                <a:spcPct val="0"/>
              </a:spcBef>
              <a:buFontTx/>
              <a:buNone/>
            </a:pPr>
            <a:r>
              <a:rPr lang="en-US" altLang="en-US" sz="1400" b="1" i="1">
                <a:solidFill>
                  <a:srgbClr val="FF3300"/>
                </a:solidFill>
                <a:latin typeface="Arial" panose="020B0604020202020204" pitchFamily="34" charset="0"/>
              </a:rPr>
              <a:t> worth a pound of cure”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04238" y="6218238"/>
            <a:ext cx="487362" cy="487362"/>
          </a:xfrm>
          <a:prstGeom prst="rect">
            <a:avLst/>
          </a:prstGeom>
        </p:spPr>
      </p:pic>
    </p:spTree>
  </p:cSld>
  <p:clrMapOvr>
    <a:masterClrMapping/>
  </p:clrMapOvr>
  <p:transition advTm="621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11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28" objId="2"/>
        <p14:stopEvt time="61213"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01DA6E0-D0AB-4D27-B85E-BE42A6FBEF31}" type="slidenum">
              <a:rPr lang="en-US" altLang="en-US" sz="1400" smtClean="0">
                <a:latin typeface="Arial" panose="020B0604020202020204" pitchFamily="34" charset="0"/>
              </a:rPr>
              <a:pPr>
                <a:spcBef>
                  <a:spcPct val="0"/>
                </a:spcBef>
                <a:buFontTx/>
                <a:buNone/>
              </a:pPr>
              <a:t>8</a:t>
            </a:fld>
            <a:endParaRPr lang="en-US" altLang="en-US" sz="1400" smtClean="0">
              <a:latin typeface="Arial" panose="020B0604020202020204" pitchFamily="34" charset="0"/>
            </a:endParaRPr>
          </a:p>
        </p:txBody>
      </p:sp>
      <p:sp>
        <p:nvSpPr>
          <p:cNvPr id="16387" name="Rectangle 2"/>
          <p:cNvSpPr>
            <a:spLocks noGrp="1" noChangeArrowheads="1"/>
          </p:cNvSpPr>
          <p:nvPr>
            <p:ph type="title"/>
          </p:nvPr>
        </p:nvSpPr>
        <p:spPr>
          <a:xfrm>
            <a:off x="0" y="228600"/>
            <a:ext cx="9144000" cy="762000"/>
          </a:xfrm>
        </p:spPr>
        <p:txBody>
          <a:bodyPr/>
          <a:lstStyle/>
          <a:p>
            <a:pPr eaLnBrk="1" hangingPunct="1"/>
            <a:r>
              <a:rPr lang="en-US" altLang="en-US" sz="3200" dirty="0" smtClean="0">
                <a:latin typeface="Calibri" panose="020F0502020204030204" pitchFamily="34" charset="0"/>
                <a:cs typeface="Calibri" panose="020F0502020204030204" pitchFamily="34" charset="0"/>
              </a:rPr>
              <a:t>Control Characteristics / Activities</a:t>
            </a:r>
            <a:endParaRPr lang="en-GB" altLang="en-US" sz="3200" dirty="0" smtClean="0">
              <a:latin typeface="Calibri" panose="020F0502020204030204" pitchFamily="34" charset="0"/>
              <a:cs typeface="Calibri" panose="020F0502020204030204" pitchFamily="34" charset="0"/>
            </a:endParaRPr>
          </a:p>
        </p:txBody>
      </p:sp>
      <p:sp>
        <p:nvSpPr>
          <p:cNvPr id="16388" name="Rectangle 4"/>
          <p:cNvSpPr>
            <a:spLocks noChangeArrowheads="1"/>
          </p:cNvSpPr>
          <p:nvPr/>
        </p:nvSpPr>
        <p:spPr bwMode="auto">
          <a:xfrm>
            <a:off x="6223000" y="3324225"/>
            <a:ext cx="2638425" cy="908050"/>
          </a:xfrm>
          <a:prstGeom prst="rect">
            <a:avLst/>
          </a:prstGeom>
          <a:solidFill>
            <a:srgbClr val="B7C0EB"/>
          </a:solidFill>
          <a:ln w="9525">
            <a:solidFill>
              <a:schemeClr val="tx1"/>
            </a:solidFill>
            <a:miter lim="800000"/>
            <a:headEnd/>
            <a:tailEnd/>
          </a:ln>
          <a:effectLst>
            <a:outerShdw dist="107763" dir="2700000" algn="ctr" rotWithShape="0">
              <a:srgbClr val="8A6F22"/>
            </a:outerShdw>
          </a:effectLst>
        </p:spPr>
        <p:txBody>
          <a:bodyPr lIns="91429" tIns="45714" rIns="91429" bIns="45714"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b="1">
                <a:solidFill>
                  <a:srgbClr val="FFFFFF"/>
                </a:solidFill>
                <a:latin typeface="Arial" panose="020B0604020202020204" pitchFamily="34" charset="0"/>
              </a:rPr>
              <a:t>Automated controls are supported by computer systems.</a:t>
            </a:r>
            <a:endParaRPr lang="en-GB" altLang="en-US" sz="1600" b="1">
              <a:solidFill>
                <a:srgbClr val="FFFFFF"/>
              </a:solidFill>
              <a:latin typeface="Arial" panose="020B0604020202020204" pitchFamily="34" charset="0"/>
            </a:endParaRPr>
          </a:p>
        </p:txBody>
      </p:sp>
      <p:sp>
        <p:nvSpPr>
          <p:cNvPr id="16389" name="Rectangle 5"/>
          <p:cNvSpPr>
            <a:spLocks noChangeArrowheads="1"/>
          </p:cNvSpPr>
          <p:nvPr/>
        </p:nvSpPr>
        <p:spPr bwMode="auto">
          <a:xfrm>
            <a:off x="6211888" y="4895850"/>
            <a:ext cx="2779712" cy="1284288"/>
          </a:xfrm>
          <a:prstGeom prst="rect">
            <a:avLst/>
          </a:prstGeom>
          <a:solidFill>
            <a:srgbClr val="B7C0EB"/>
          </a:solidFill>
          <a:ln w="9525">
            <a:solidFill>
              <a:schemeClr val="tx1"/>
            </a:solidFill>
            <a:miter lim="800000"/>
            <a:headEnd/>
            <a:tailEnd/>
          </a:ln>
          <a:effectLst>
            <a:outerShdw dist="107763" dir="2700000" algn="ctr" rotWithShape="0">
              <a:srgbClr val="8A6F22"/>
            </a:outerShdw>
          </a:effectLst>
        </p:spPr>
        <p:txBody>
          <a:bodyPr lIns="91429" tIns="45714" rIns="91429" bIns="45714"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b="1">
                <a:solidFill>
                  <a:srgbClr val="FFFFFF"/>
                </a:solidFill>
                <a:latin typeface="Arial" panose="020B0604020202020204" pitchFamily="34" charset="0"/>
              </a:rPr>
              <a:t>To ensure that computer systems continue to work properly, general IT controls must be in place.</a:t>
            </a:r>
            <a:endParaRPr lang="en-GB" altLang="en-US" sz="1600" b="1">
              <a:solidFill>
                <a:srgbClr val="FFFFFF"/>
              </a:solidFill>
              <a:latin typeface="Arial" panose="020B0604020202020204" pitchFamily="34" charset="0"/>
            </a:endParaRPr>
          </a:p>
        </p:txBody>
      </p:sp>
      <p:sp>
        <p:nvSpPr>
          <p:cNvPr id="16390" name="AutoShape 6"/>
          <p:cNvSpPr>
            <a:spLocks noChangeArrowheads="1"/>
          </p:cNvSpPr>
          <p:nvPr/>
        </p:nvSpPr>
        <p:spPr bwMode="auto">
          <a:xfrm>
            <a:off x="7359650" y="4305300"/>
            <a:ext cx="304800" cy="590550"/>
          </a:xfrm>
          <a:prstGeom prst="downArrow">
            <a:avLst>
              <a:gd name="adj1" fmla="val 50000"/>
              <a:gd name="adj2" fmla="val 48438"/>
            </a:avLst>
          </a:prstGeom>
          <a:solidFill>
            <a:schemeClr val="accent2"/>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16391" name="Rectangle 7"/>
          <p:cNvSpPr>
            <a:spLocks noChangeArrowheads="1"/>
          </p:cNvSpPr>
          <p:nvPr/>
        </p:nvSpPr>
        <p:spPr bwMode="auto">
          <a:xfrm>
            <a:off x="0" y="1143000"/>
            <a:ext cx="6096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Times New Roman" panose="02020603050405020304" pitchFamily="18" charset="0"/>
              </a:defRPr>
            </a:lvl1pPr>
            <a:lvl2pPr marL="795338" indent="-388938">
              <a:spcBef>
                <a:spcPct val="20000"/>
              </a:spcBef>
              <a:buChar char="–"/>
              <a:defRPr sz="2800">
                <a:solidFill>
                  <a:schemeClr val="tx1"/>
                </a:solidFill>
                <a:latin typeface="Times New Roman" panose="02020603050405020304" pitchFamily="18" charset="0"/>
              </a:defRPr>
            </a:lvl2pPr>
            <a:lvl3pPr marL="1082675" indent="-173038">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Clr>
                <a:schemeClr val="accent2"/>
              </a:buClr>
              <a:buFont typeface="Wingdings" panose="05000000000000000000" pitchFamily="2" charset="2"/>
              <a:buChar char="q"/>
            </a:pPr>
            <a:r>
              <a:rPr lang="en-US" altLang="en-US" sz="1800" b="1" dirty="0">
                <a:latin typeface="Calibri" panose="020F0502020204030204" pitchFamily="34" charset="0"/>
                <a:cs typeface="Calibri" panose="020F0502020204030204" pitchFamily="34" charset="0"/>
              </a:rPr>
              <a:t>Controls can be exercised via automation (preferable) or by manual intervention:</a:t>
            </a:r>
            <a:endParaRPr lang="en-US" altLang="en-US" sz="1800" dirty="0">
              <a:latin typeface="Calibri" panose="020F0502020204030204" pitchFamily="34" charset="0"/>
              <a:cs typeface="Calibri" panose="020F0502020204030204" pitchFamily="34" charset="0"/>
            </a:endParaRPr>
          </a:p>
          <a:p>
            <a:pPr lvl="1" eaLnBrk="1" hangingPunct="1">
              <a:buClr>
                <a:schemeClr val="tx1"/>
              </a:buClr>
              <a:buFont typeface="Wingdings" panose="05000000000000000000" pitchFamily="2" charset="2"/>
              <a:buChar char="v"/>
            </a:pPr>
            <a:r>
              <a:rPr lang="en-US" altLang="en-US" sz="1800" b="1" i="1" dirty="0">
                <a:solidFill>
                  <a:srgbClr val="FF3300"/>
                </a:solidFill>
                <a:latin typeface="Calibri" panose="020F0502020204030204" pitchFamily="34" charset="0"/>
                <a:cs typeface="Calibri" panose="020F0502020204030204" pitchFamily="34" charset="0"/>
              </a:rPr>
              <a:t>Automated: </a:t>
            </a:r>
          </a:p>
          <a:p>
            <a:pPr lvl="2" eaLnBrk="1" hangingPunct="1">
              <a:buClr>
                <a:schemeClr val="accent2"/>
              </a:buClr>
              <a:buFont typeface="Wingdings" panose="05000000000000000000" pitchFamily="2" charset="2"/>
              <a:buChar char="Ø"/>
            </a:pPr>
            <a:r>
              <a:rPr lang="en-US" altLang="en-US" sz="1800" dirty="0">
                <a:latin typeface="Calibri" panose="020F0502020204030204" pitchFamily="34" charset="0"/>
                <a:cs typeface="Calibri" panose="020F0502020204030204" pitchFamily="34" charset="0"/>
              </a:rPr>
              <a:t>Three way match of invoices for payment</a:t>
            </a:r>
          </a:p>
          <a:p>
            <a:pPr lvl="2" eaLnBrk="1" hangingPunct="1">
              <a:buClr>
                <a:schemeClr val="accent2"/>
              </a:buClr>
              <a:buFont typeface="Wingdings" panose="05000000000000000000" pitchFamily="2" charset="2"/>
              <a:buChar char="Ø"/>
            </a:pPr>
            <a:r>
              <a:rPr lang="en-US" altLang="en-US" sz="1800" dirty="0">
                <a:latin typeface="Calibri" panose="020F0502020204030204" pitchFamily="34" charset="0"/>
                <a:cs typeface="Calibri" panose="020F0502020204030204" pitchFamily="34" charset="0"/>
              </a:rPr>
              <a:t>Batch control totals</a:t>
            </a:r>
          </a:p>
          <a:p>
            <a:pPr lvl="2" eaLnBrk="1" hangingPunct="1">
              <a:buClr>
                <a:schemeClr val="accent2"/>
              </a:buClr>
              <a:buFont typeface="Wingdings" panose="05000000000000000000" pitchFamily="2" charset="2"/>
              <a:buChar char="Ø"/>
            </a:pPr>
            <a:r>
              <a:rPr lang="en-US" altLang="en-US" sz="1800" dirty="0">
                <a:latin typeface="Calibri" panose="020F0502020204030204" pitchFamily="34" charset="0"/>
                <a:cs typeface="Calibri" panose="020F0502020204030204" pitchFamily="34" charset="0"/>
              </a:rPr>
              <a:t>Electronic signatures</a:t>
            </a:r>
          </a:p>
          <a:p>
            <a:pPr lvl="2" eaLnBrk="1" hangingPunct="1">
              <a:buClr>
                <a:schemeClr val="accent2"/>
              </a:buClr>
              <a:buFont typeface="Wingdings" panose="05000000000000000000" pitchFamily="2" charset="2"/>
              <a:buChar char="Ø"/>
            </a:pPr>
            <a:r>
              <a:rPr lang="en-US" altLang="en-US" sz="1800" dirty="0">
                <a:latin typeface="Calibri" panose="020F0502020204030204" pitchFamily="34" charset="0"/>
                <a:cs typeface="Calibri" panose="020F0502020204030204" pitchFamily="34" charset="0"/>
              </a:rPr>
              <a:t>Card swipe for time-keeping</a:t>
            </a:r>
          </a:p>
          <a:p>
            <a:pPr lvl="2" eaLnBrk="1" hangingPunct="1">
              <a:buClr>
                <a:schemeClr val="accent2"/>
              </a:buClr>
              <a:buFont typeface="Wingdings" panose="05000000000000000000" pitchFamily="2" charset="2"/>
              <a:buNone/>
            </a:pPr>
            <a:endParaRPr lang="en-US" altLang="en-US" sz="1800" dirty="0">
              <a:latin typeface="Calibri" panose="020F0502020204030204" pitchFamily="34" charset="0"/>
              <a:cs typeface="Calibri" panose="020F0502020204030204" pitchFamily="34" charset="0"/>
            </a:endParaRPr>
          </a:p>
          <a:p>
            <a:pPr lvl="1" eaLnBrk="1" hangingPunct="1">
              <a:buClr>
                <a:schemeClr val="tx1"/>
              </a:buClr>
              <a:buFont typeface="Wingdings" panose="05000000000000000000" pitchFamily="2" charset="2"/>
              <a:buChar char="v"/>
            </a:pPr>
            <a:r>
              <a:rPr lang="en-US" altLang="en-US" sz="1800" b="1" i="1" dirty="0">
                <a:solidFill>
                  <a:srgbClr val="FF3300"/>
                </a:solidFill>
                <a:latin typeface="Calibri" panose="020F0502020204030204" pitchFamily="34" charset="0"/>
                <a:cs typeface="Calibri" panose="020F0502020204030204" pitchFamily="34" charset="0"/>
              </a:rPr>
              <a:t>Manual:</a:t>
            </a:r>
            <a:r>
              <a:rPr lang="en-US" altLang="en-US" sz="1800" dirty="0">
                <a:latin typeface="Calibri" panose="020F0502020204030204" pitchFamily="34" charset="0"/>
                <a:cs typeface="Calibri" panose="020F0502020204030204" pitchFamily="34" charset="0"/>
              </a:rPr>
              <a:t> </a:t>
            </a:r>
          </a:p>
          <a:p>
            <a:pPr lvl="2" eaLnBrk="1" hangingPunct="1">
              <a:buClr>
                <a:schemeClr val="accent2"/>
              </a:buClr>
              <a:buFont typeface="Wingdings" panose="05000000000000000000" pitchFamily="2" charset="2"/>
              <a:buChar char="Ø"/>
            </a:pPr>
            <a:r>
              <a:rPr lang="en-US" altLang="en-US" sz="1800" dirty="0">
                <a:latin typeface="Calibri" panose="020F0502020204030204" pitchFamily="34" charset="0"/>
                <a:cs typeface="Calibri" panose="020F0502020204030204" pitchFamily="34" charset="0"/>
              </a:rPr>
              <a:t>Manual reconciliations</a:t>
            </a:r>
          </a:p>
          <a:p>
            <a:pPr lvl="2" eaLnBrk="1" hangingPunct="1">
              <a:buClr>
                <a:schemeClr val="accent2"/>
              </a:buClr>
              <a:buFont typeface="Wingdings" panose="05000000000000000000" pitchFamily="2" charset="2"/>
              <a:buChar char="Ø"/>
            </a:pPr>
            <a:r>
              <a:rPr lang="en-US" altLang="en-US" sz="1800" dirty="0">
                <a:latin typeface="Calibri" panose="020F0502020204030204" pitchFamily="34" charset="0"/>
                <a:cs typeface="Calibri" panose="020F0502020204030204" pitchFamily="34" charset="0"/>
              </a:rPr>
              <a:t>Authorized signatures</a:t>
            </a:r>
          </a:p>
          <a:p>
            <a:pPr lvl="2" eaLnBrk="1" hangingPunct="1">
              <a:buClr>
                <a:schemeClr val="accent2"/>
              </a:buClr>
              <a:buFont typeface="Wingdings" panose="05000000000000000000" pitchFamily="2" charset="2"/>
              <a:buChar char="Ø"/>
            </a:pPr>
            <a:r>
              <a:rPr lang="en-US" altLang="en-US" sz="1800" dirty="0">
                <a:latin typeface="Calibri" panose="020F0502020204030204" pitchFamily="34" charset="0"/>
                <a:cs typeface="Calibri" panose="020F0502020204030204" pitchFamily="34" charset="0"/>
              </a:rPr>
              <a:t>Credit checks and approvals</a:t>
            </a:r>
          </a:p>
          <a:p>
            <a:pPr lvl="2" eaLnBrk="1" hangingPunct="1">
              <a:buClr>
                <a:schemeClr val="accent2"/>
              </a:buClr>
              <a:buFont typeface="Wingdings" panose="05000000000000000000" pitchFamily="2" charset="2"/>
              <a:buChar char="Ø"/>
            </a:pPr>
            <a:r>
              <a:rPr lang="en-US" altLang="en-US" sz="1800" dirty="0">
                <a:latin typeface="Calibri" panose="020F0502020204030204" pitchFamily="34" charset="0"/>
                <a:cs typeface="Calibri" panose="020F0502020204030204" pitchFamily="34" charset="0"/>
              </a:rPr>
              <a:t>Information verification</a:t>
            </a:r>
          </a:p>
          <a:p>
            <a:pPr lvl="2" eaLnBrk="1" hangingPunct="1">
              <a:buClr>
                <a:schemeClr val="accent2"/>
              </a:buClr>
              <a:buFont typeface="Wingdings" panose="05000000000000000000" pitchFamily="2" charset="2"/>
              <a:buChar char="Ø"/>
            </a:pPr>
            <a:r>
              <a:rPr lang="en-US" altLang="en-US" sz="1800" dirty="0">
                <a:latin typeface="Calibri" panose="020F0502020204030204" pitchFamily="34" charset="0"/>
                <a:cs typeface="Calibri" panose="020F0502020204030204" pitchFamily="34" charset="0"/>
              </a:rPr>
              <a:t>Standardized hard copy forms</a:t>
            </a:r>
          </a:p>
          <a:p>
            <a:pPr lvl="1" eaLnBrk="1" hangingPunct="1">
              <a:buClr>
                <a:schemeClr val="accent2"/>
              </a:buClr>
              <a:buFont typeface="Wingdings" panose="05000000000000000000" pitchFamily="2" charset="2"/>
              <a:buChar char="Ø"/>
            </a:pPr>
            <a:endParaRPr lang="en-GB" altLang="en-US" sz="1600" dirty="0">
              <a:latin typeface="Arial" panose="020B0604020202020204" pitchFamily="34" charset="0"/>
            </a:endParaRPr>
          </a:p>
        </p:txBody>
      </p:sp>
      <p:sp>
        <p:nvSpPr>
          <p:cNvPr id="16392" name="Rectangle 8"/>
          <p:cNvSpPr>
            <a:spLocks noChangeArrowheads="1"/>
          </p:cNvSpPr>
          <p:nvPr/>
        </p:nvSpPr>
        <p:spPr bwMode="auto">
          <a:xfrm>
            <a:off x="6211888" y="1524000"/>
            <a:ext cx="2636837" cy="908050"/>
          </a:xfrm>
          <a:prstGeom prst="rect">
            <a:avLst/>
          </a:prstGeom>
          <a:solidFill>
            <a:srgbClr val="B7C0EB"/>
          </a:solidFill>
          <a:ln w="9525">
            <a:solidFill>
              <a:schemeClr val="tx1"/>
            </a:solidFill>
            <a:miter lim="800000"/>
            <a:headEnd/>
            <a:tailEnd/>
          </a:ln>
          <a:effectLst>
            <a:outerShdw dist="107763" dir="2700000" algn="ctr" rotWithShape="0">
              <a:srgbClr val="8A6F22"/>
            </a:outerShdw>
          </a:effectLst>
        </p:spPr>
        <p:txBody>
          <a:bodyPr lIns="91429" tIns="45714" rIns="91429" bIns="45714"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b="1">
                <a:solidFill>
                  <a:srgbClr val="FFFFFF"/>
                </a:solidFill>
                <a:latin typeface="Arial" panose="020B0604020202020204" pitchFamily="34" charset="0"/>
              </a:rPr>
              <a:t>Preventive controls are more effective than detective controls.</a:t>
            </a:r>
            <a:endParaRPr lang="en-GB" altLang="en-US" sz="1600" b="1">
              <a:solidFill>
                <a:srgbClr val="FFFFFF"/>
              </a:solidFill>
              <a:latin typeface="Arial" panose="020B0604020202020204" pitchFamily="34" charset="0"/>
            </a:endParaRPr>
          </a:p>
        </p:txBody>
      </p:sp>
      <p:sp>
        <p:nvSpPr>
          <p:cNvPr id="16393" name="Line 9"/>
          <p:cNvSpPr>
            <a:spLocks noChangeShapeType="1"/>
          </p:cNvSpPr>
          <p:nvPr/>
        </p:nvSpPr>
        <p:spPr bwMode="auto">
          <a:xfrm>
            <a:off x="0" y="990600"/>
            <a:ext cx="91440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4" name="Rectangle 10"/>
          <p:cNvSpPr>
            <a:spLocks noChangeArrowheads="1"/>
          </p:cNvSpPr>
          <p:nvPr/>
        </p:nvSpPr>
        <p:spPr bwMode="auto">
          <a:xfrm>
            <a:off x="7086600" y="2674938"/>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i="1">
                <a:solidFill>
                  <a:srgbClr val="FF3300"/>
                </a:solidFill>
                <a:latin typeface="Arial" panose="020B0604020202020204" pitchFamily="34" charset="0"/>
              </a:rPr>
              <a:t>“An ounce of prevention is</a:t>
            </a:r>
          </a:p>
          <a:p>
            <a:pPr algn="ctr" eaLnBrk="1" hangingPunct="1">
              <a:spcBef>
                <a:spcPct val="0"/>
              </a:spcBef>
              <a:buFontTx/>
              <a:buNone/>
            </a:pPr>
            <a:r>
              <a:rPr lang="en-US" altLang="en-US" sz="1400" b="1" i="1">
                <a:solidFill>
                  <a:srgbClr val="FF3300"/>
                </a:solidFill>
                <a:latin typeface="Arial" panose="020B0604020202020204" pitchFamily="34" charset="0"/>
              </a:rPr>
              <a:t> worth a pound of cure”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04238" y="6218238"/>
            <a:ext cx="487362" cy="487362"/>
          </a:xfrm>
          <a:prstGeom prst="rect">
            <a:avLst/>
          </a:prstGeom>
        </p:spPr>
      </p:pic>
    </p:spTree>
  </p:cSld>
  <p:clrMapOvr>
    <a:masterClrMapping/>
  </p:clrMapOvr>
  <p:transition advTm="498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91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30" objId="2"/>
        <p14:stopEvt time="49181"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EB3F7DE-64EB-4D74-8C13-814ED44A933A}" type="slidenum">
              <a:rPr lang="en-US" altLang="en-US" sz="1400" smtClean="0">
                <a:latin typeface="Arial" panose="020B0604020202020204" pitchFamily="34" charset="0"/>
              </a:rPr>
              <a:pPr>
                <a:spcBef>
                  <a:spcPct val="0"/>
                </a:spcBef>
                <a:buFontTx/>
                <a:buNone/>
              </a:pPr>
              <a:t>9</a:t>
            </a:fld>
            <a:endParaRPr lang="en-US" altLang="en-US" sz="1400" smtClean="0">
              <a:latin typeface="Arial" panose="020B0604020202020204" pitchFamily="34" charset="0"/>
            </a:endParaRPr>
          </a:p>
        </p:txBody>
      </p:sp>
      <p:sp>
        <p:nvSpPr>
          <p:cNvPr id="18435" name="Text Box 2"/>
          <p:cNvSpPr txBox="1">
            <a:spLocks noChangeArrowheads="1"/>
          </p:cNvSpPr>
          <p:nvPr/>
        </p:nvSpPr>
        <p:spPr bwMode="auto">
          <a:xfrm>
            <a:off x="381000" y="1143000"/>
            <a:ext cx="8915400" cy="543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571500">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28600" indent="-228600" eaLnBrk="1" hangingPunct="1">
              <a:buClr>
                <a:schemeClr val="accent2"/>
              </a:buClr>
              <a:buFont typeface="Wingdings" panose="05000000000000000000" pitchFamily="2" charset="2"/>
              <a:buChar char="q"/>
            </a:pPr>
            <a:r>
              <a:rPr lang="en-US" altLang="en-US" sz="2000" b="1" dirty="0">
                <a:latin typeface="Calibri" panose="020F0502020204030204" pitchFamily="34" charset="0"/>
                <a:cs typeface="Calibri" panose="020F0502020204030204" pitchFamily="34" charset="0"/>
              </a:rPr>
              <a:t>Segregation of duties is an important element of internal control for preventing or reducing the occurrence of fraudulent activity. </a:t>
            </a:r>
          </a:p>
          <a:p>
            <a:pPr marL="228600" lvl="1" indent="-228600" eaLnBrk="1" hangingPunct="1">
              <a:spcBef>
                <a:spcPts val="1500"/>
              </a:spcBef>
              <a:buClr>
                <a:schemeClr val="accent2"/>
              </a:buClr>
              <a:buFont typeface="Wingdings" panose="05000000000000000000" pitchFamily="2" charset="2"/>
              <a:buChar char="q"/>
            </a:pPr>
            <a:r>
              <a:rPr lang="en-US" altLang="en-US" sz="2000" b="1" dirty="0" smtClean="0">
                <a:latin typeface="Calibri" panose="020F0502020204030204" pitchFamily="34" charset="0"/>
                <a:cs typeface="Calibri" panose="020F0502020204030204" pitchFamily="34" charset="0"/>
              </a:rPr>
              <a:t>The </a:t>
            </a:r>
            <a:r>
              <a:rPr lang="en-US" altLang="en-US" sz="2000" b="1" dirty="0">
                <a:latin typeface="Calibri" panose="020F0502020204030204" pitchFamily="34" charset="0"/>
                <a:cs typeface="Calibri" panose="020F0502020204030204" pitchFamily="34" charset="0"/>
              </a:rPr>
              <a:t>four general functions that should be performed by separate individuals include: </a:t>
            </a:r>
          </a:p>
          <a:p>
            <a:pPr marL="457200" lvl="2" eaLnBrk="1" hangingPunct="1">
              <a:spcBef>
                <a:spcPct val="0"/>
              </a:spcBef>
              <a:buFont typeface="Wingdings" panose="05000000000000000000" pitchFamily="2" charset="2"/>
              <a:buChar char="v"/>
            </a:pPr>
            <a:r>
              <a:rPr lang="en-US" altLang="en-US" sz="2000" dirty="0" smtClean="0">
                <a:latin typeface="Calibri" panose="020F0502020204030204" pitchFamily="34" charset="0"/>
                <a:cs typeface="Calibri" panose="020F0502020204030204" pitchFamily="34" charset="0"/>
              </a:rPr>
              <a:t>Authorization</a:t>
            </a:r>
            <a:endParaRPr lang="en-US" altLang="en-US" sz="2000" dirty="0">
              <a:latin typeface="Calibri" panose="020F0502020204030204" pitchFamily="34" charset="0"/>
              <a:cs typeface="Calibri" panose="020F0502020204030204" pitchFamily="34" charset="0"/>
            </a:endParaRPr>
          </a:p>
          <a:p>
            <a:pPr marL="457200" lvl="2" eaLnBrk="1" hangingPunct="1">
              <a:spcBef>
                <a:spcPct val="0"/>
              </a:spcBef>
              <a:buFont typeface="Wingdings" panose="05000000000000000000" pitchFamily="2" charset="2"/>
              <a:buChar char="v"/>
            </a:pPr>
            <a:r>
              <a:rPr lang="en-US" altLang="en-US" sz="2000" dirty="0" smtClean="0">
                <a:latin typeface="Calibri" panose="020F0502020204030204" pitchFamily="34" charset="0"/>
                <a:cs typeface="Calibri" panose="020F0502020204030204" pitchFamily="34" charset="0"/>
              </a:rPr>
              <a:t>Custody</a:t>
            </a:r>
            <a:endParaRPr lang="en-US" altLang="en-US" sz="2000" dirty="0">
              <a:latin typeface="Calibri" panose="020F0502020204030204" pitchFamily="34" charset="0"/>
              <a:cs typeface="Calibri" panose="020F0502020204030204" pitchFamily="34" charset="0"/>
            </a:endParaRPr>
          </a:p>
          <a:p>
            <a:pPr marL="457200" lvl="2" eaLnBrk="1" hangingPunct="1">
              <a:spcBef>
                <a:spcPct val="0"/>
              </a:spcBef>
              <a:buFont typeface="Wingdings" panose="05000000000000000000" pitchFamily="2" charset="2"/>
              <a:buChar char="v"/>
            </a:pPr>
            <a:r>
              <a:rPr lang="en-US" altLang="en-US" sz="2000" dirty="0" smtClean="0">
                <a:latin typeface="Calibri" panose="020F0502020204030204" pitchFamily="34" charset="0"/>
                <a:cs typeface="Calibri" panose="020F0502020204030204" pitchFamily="34" charset="0"/>
              </a:rPr>
              <a:t>Record </a:t>
            </a:r>
            <a:r>
              <a:rPr lang="en-US" altLang="en-US" sz="2000" dirty="0">
                <a:latin typeface="Calibri" panose="020F0502020204030204" pitchFamily="34" charset="0"/>
                <a:cs typeface="Calibri" panose="020F0502020204030204" pitchFamily="34" charset="0"/>
              </a:rPr>
              <a:t>K</a:t>
            </a:r>
            <a:r>
              <a:rPr lang="en-US" altLang="en-US" sz="2000" dirty="0" smtClean="0">
                <a:latin typeface="Calibri" panose="020F0502020204030204" pitchFamily="34" charset="0"/>
                <a:cs typeface="Calibri" panose="020F0502020204030204" pitchFamily="34" charset="0"/>
              </a:rPr>
              <a:t>eeping</a:t>
            </a:r>
            <a:endParaRPr lang="en-US" altLang="en-US" sz="2000" dirty="0">
              <a:latin typeface="Calibri" panose="020F0502020204030204" pitchFamily="34" charset="0"/>
              <a:cs typeface="Calibri" panose="020F0502020204030204" pitchFamily="34" charset="0"/>
            </a:endParaRPr>
          </a:p>
          <a:p>
            <a:pPr marL="457200" lvl="2" eaLnBrk="1" hangingPunct="1">
              <a:spcBef>
                <a:spcPct val="0"/>
              </a:spcBef>
              <a:buFont typeface="Wingdings" panose="05000000000000000000" pitchFamily="2" charset="2"/>
              <a:buChar char="v"/>
            </a:pPr>
            <a:r>
              <a:rPr lang="en-US" altLang="en-US" sz="2000" dirty="0" smtClean="0">
                <a:latin typeface="Calibri" panose="020F0502020204030204" pitchFamily="34" charset="0"/>
                <a:cs typeface="Calibri" panose="020F0502020204030204" pitchFamily="34" charset="0"/>
              </a:rPr>
              <a:t>Reconciliation</a:t>
            </a:r>
            <a:endParaRPr lang="en-US" altLang="en-US" sz="2000" dirty="0">
              <a:latin typeface="Calibri" panose="020F0502020204030204" pitchFamily="34" charset="0"/>
              <a:cs typeface="Calibri" panose="020F0502020204030204" pitchFamily="34" charset="0"/>
            </a:endParaRPr>
          </a:p>
          <a:p>
            <a:pPr marL="228600" indent="-228600" eaLnBrk="1" hangingPunct="1">
              <a:spcBef>
                <a:spcPts val="1500"/>
              </a:spcBef>
              <a:buClr>
                <a:schemeClr val="accent2"/>
              </a:buClr>
              <a:buFont typeface="Wingdings" panose="05000000000000000000" pitchFamily="2" charset="2"/>
              <a:buChar char="q"/>
            </a:pPr>
            <a:r>
              <a:rPr lang="en-US" altLang="en-US" sz="2000" b="1" dirty="0" smtClean="0">
                <a:latin typeface="Calibri" panose="020F0502020204030204" pitchFamily="34" charset="0"/>
                <a:cs typeface="Calibri" panose="020F0502020204030204" pitchFamily="34" charset="0"/>
              </a:rPr>
              <a:t>No </a:t>
            </a:r>
            <a:r>
              <a:rPr lang="en-US" altLang="en-US" sz="2000" b="1" dirty="0">
                <a:latin typeface="Calibri" panose="020F0502020204030204" pitchFamily="34" charset="0"/>
                <a:cs typeface="Calibri" panose="020F0502020204030204" pitchFamily="34" charset="0"/>
              </a:rPr>
              <a:t>one person should have control over two or more of these responsibilities. This ensures that a person is not in a position to initiate and conceal an error or irregularity.</a:t>
            </a:r>
          </a:p>
          <a:p>
            <a:pPr marL="228600" indent="-228600" eaLnBrk="1" hangingPunct="1">
              <a:spcBef>
                <a:spcPts val="1500"/>
              </a:spcBef>
              <a:buClr>
                <a:schemeClr val="accent2"/>
              </a:buClr>
              <a:buFont typeface="Wingdings" panose="05000000000000000000" pitchFamily="2" charset="2"/>
              <a:buChar char="q"/>
            </a:pPr>
            <a:r>
              <a:rPr lang="en-US" altLang="en-US" sz="2000" b="1" dirty="0" smtClean="0">
                <a:latin typeface="Calibri" panose="020F0502020204030204" pitchFamily="34" charset="0"/>
                <a:cs typeface="Calibri" panose="020F0502020204030204" pitchFamily="34" charset="0"/>
              </a:rPr>
              <a:t>If </a:t>
            </a:r>
            <a:r>
              <a:rPr lang="en-US" altLang="en-US" sz="2000" b="1" dirty="0">
                <a:latin typeface="Calibri" panose="020F0502020204030204" pitchFamily="34" charset="0"/>
                <a:cs typeface="Calibri" panose="020F0502020204030204" pitchFamily="34" charset="0"/>
              </a:rPr>
              <a:t>duties cannot be segregated, compensating controls (i.e. increased management oversight) should be established.</a:t>
            </a:r>
          </a:p>
          <a:p>
            <a:pPr lvl="1" eaLnBrk="1" hangingPunct="1">
              <a:spcBef>
                <a:spcPct val="0"/>
              </a:spcBef>
              <a:buFontTx/>
              <a:buNone/>
            </a:pPr>
            <a:endParaRPr lang="en-US" altLang="en-US" sz="2000" dirty="0">
              <a:latin typeface="Calibri" panose="020F0502020204030204" pitchFamily="34" charset="0"/>
              <a:cs typeface="Calibri" panose="020F0502020204030204" pitchFamily="34" charset="0"/>
            </a:endParaRPr>
          </a:p>
          <a:p>
            <a:pPr eaLnBrk="1" hangingPunct="1">
              <a:spcBef>
                <a:spcPct val="50000"/>
              </a:spcBef>
              <a:buClr>
                <a:schemeClr val="accent2"/>
              </a:buClr>
              <a:buFont typeface="Wingdings" panose="05000000000000000000" pitchFamily="2" charset="2"/>
              <a:buNone/>
            </a:pPr>
            <a:endParaRPr lang="en-US" altLang="en-US" sz="2000" b="1" i="1" u="sng" dirty="0">
              <a:solidFill>
                <a:srgbClr val="FF3300"/>
              </a:solidFill>
              <a:latin typeface="Calibri" panose="020F0502020204030204" pitchFamily="34" charset="0"/>
              <a:cs typeface="Calibri" panose="020F0502020204030204" pitchFamily="34" charset="0"/>
            </a:endParaRPr>
          </a:p>
        </p:txBody>
      </p:sp>
      <p:sp>
        <p:nvSpPr>
          <p:cNvPr id="18436" name="Line 3"/>
          <p:cNvSpPr>
            <a:spLocks noChangeShapeType="1"/>
          </p:cNvSpPr>
          <p:nvPr/>
        </p:nvSpPr>
        <p:spPr bwMode="auto">
          <a:xfrm>
            <a:off x="0" y="990600"/>
            <a:ext cx="91440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7" name="Text Box 4"/>
          <p:cNvSpPr txBox="1">
            <a:spLocks noChangeArrowheads="1"/>
          </p:cNvSpPr>
          <p:nvPr/>
        </p:nvSpPr>
        <p:spPr bwMode="auto">
          <a:xfrm>
            <a:off x="0" y="3810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dirty="0">
                <a:solidFill>
                  <a:schemeClr val="tx2"/>
                </a:solidFill>
                <a:latin typeface="Calibri" panose="020F0502020204030204" pitchFamily="34" charset="0"/>
                <a:cs typeface="Calibri" panose="020F0502020204030204" pitchFamily="34" charset="0"/>
              </a:rPr>
              <a:t>Control Characteristics / Activities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51337" y="3241198"/>
            <a:ext cx="487363" cy="487363"/>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981"/>
    </mc:Choice>
    <mc:Fallback xmlns="">
      <p:transition spd="slow" advTm="36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362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30" objId="2"/>
        <p14:stopEvt time="36290"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7938" indent="-7938" algn="ctr">
          <a:buFont typeface="Wingdings" pitchFamily="2" charset="2"/>
          <a:buNone/>
          <a:defRPr sz="3600" u="sng" dirty="0" smtClean="0">
            <a:solidFill>
              <a:srgbClr val="FF0000"/>
            </a:solidFill>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4738</TotalTime>
  <Words>1462</Words>
  <Application>Microsoft Office PowerPoint</Application>
  <PresentationFormat>Letter Paper (8.5x11 in)</PresentationFormat>
  <Paragraphs>217</Paragraphs>
  <Slides>15</Slides>
  <Notes>14</Notes>
  <HiddenSlides>0</HiddenSlides>
  <MMClips>30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Times New Roman</vt:lpstr>
      <vt:lpstr>Wingdings</vt:lpstr>
      <vt:lpstr>Default Design</vt:lpstr>
      <vt:lpstr>PowerPoint Presentation</vt:lpstr>
      <vt:lpstr>Internal Controls</vt:lpstr>
      <vt:lpstr>Various Topics and Presentations</vt:lpstr>
      <vt:lpstr>A Culture of Ethics and Values</vt:lpstr>
      <vt:lpstr>Challenge Yourself</vt:lpstr>
      <vt:lpstr>  </vt:lpstr>
      <vt:lpstr>Control Characteristics / Activities</vt:lpstr>
      <vt:lpstr>Control Characteristics / Activities</vt:lpstr>
      <vt:lpstr>PowerPoint Presentation</vt:lpstr>
      <vt:lpstr>PowerPoint Presentation</vt:lpstr>
      <vt:lpstr>PowerPoint Presentation</vt:lpstr>
      <vt:lpstr>Accountability and Trust</vt:lpstr>
      <vt:lpstr>Office of University Audit - Mission Statement</vt:lpstr>
      <vt:lpstr>PowerPoint Presentation</vt:lpstr>
      <vt:lpstr>PowerPoint Presentation</vt:lpstr>
    </vt:vector>
  </TitlesOfParts>
  <Company>University of Rochester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Internal Controls</dc:title>
  <dc:creator>Audit</dc:creator>
  <cp:lastModifiedBy>Lawlor, Scott</cp:lastModifiedBy>
  <cp:revision>220</cp:revision>
  <dcterms:created xsi:type="dcterms:W3CDTF">2005-10-26T12:43:58Z</dcterms:created>
  <dcterms:modified xsi:type="dcterms:W3CDTF">2020-06-03T14:23:37Z</dcterms:modified>
</cp:coreProperties>
</file>