
<file path=[Content_Types].xml><?xml version="1.0" encoding="utf-8"?>
<Types xmlns="http://schemas.openxmlformats.org/package/2006/content-types">
  <Default Extension="png" ContentType="image/png"/>
  <Default Extension="m4a" ContentType="audio/mp4"/>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7"/>
  </p:notesMasterIdLst>
  <p:handoutMasterIdLst>
    <p:handoutMasterId r:id="rId18"/>
  </p:handoutMasterIdLst>
  <p:sldIdLst>
    <p:sldId id="370" r:id="rId2"/>
    <p:sldId id="286" r:id="rId3"/>
    <p:sldId id="287" r:id="rId4"/>
    <p:sldId id="322" r:id="rId5"/>
    <p:sldId id="388" r:id="rId6"/>
    <p:sldId id="376" r:id="rId7"/>
    <p:sldId id="289" r:id="rId8"/>
    <p:sldId id="392" r:id="rId9"/>
    <p:sldId id="393" r:id="rId10"/>
    <p:sldId id="394" r:id="rId11"/>
    <p:sldId id="395" r:id="rId12"/>
    <p:sldId id="396" r:id="rId13"/>
    <p:sldId id="306" r:id="rId14"/>
    <p:sldId id="384" r:id="rId15"/>
    <p:sldId id="313" r:id="rId16"/>
  </p:sldIdLst>
  <p:sldSz cx="9144000" cy="6858000" type="screen4x3"/>
  <p:notesSz cx="7023100" cy="9309100"/>
  <p:defaultTextStyle>
    <a:defPPr>
      <a:defRPr lang="en-US"/>
    </a:defPPr>
    <a:lvl1pPr algn="l" rtl="0" fontAlgn="base">
      <a:spcBef>
        <a:spcPct val="0"/>
      </a:spcBef>
      <a:spcAft>
        <a:spcPct val="0"/>
      </a:spcAft>
      <a:defRPr sz="2400" kern="1200">
        <a:solidFill>
          <a:schemeClr val="tx1"/>
        </a:solidFill>
        <a:latin typeface="Garamond" pitchFamily="18" charset="0"/>
        <a:ea typeface="+mn-ea"/>
        <a:cs typeface="+mn-cs"/>
      </a:defRPr>
    </a:lvl1pPr>
    <a:lvl2pPr marL="457200" algn="l" rtl="0" fontAlgn="base">
      <a:spcBef>
        <a:spcPct val="0"/>
      </a:spcBef>
      <a:spcAft>
        <a:spcPct val="0"/>
      </a:spcAft>
      <a:defRPr sz="2400" kern="1200">
        <a:solidFill>
          <a:schemeClr val="tx1"/>
        </a:solidFill>
        <a:latin typeface="Garamond" pitchFamily="18" charset="0"/>
        <a:ea typeface="+mn-ea"/>
        <a:cs typeface="+mn-cs"/>
      </a:defRPr>
    </a:lvl2pPr>
    <a:lvl3pPr marL="914400" algn="l" rtl="0" fontAlgn="base">
      <a:spcBef>
        <a:spcPct val="0"/>
      </a:spcBef>
      <a:spcAft>
        <a:spcPct val="0"/>
      </a:spcAft>
      <a:defRPr sz="2400" kern="1200">
        <a:solidFill>
          <a:schemeClr val="tx1"/>
        </a:solidFill>
        <a:latin typeface="Garamond" pitchFamily="18" charset="0"/>
        <a:ea typeface="+mn-ea"/>
        <a:cs typeface="+mn-cs"/>
      </a:defRPr>
    </a:lvl3pPr>
    <a:lvl4pPr marL="1371600" algn="l" rtl="0" fontAlgn="base">
      <a:spcBef>
        <a:spcPct val="0"/>
      </a:spcBef>
      <a:spcAft>
        <a:spcPct val="0"/>
      </a:spcAft>
      <a:defRPr sz="2400" kern="1200">
        <a:solidFill>
          <a:schemeClr val="tx1"/>
        </a:solidFill>
        <a:latin typeface="Garamond" pitchFamily="18" charset="0"/>
        <a:ea typeface="+mn-ea"/>
        <a:cs typeface="+mn-cs"/>
      </a:defRPr>
    </a:lvl4pPr>
    <a:lvl5pPr marL="1828800" algn="l" rtl="0" fontAlgn="base">
      <a:spcBef>
        <a:spcPct val="0"/>
      </a:spcBef>
      <a:spcAft>
        <a:spcPct val="0"/>
      </a:spcAft>
      <a:defRPr sz="2400" kern="1200">
        <a:solidFill>
          <a:schemeClr val="tx1"/>
        </a:solidFill>
        <a:latin typeface="Garamond" pitchFamily="18" charset="0"/>
        <a:ea typeface="+mn-ea"/>
        <a:cs typeface="+mn-cs"/>
      </a:defRPr>
    </a:lvl5pPr>
    <a:lvl6pPr marL="2286000" algn="l" defTabSz="914400" rtl="0" eaLnBrk="1" latinLnBrk="0" hangingPunct="1">
      <a:defRPr sz="2400" kern="1200">
        <a:solidFill>
          <a:schemeClr val="tx1"/>
        </a:solidFill>
        <a:latin typeface="Garamond" pitchFamily="18" charset="0"/>
        <a:ea typeface="+mn-ea"/>
        <a:cs typeface="+mn-cs"/>
      </a:defRPr>
    </a:lvl6pPr>
    <a:lvl7pPr marL="2743200" algn="l" defTabSz="914400" rtl="0" eaLnBrk="1" latinLnBrk="0" hangingPunct="1">
      <a:defRPr sz="2400" kern="1200">
        <a:solidFill>
          <a:schemeClr val="tx1"/>
        </a:solidFill>
        <a:latin typeface="Garamond" pitchFamily="18" charset="0"/>
        <a:ea typeface="+mn-ea"/>
        <a:cs typeface="+mn-cs"/>
      </a:defRPr>
    </a:lvl7pPr>
    <a:lvl8pPr marL="3200400" algn="l" defTabSz="914400" rtl="0" eaLnBrk="1" latinLnBrk="0" hangingPunct="1">
      <a:defRPr sz="2400" kern="1200">
        <a:solidFill>
          <a:schemeClr val="tx1"/>
        </a:solidFill>
        <a:latin typeface="Garamond" pitchFamily="18" charset="0"/>
        <a:ea typeface="+mn-ea"/>
        <a:cs typeface="+mn-cs"/>
      </a:defRPr>
    </a:lvl8pPr>
    <a:lvl9pPr marL="3657600" algn="l" defTabSz="914400" rtl="0" eaLnBrk="1" latinLnBrk="0" hangingPunct="1">
      <a:defRPr sz="2400"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27" autoAdjust="0"/>
  </p:normalViewPr>
  <p:slideViewPr>
    <p:cSldViewPr>
      <p:cViewPr varScale="1">
        <p:scale>
          <a:sx n="105" d="100"/>
          <a:sy n="105" d="100"/>
        </p:scale>
        <p:origin x="1716" y="11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4" d="100"/>
          <a:sy n="74" d="100"/>
        </p:scale>
        <p:origin x="2938" y="72"/>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44154" cy="465773"/>
          </a:xfrm>
          <a:prstGeom prst="rect">
            <a:avLst/>
          </a:prstGeom>
          <a:noFill/>
          <a:ln w="9525">
            <a:noFill/>
            <a:miter lim="800000"/>
            <a:headEnd/>
            <a:tailEnd/>
          </a:ln>
          <a:effectLst/>
        </p:spPr>
        <p:txBody>
          <a:bodyPr vert="horz" wrap="square" lIns="93473" tIns="46736" rIns="93473" bIns="46736" numCol="1" anchor="t" anchorCtr="0" compatLnSpc="1">
            <a:prstTxWarp prst="textNoShape">
              <a:avLst/>
            </a:prstTxWarp>
          </a:bodyPr>
          <a:lstStyle>
            <a:lvl1pPr defTabSz="934850">
              <a:defRPr sz="1200"/>
            </a:lvl1pPr>
          </a:lstStyle>
          <a:p>
            <a:endParaRPr lang="en-US" dirty="0"/>
          </a:p>
        </p:txBody>
      </p:sp>
      <p:sp>
        <p:nvSpPr>
          <p:cNvPr id="21507" name="Rectangle 3"/>
          <p:cNvSpPr>
            <a:spLocks noGrp="1" noChangeArrowheads="1"/>
          </p:cNvSpPr>
          <p:nvPr>
            <p:ph type="dt" sz="quarter" idx="1"/>
          </p:nvPr>
        </p:nvSpPr>
        <p:spPr bwMode="auto">
          <a:xfrm>
            <a:off x="3978948" y="0"/>
            <a:ext cx="3044154" cy="465773"/>
          </a:xfrm>
          <a:prstGeom prst="rect">
            <a:avLst/>
          </a:prstGeom>
          <a:noFill/>
          <a:ln w="9525">
            <a:noFill/>
            <a:miter lim="800000"/>
            <a:headEnd/>
            <a:tailEnd/>
          </a:ln>
          <a:effectLst/>
        </p:spPr>
        <p:txBody>
          <a:bodyPr vert="horz" wrap="square" lIns="93473" tIns="46736" rIns="93473" bIns="46736" numCol="1" anchor="t" anchorCtr="0" compatLnSpc="1">
            <a:prstTxWarp prst="textNoShape">
              <a:avLst/>
            </a:prstTxWarp>
          </a:bodyPr>
          <a:lstStyle>
            <a:lvl1pPr algn="r" defTabSz="934850">
              <a:defRPr sz="1200"/>
            </a:lvl1pPr>
          </a:lstStyle>
          <a:p>
            <a:endParaRPr lang="en-US" dirty="0"/>
          </a:p>
        </p:txBody>
      </p:sp>
      <p:sp>
        <p:nvSpPr>
          <p:cNvPr id="21508" name="Rectangle 4"/>
          <p:cNvSpPr>
            <a:spLocks noGrp="1" noChangeArrowheads="1"/>
          </p:cNvSpPr>
          <p:nvPr>
            <p:ph type="ftr" sz="quarter" idx="2"/>
          </p:nvPr>
        </p:nvSpPr>
        <p:spPr bwMode="auto">
          <a:xfrm>
            <a:off x="0" y="8843329"/>
            <a:ext cx="3044154" cy="465772"/>
          </a:xfrm>
          <a:prstGeom prst="rect">
            <a:avLst/>
          </a:prstGeom>
          <a:noFill/>
          <a:ln w="9525">
            <a:noFill/>
            <a:miter lim="800000"/>
            <a:headEnd/>
            <a:tailEnd/>
          </a:ln>
          <a:effectLst/>
        </p:spPr>
        <p:txBody>
          <a:bodyPr vert="horz" wrap="square" lIns="93473" tIns="46736" rIns="93473" bIns="46736" numCol="1" anchor="b" anchorCtr="0" compatLnSpc="1">
            <a:prstTxWarp prst="textNoShape">
              <a:avLst/>
            </a:prstTxWarp>
          </a:bodyPr>
          <a:lstStyle>
            <a:lvl1pPr defTabSz="934850">
              <a:defRPr sz="1200"/>
            </a:lvl1pPr>
          </a:lstStyle>
          <a:p>
            <a:endParaRPr lang="en-US" dirty="0"/>
          </a:p>
        </p:txBody>
      </p:sp>
      <p:sp>
        <p:nvSpPr>
          <p:cNvPr id="21509" name="Rectangle 5"/>
          <p:cNvSpPr>
            <a:spLocks noGrp="1" noChangeArrowheads="1"/>
          </p:cNvSpPr>
          <p:nvPr>
            <p:ph type="sldNum" sz="quarter" idx="3"/>
          </p:nvPr>
        </p:nvSpPr>
        <p:spPr bwMode="auto">
          <a:xfrm>
            <a:off x="3978948" y="8843329"/>
            <a:ext cx="3044154" cy="465772"/>
          </a:xfrm>
          <a:prstGeom prst="rect">
            <a:avLst/>
          </a:prstGeom>
          <a:noFill/>
          <a:ln w="9525">
            <a:noFill/>
            <a:miter lim="800000"/>
            <a:headEnd/>
            <a:tailEnd/>
          </a:ln>
          <a:effectLst/>
        </p:spPr>
        <p:txBody>
          <a:bodyPr vert="horz" wrap="square" lIns="93473" tIns="46736" rIns="93473" bIns="46736" numCol="1" anchor="b" anchorCtr="0" compatLnSpc="1">
            <a:prstTxWarp prst="textNoShape">
              <a:avLst/>
            </a:prstTxWarp>
          </a:bodyPr>
          <a:lstStyle>
            <a:lvl1pPr algn="r" defTabSz="934850">
              <a:defRPr sz="1200"/>
            </a:lvl1pPr>
          </a:lstStyle>
          <a:p>
            <a:fld id="{BF38B1DE-CEF4-49FC-81FF-39489A928F7F}" type="slidenum">
              <a:rPr lang="en-US"/>
              <a:pPr/>
              <a:t>‹#›</a:t>
            </a:fld>
            <a:endParaRPr lang="en-US" dirty="0"/>
          </a:p>
        </p:txBody>
      </p:sp>
    </p:spTree>
    <p:extLst>
      <p:ext uri="{BB962C8B-B14F-4D97-AF65-F5344CB8AC3E}">
        <p14:creationId xmlns:p14="http://schemas.microsoft.com/office/powerpoint/2010/main" val="16111827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44154" cy="465773"/>
          </a:xfrm>
          <a:prstGeom prst="rect">
            <a:avLst/>
          </a:prstGeom>
          <a:noFill/>
          <a:ln w="9525">
            <a:noFill/>
            <a:miter lim="800000"/>
            <a:headEnd/>
            <a:tailEnd/>
          </a:ln>
          <a:effectLst/>
        </p:spPr>
        <p:txBody>
          <a:bodyPr vert="horz" wrap="square" lIns="93473" tIns="46736" rIns="93473" bIns="46736" numCol="1" anchor="t" anchorCtr="0" compatLnSpc="1">
            <a:prstTxWarp prst="textNoShape">
              <a:avLst/>
            </a:prstTxWarp>
          </a:bodyPr>
          <a:lstStyle>
            <a:lvl1pPr defTabSz="934850">
              <a:defRPr sz="1200"/>
            </a:lvl1pPr>
          </a:lstStyle>
          <a:p>
            <a:endParaRPr lang="en-US" dirty="0"/>
          </a:p>
        </p:txBody>
      </p:sp>
      <p:sp>
        <p:nvSpPr>
          <p:cNvPr id="12291" name="Rectangle 3"/>
          <p:cNvSpPr>
            <a:spLocks noGrp="1" noChangeArrowheads="1"/>
          </p:cNvSpPr>
          <p:nvPr>
            <p:ph type="dt" idx="1"/>
          </p:nvPr>
        </p:nvSpPr>
        <p:spPr bwMode="auto">
          <a:xfrm>
            <a:off x="3978948" y="0"/>
            <a:ext cx="3044154" cy="465773"/>
          </a:xfrm>
          <a:prstGeom prst="rect">
            <a:avLst/>
          </a:prstGeom>
          <a:noFill/>
          <a:ln w="9525">
            <a:noFill/>
            <a:miter lim="800000"/>
            <a:headEnd/>
            <a:tailEnd/>
          </a:ln>
          <a:effectLst/>
        </p:spPr>
        <p:txBody>
          <a:bodyPr vert="horz" wrap="square" lIns="93473" tIns="46736" rIns="93473" bIns="46736" numCol="1" anchor="t" anchorCtr="0" compatLnSpc="1">
            <a:prstTxWarp prst="textNoShape">
              <a:avLst/>
            </a:prstTxWarp>
          </a:bodyPr>
          <a:lstStyle>
            <a:lvl1pPr algn="r" defTabSz="934850">
              <a:defRPr sz="1200"/>
            </a:lvl1pPr>
          </a:lstStyle>
          <a:p>
            <a:endParaRPr lang="en-US" dirty="0"/>
          </a:p>
        </p:txBody>
      </p:sp>
      <p:sp>
        <p:nvSpPr>
          <p:cNvPr id="12292" name="Rectangle 4"/>
          <p:cNvSpPr>
            <a:spLocks noGrp="1" noRot="1" noChangeAspect="1" noChangeArrowheads="1" noTextEdit="1"/>
          </p:cNvSpPr>
          <p:nvPr>
            <p:ph type="sldImg" idx="2"/>
          </p:nvPr>
        </p:nvSpPr>
        <p:spPr bwMode="auto">
          <a:xfrm>
            <a:off x="1184275" y="698500"/>
            <a:ext cx="4656138" cy="3490913"/>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936415" y="4422460"/>
            <a:ext cx="5150273" cy="4188778"/>
          </a:xfrm>
          <a:prstGeom prst="rect">
            <a:avLst/>
          </a:prstGeom>
          <a:noFill/>
          <a:ln w="9525">
            <a:noFill/>
            <a:miter lim="800000"/>
            <a:headEnd/>
            <a:tailEnd/>
          </a:ln>
          <a:effectLst/>
        </p:spPr>
        <p:txBody>
          <a:bodyPr vert="horz" wrap="square" lIns="93473" tIns="46736" rIns="93473" bIns="4673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4" name="Rectangle 6"/>
          <p:cNvSpPr>
            <a:spLocks noGrp="1" noChangeArrowheads="1"/>
          </p:cNvSpPr>
          <p:nvPr>
            <p:ph type="ftr" sz="quarter" idx="4"/>
          </p:nvPr>
        </p:nvSpPr>
        <p:spPr bwMode="auto">
          <a:xfrm>
            <a:off x="0" y="8843329"/>
            <a:ext cx="3044154" cy="465772"/>
          </a:xfrm>
          <a:prstGeom prst="rect">
            <a:avLst/>
          </a:prstGeom>
          <a:noFill/>
          <a:ln w="9525">
            <a:noFill/>
            <a:miter lim="800000"/>
            <a:headEnd/>
            <a:tailEnd/>
          </a:ln>
          <a:effectLst/>
        </p:spPr>
        <p:txBody>
          <a:bodyPr vert="horz" wrap="square" lIns="93473" tIns="46736" rIns="93473" bIns="46736" numCol="1" anchor="b" anchorCtr="0" compatLnSpc="1">
            <a:prstTxWarp prst="textNoShape">
              <a:avLst/>
            </a:prstTxWarp>
          </a:bodyPr>
          <a:lstStyle>
            <a:lvl1pPr defTabSz="934850">
              <a:defRPr sz="1200"/>
            </a:lvl1pPr>
          </a:lstStyle>
          <a:p>
            <a:endParaRPr lang="en-US" dirty="0"/>
          </a:p>
        </p:txBody>
      </p:sp>
      <p:sp>
        <p:nvSpPr>
          <p:cNvPr id="12295" name="Rectangle 7"/>
          <p:cNvSpPr>
            <a:spLocks noGrp="1" noChangeArrowheads="1"/>
          </p:cNvSpPr>
          <p:nvPr>
            <p:ph type="sldNum" sz="quarter" idx="5"/>
          </p:nvPr>
        </p:nvSpPr>
        <p:spPr bwMode="auto">
          <a:xfrm>
            <a:off x="3978948" y="8843329"/>
            <a:ext cx="3044154" cy="465772"/>
          </a:xfrm>
          <a:prstGeom prst="rect">
            <a:avLst/>
          </a:prstGeom>
          <a:noFill/>
          <a:ln w="9525">
            <a:noFill/>
            <a:miter lim="800000"/>
            <a:headEnd/>
            <a:tailEnd/>
          </a:ln>
          <a:effectLst/>
        </p:spPr>
        <p:txBody>
          <a:bodyPr vert="horz" wrap="square" lIns="93473" tIns="46736" rIns="93473" bIns="46736" numCol="1" anchor="b" anchorCtr="0" compatLnSpc="1">
            <a:prstTxWarp prst="textNoShape">
              <a:avLst/>
            </a:prstTxWarp>
          </a:bodyPr>
          <a:lstStyle>
            <a:lvl1pPr algn="r" defTabSz="934850">
              <a:defRPr sz="1200"/>
            </a:lvl1pPr>
          </a:lstStyle>
          <a:p>
            <a:fld id="{7B85BE36-4F2D-4B4B-B7DC-9D9C2572FB12}" type="slidenum">
              <a:rPr lang="en-US"/>
              <a:pPr/>
              <a:t>‹#›</a:t>
            </a:fld>
            <a:endParaRPr lang="en-US" dirty="0"/>
          </a:p>
        </p:txBody>
      </p:sp>
    </p:spTree>
    <p:extLst>
      <p:ext uri="{BB962C8B-B14F-4D97-AF65-F5344CB8AC3E}">
        <p14:creationId xmlns:p14="http://schemas.microsoft.com/office/powerpoint/2010/main" val="699556103"/>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Garamond" pitchFamily="18" charset="0"/>
        <a:ea typeface="+mn-ea"/>
        <a:cs typeface="+mn-cs"/>
      </a:defRPr>
    </a:lvl1pPr>
    <a:lvl2pPr marL="457200" algn="l" rtl="0" fontAlgn="base">
      <a:spcBef>
        <a:spcPct val="30000"/>
      </a:spcBef>
      <a:spcAft>
        <a:spcPct val="0"/>
      </a:spcAft>
      <a:defRPr sz="1200" kern="1200">
        <a:solidFill>
          <a:schemeClr val="tx1"/>
        </a:solidFill>
        <a:latin typeface="Garamond" pitchFamily="18" charset="0"/>
        <a:ea typeface="+mn-ea"/>
        <a:cs typeface="+mn-cs"/>
      </a:defRPr>
    </a:lvl2pPr>
    <a:lvl3pPr marL="914400" algn="l" rtl="0" fontAlgn="base">
      <a:spcBef>
        <a:spcPct val="30000"/>
      </a:spcBef>
      <a:spcAft>
        <a:spcPct val="0"/>
      </a:spcAft>
      <a:defRPr sz="1200" kern="1200">
        <a:solidFill>
          <a:schemeClr val="tx1"/>
        </a:solidFill>
        <a:latin typeface="Garamond" pitchFamily="18" charset="0"/>
        <a:ea typeface="+mn-ea"/>
        <a:cs typeface="+mn-cs"/>
      </a:defRPr>
    </a:lvl3pPr>
    <a:lvl4pPr marL="1371600" algn="l" rtl="0" fontAlgn="base">
      <a:spcBef>
        <a:spcPct val="30000"/>
      </a:spcBef>
      <a:spcAft>
        <a:spcPct val="0"/>
      </a:spcAft>
      <a:defRPr sz="1200" kern="1200">
        <a:solidFill>
          <a:schemeClr val="tx1"/>
        </a:solidFill>
        <a:latin typeface="Garamond" pitchFamily="18" charset="0"/>
        <a:ea typeface="+mn-ea"/>
        <a:cs typeface="+mn-cs"/>
      </a:defRPr>
    </a:lvl4pPr>
    <a:lvl5pPr marL="1828800" algn="l" rtl="0" fontAlgn="base">
      <a:spcBef>
        <a:spcPct val="30000"/>
      </a:spcBef>
      <a:spcAft>
        <a:spcPct val="0"/>
      </a:spcAft>
      <a:defRPr sz="1200" kern="1200">
        <a:solidFill>
          <a:schemeClr val="tx1"/>
        </a:solidFill>
        <a:latin typeface="Garamond"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1A4F41-B13D-47A9-91E7-1398C213211B}" type="slidenum">
              <a:rPr lang="en-US"/>
              <a:pPr/>
              <a:t>1</a:t>
            </a:fld>
            <a:endParaRPr lang="en-US" dirty="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pPr marL="228943" indent="-228943">
              <a:lnSpc>
                <a:spcPct val="90000"/>
              </a:lnSpc>
            </a:pPr>
            <a:endParaRPr lang="en-US" dirty="0"/>
          </a:p>
          <a:p>
            <a:pPr marL="228943" indent="-228943">
              <a:lnSpc>
                <a:spcPct val="90000"/>
              </a:lnSpc>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4758A-04FF-476B-94BB-C08D52D6413F}" type="slidenum">
              <a:rPr lang="en-US"/>
              <a:pPr/>
              <a:t>10</a:t>
            </a:fld>
            <a:endParaRPr lang="en-US" dirty="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81863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4758A-04FF-476B-94BB-C08D52D6413F}" type="slidenum">
              <a:rPr lang="en-US"/>
              <a:pPr/>
              <a:t>11</a:t>
            </a:fld>
            <a:endParaRPr lang="en-US" dirty="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81409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4758A-04FF-476B-94BB-C08D52D6413F}" type="slidenum">
              <a:rPr lang="en-US"/>
              <a:pPr/>
              <a:t>12</a:t>
            </a:fld>
            <a:endParaRPr lang="en-US" dirty="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99927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CED75A-F77B-4B66-B51B-AABA35263458}" type="slidenum">
              <a:rPr lang="en-US"/>
              <a:pPr/>
              <a:t>13</a:t>
            </a:fld>
            <a:endParaRPr lang="en-US" dirty="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CED75A-F77B-4B66-B51B-AABA35263458}" type="slidenum">
              <a:rPr lang="en-US"/>
              <a:pPr/>
              <a:t>14</a:t>
            </a:fld>
            <a:endParaRPr lang="en-US" dirty="0"/>
          </a:p>
        </p:txBody>
      </p:sp>
      <p:sp>
        <p:nvSpPr>
          <p:cNvPr id="154626" name="Rectangle 2"/>
          <p:cNvSpPr>
            <a:spLocks noGrp="1" noRot="1" noChangeAspect="1" noChangeArrowheads="1" noTextEdit="1"/>
          </p:cNvSpPr>
          <p:nvPr>
            <p:ph type="sldImg"/>
          </p:nvPr>
        </p:nvSpPr>
        <p:spPr>
          <a:xfrm>
            <a:off x="1149350" y="692150"/>
            <a:ext cx="4656138" cy="3490913"/>
          </a:xfrm>
          <a:ln/>
        </p:spPr>
      </p:sp>
      <p:sp>
        <p:nvSpPr>
          <p:cNvPr id="15462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44228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E3AA04-6A45-48DB-A541-9C02B8E67957}" type="slidenum">
              <a:rPr lang="en-US"/>
              <a:pPr/>
              <a:t>15</a:t>
            </a:fld>
            <a:endParaRPr lang="en-US" dirty="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AFDDC7-B102-4657-AE3C-1695452766FC}" type="slidenum">
              <a:rPr lang="en-US"/>
              <a:pPr/>
              <a:t>2</a:t>
            </a:fld>
            <a:endParaRPr lang="en-US" dirty="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7A2644-ECE0-4F17-9E3F-322FD5713C2B}" type="slidenum">
              <a:rPr lang="en-US"/>
              <a:pPr/>
              <a:t>3</a:t>
            </a:fld>
            <a:endParaRPr lang="en-US" dirty="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E25C88-7755-408F-B841-9BA73D4F952C}" type="slidenum">
              <a:rPr lang="en-US"/>
              <a:pPr/>
              <a:t>4</a:t>
            </a:fld>
            <a:endParaRPr lang="en-US" dirty="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E25C88-7755-408F-B841-9BA73D4F952C}" type="slidenum">
              <a:rPr lang="en-US"/>
              <a:pPr/>
              <a:t>5</a:t>
            </a:fld>
            <a:endParaRPr lang="en-US" dirty="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67917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5BE36-4F2D-4B4B-B7DC-9D9C2572FB12}" type="slidenum">
              <a:rPr lang="en-US" smtClean="0"/>
              <a:pPr/>
              <a:t>6</a:t>
            </a:fld>
            <a:endParaRPr lang="en-US" dirty="0"/>
          </a:p>
        </p:txBody>
      </p:sp>
    </p:spTree>
    <p:extLst>
      <p:ext uri="{BB962C8B-B14F-4D97-AF65-F5344CB8AC3E}">
        <p14:creationId xmlns:p14="http://schemas.microsoft.com/office/powerpoint/2010/main" val="414681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4758A-04FF-476B-94BB-C08D52D6413F}" type="slidenum">
              <a:rPr lang="en-US"/>
              <a:pPr/>
              <a:t>7</a:t>
            </a:fld>
            <a:endParaRPr lang="en-US" dirty="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4758A-04FF-476B-94BB-C08D52D6413F}" type="slidenum">
              <a:rPr lang="en-US"/>
              <a:pPr/>
              <a:t>8</a:t>
            </a:fld>
            <a:endParaRPr lang="en-US" dirty="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587891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4758A-04FF-476B-94BB-C08D52D6413F}" type="slidenum">
              <a:rPr lang="en-US"/>
              <a:pPr/>
              <a:t>9</a:t>
            </a:fld>
            <a:endParaRPr lang="en-US" dirty="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30729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81A519FC-FD74-4526-A266-DA1D00EBC49D}" type="slidenum">
              <a:rPr lang="en-US"/>
              <a:pPr/>
              <a:t>‹#›</a:t>
            </a:fld>
            <a:endParaRPr lang="en-US" dirty="0"/>
          </a:p>
        </p:txBody>
      </p:sp>
      <p:sp>
        <p:nvSpPr>
          <p:cNvPr id="6" name="Date Placeholder 5"/>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D3C1F518-D31C-4F46-A27E-ECF27E1A53F8}" type="slidenum">
              <a:rPr lang="en-US"/>
              <a:pPr/>
              <a:t>‹#›</a:t>
            </a:fld>
            <a:endParaRPr lang="en-US" dirty="0"/>
          </a:p>
        </p:txBody>
      </p:sp>
      <p:sp>
        <p:nvSpPr>
          <p:cNvPr id="6" name="Date Placeholder 5"/>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2E943458-14E1-4568-A553-65C6C5B1FCDE}" type="slidenum">
              <a:rPr lang="en-US"/>
              <a:pPr/>
              <a:t>‹#›</a:t>
            </a:fld>
            <a:endParaRPr lang="en-US" dirty="0"/>
          </a:p>
        </p:txBody>
      </p:sp>
      <p:sp>
        <p:nvSpPr>
          <p:cNvPr id="6" name="Date Placeholder 5"/>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1"/>
          </p:nvPr>
        </p:nvSpPr>
        <p:spPr>
          <a:xfrm>
            <a:off x="6553200" y="6248400"/>
            <a:ext cx="1905000" cy="457200"/>
          </a:xfrm>
        </p:spPr>
        <p:txBody>
          <a:bodyPr/>
          <a:lstStyle>
            <a:lvl1pPr>
              <a:defRPr/>
            </a:lvl1pPr>
          </a:lstStyle>
          <a:p>
            <a:fld id="{622C2C51-750A-4F6E-B62D-F4E782C5C39C}" type="slidenum">
              <a:rPr lang="en-US"/>
              <a:pPr/>
              <a:t>‹#›</a:t>
            </a:fld>
            <a:endParaRPr lang="en-US" dirty="0"/>
          </a:p>
        </p:txBody>
      </p:sp>
      <p:sp>
        <p:nvSpPr>
          <p:cNvPr id="8" name="Date Placeholder 7"/>
          <p:cNvSpPr>
            <a:spLocks noGrp="1"/>
          </p:cNvSpPr>
          <p:nvPr>
            <p:ph type="dt" sz="half" idx="12"/>
          </p:nvPr>
        </p:nvSpPr>
        <p:spPr>
          <a:xfrm>
            <a:off x="457200" y="6245225"/>
            <a:ext cx="2133600" cy="476250"/>
          </a:xfrm>
        </p:spPr>
        <p:txBody>
          <a:bodyPr/>
          <a:lstStyle>
            <a:lvl1pPr>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dirty="0"/>
          </a:p>
        </p:txBody>
      </p:sp>
      <p:sp>
        <p:nvSpPr>
          <p:cNvPr id="6" name="Slide Number Placeholder 5"/>
          <p:cNvSpPr>
            <a:spLocks noGrp="1"/>
          </p:cNvSpPr>
          <p:nvPr>
            <p:ph type="sldNum" sz="quarter" idx="11"/>
          </p:nvPr>
        </p:nvSpPr>
        <p:spPr>
          <a:xfrm>
            <a:off x="6553200" y="6248400"/>
            <a:ext cx="1905000" cy="457200"/>
          </a:xfrm>
        </p:spPr>
        <p:txBody>
          <a:bodyPr/>
          <a:lstStyle>
            <a:lvl1pPr>
              <a:defRPr/>
            </a:lvl1pPr>
          </a:lstStyle>
          <a:p>
            <a:fld id="{1F0AF8D7-F67C-43CC-AD7B-C53A760051EB}" type="slidenum">
              <a:rPr lang="en-US"/>
              <a:pPr/>
              <a:t>‹#›</a:t>
            </a:fld>
            <a:endParaRPr lang="en-US" dirty="0"/>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96CE998A-9BCC-4C90-BC12-0C062B715AFF}" type="slidenum">
              <a:rPr lang="en-US"/>
              <a:pPr/>
              <a:t>‹#›</a:t>
            </a:fld>
            <a:endParaRPr lang="en-US" dirty="0"/>
          </a:p>
        </p:txBody>
      </p:sp>
      <p:sp>
        <p:nvSpPr>
          <p:cNvPr id="6" name="Date Placeholder 5"/>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9F743FEF-D9FE-44AA-88A0-B96187A4D7FA}" type="slidenum">
              <a:rPr lang="en-US"/>
              <a:pPr/>
              <a:t>‹#›</a:t>
            </a:fld>
            <a:endParaRPr lang="en-US" dirty="0"/>
          </a:p>
        </p:txBody>
      </p:sp>
      <p:sp>
        <p:nvSpPr>
          <p:cNvPr id="6" name="Date Placeholder 5"/>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6" name="Slide Number Placeholder 5"/>
          <p:cNvSpPr>
            <a:spLocks noGrp="1"/>
          </p:cNvSpPr>
          <p:nvPr>
            <p:ph type="sldNum" sz="quarter" idx="11"/>
          </p:nvPr>
        </p:nvSpPr>
        <p:spPr/>
        <p:txBody>
          <a:bodyPr/>
          <a:lstStyle>
            <a:lvl1pPr>
              <a:defRPr/>
            </a:lvl1pPr>
          </a:lstStyle>
          <a:p>
            <a:fld id="{C94ADC06-4831-49E7-A3B6-E49AD605897C}" type="slidenum">
              <a:rPr lang="en-US"/>
              <a:pPr/>
              <a:t>‹#›</a:t>
            </a:fld>
            <a:endParaRPr lang="en-US" dirty="0"/>
          </a:p>
        </p:txBody>
      </p:sp>
      <p:sp>
        <p:nvSpPr>
          <p:cNvPr id="7" name="Date Placeholder 6"/>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dirty="0"/>
          </a:p>
        </p:txBody>
      </p:sp>
      <p:sp>
        <p:nvSpPr>
          <p:cNvPr id="8" name="Slide Number Placeholder 7"/>
          <p:cNvSpPr>
            <a:spLocks noGrp="1"/>
          </p:cNvSpPr>
          <p:nvPr>
            <p:ph type="sldNum" sz="quarter" idx="11"/>
          </p:nvPr>
        </p:nvSpPr>
        <p:spPr/>
        <p:txBody>
          <a:bodyPr/>
          <a:lstStyle>
            <a:lvl1pPr>
              <a:defRPr/>
            </a:lvl1pPr>
          </a:lstStyle>
          <a:p>
            <a:fld id="{44773C29-8467-4395-9670-99AD2702A2A3}" type="slidenum">
              <a:rPr lang="en-US"/>
              <a:pPr/>
              <a:t>‹#›</a:t>
            </a:fld>
            <a:endParaRPr lang="en-US" dirty="0"/>
          </a:p>
        </p:txBody>
      </p:sp>
      <p:sp>
        <p:nvSpPr>
          <p:cNvPr id="9" name="Date Placeholder 8"/>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dirty="0"/>
          </a:p>
        </p:txBody>
      </p:sp>
      <p:sp>
        <p:nvSpPr>
          <p:cNvPr id="4" name="Slide Number Placeholder 3"/>
          <p:cNvSpPr>
            <a:spLocks noGrp="1"/>
          </p:cNvSpPr>
          <p:nvPr>
            <p:ph type="sldNum" sz="quarter" idx="11"/>
          </p:nvPr>
        </p:nvSpPr>
        <p:spPr/>
        <p:txBody>
          <a:bodyPr/>
          <a:lstStyle>
            <a:lvl1pPr>
              <a:defRPr/>
            </a:lvl1pPr>
          </a:lstStyle>
          <a:p>
            <a:fld id="{78082B5E-5B48-4E5C-B0F3-2DA5F679D42A}" type="slidenum">
              <a:rPr lang="en-US"/>
              <a:pPr/>
              <a:t>‹#›</a:t>
            </a:fld>
            <a:endParaRPr lang="en-US" dirty="0"/>
          </a:p>
        </p:txBody>
      </p:sp>
      <p:sp>
        <p:nvSpPr>
          <p:cNvPr id="5" name="Date Placeholder 4"/>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dirty="0"/>
          </a:p>
        </p:txBody>
      </p:sp>
      <p:sp>
        <p:nvSpPr>
          <p:cNvPr id="3" name="Slide Number Placeholder 2"/>
          <p:cNvSpPr>
            <a:spLocks noGrp="1"/>
          </p:cNvSpPr>
          <p:nvPr>
            <p:ph type="sldNum" sz="quarter" idx="11"/>
          </p:nvPr>
        </p:nvSpPr>
        <p:spPr/>
        <p:txBody>
          <a:bodyPr/>
          <a:lstStyle>
            <a:lvl1pPr>
              <a:defRPr/>
            </a:lvl1pPr>
          </a:lstStyle>
          <a:p>
            <a:fld id="{9822CD39-FA1A-458A-8ECD-2C639F4E3E73}" type="slidenum">
              <a:rPr lang="en-US"/>
              <a:pPr/>
              <a:t>‹#›</a:t>
            </a:fld>
            <a:endParaRPr lang="en-US" dirty="0"/>
          </a:p>
        </p:txBody>
      </p:sp>
      <p:sp>
        <p:nvSpPr>
          <p:cNvPr id="4" name="Date Placeholder 3"/>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6" name="Slide Number Placeholder 5"/>
          <p:cNvSpPr>
            <a:spLocks noGrp="1"/>
          </p:cNvSpPr>
          <p:nvPr>
            <p:ph type="sldNum" sz="quarter" idx="11"/>
          </p:nvPr>
        </p:nvSpPr>
        <p:spPr/>
        <p:txBody>
          <a:bodyPr/>
          <a:lstStyle>
            <a:lvl1pPr>
              <a:defRPr/>
            </a:lvl1pPr>
          </a:lstStyle>
          <a:p>
            <a:fld id="{FAF60809-B659-4861-A63F-3A1D98E3F3DB}" type="slidenum">
              <a:rPr lang="en-US"/>
              <a:pPr/>
              <a:t>‹#›</a:t>
            </a:fld>
            <a:endParaRPr lang="en-US" dirty="0"/>
          </a:p>
        </p:txBody>
      </p:sp>
      <p:sp>
        <p:nvSpPr>
          <p:cNvPr id="7" name="Date Placeholder 6"/>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6" name="Slide Number Placeholder 5"/>
          <p:cNvSpPr>
            <a:spLocks noGrp="1"/>
          </p:cNvSpPr>
          <p:nvPr>
            <p:ph type="sldNum" sz="quarter" idx="11"/>
          </p:nvPr>
        </p:nvSpPr>
        <p:spPr/>
        <p:txBody>
          <a:bodyPr/>
          <a:lstStyle>
            <a:lvl1pPr>
              <a:defRPr/>
            </a:lvl1pPr>
          </a:lstStyle>
          <a:p>
            <a:fld id="{CF2E717E-020C-405B-95D1-266958879335}" type="slidenum">
              <a:rPr lang="en-US"/>
              <a:pPr/>
              <a:t>‹#›</a:t>
            </a:fld>
            <a:endParaRPr lang="en-US" dirty="0"/>
          </a:p>
        </p:txBody>
      </p:sp>
      <p:sp>
        <p:nvSpPr>
          <p:cNvPr id="7" name="Date Placeholder 6"/>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87664FF-A832-4187-8F7E-937D0DB5E77E}" type="slidenum">
              <a:rPr lang="en-US"/>
              <a:pPr/>
              <a:t>‹#›</a:t>
            </a:fld>
            <a:endParaRPr lang="en-US" dirty="0"/>
          </a:p>
        </p:txBody>
      </p:sp>
      <p:sp>
        <p:nvSpPr>
          <p:cNvPr id="1032" name="Rectangle 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pic>
        <p:nvPicPr>
          <p:cNvPr id="2" name="Picture 2" descr="/Users/sarahmossey/Desktop/UR_v1_2PMS_lightbkgrn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1652" y="6248786"/>
            <a:ext cx="2543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w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w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w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1"/>
          </p:nvPr>
        </p:nvSpPr>
        <p:spPr/>
        <p:txBody>
          <a:bodyPr/>
          <a:lstStyle/>
          <a:p>
            <a:fld id="{F53558AA-DA51-44E5-80F3-FF1C992DFD98}" type="slidenum">
              <a:rPr lang="en-US"/>
              <a:pPr/>
              <a:t>1</a:t>
            </a:fld>
            <a:endParaRPr lang="en-US" dirty="0"/>
          </a:p>
        </p:txBody>
      </p:sp>
      <p:sp>
        <p:nvSpPr>
          <p:cNvPr id="44034" name="Rectangle 2"/>
          <p:cNvSpPr>
            <a:spLocks noGrp="1" noChangeArrowheads="1"/>
          </p:cNvSpPr>
          <p:nvPr>
            <p:ph type="title"/>
          </p:nvPr>
        </p:nvSpPr>
        <p:spPr>
          <a:xfrm>
            <a:off x="381000" y="457200"/>
            <a:ext cx="8077200" cy="1447800"/>
          </a:xfrm>
        </p:spPr>
        <p:txBody>
          <a:bodyPr/>
          <a:lstStyle/>
          <a:p>
            <a:pPr algn="ctr"/>
            <a:r>
              <a:rPr lang="en-US" sz="4000" dirty="0" smtClean="0">
                <a:latin typeface="Calibri" pitchFamily="34" charset="0"/>
                <a:cs typeface="Arial" pitchFamily="34" charset="0"/>
              </a:rPr>
              <a:t>Fraud </a:t>
            </a:r>
            <a:r>
              <a:rPr lang="en-US" sz="4000" dirty="0">
                <a:latin typeface="Calibri" pitchFamily="34" charset="0"/>
                <a:cs typeface="Arial" pitchFamily="34" charset="0"/>
              </a:rPr>
              <a:t>Awareness </a:t>
            </a:r>
            <a:br>
              <a:rPr lang="en-US" sz="4000" dirty="0">
                <a:latin typeface="Calibri" pitchFamily="34" charset="0"/>
                <a:cs typeface="Arial" pitchFamily="34" charset="0"/>
              </a:rPr>
            </a:br>
            <a:r>
              <a:rPr lang="en-US" sz="4000" dirty="0">
                <a:latin typeface="Calibri" pitchFamily="34" charset="0"/>
                <a:cs typeface="Arial" pitchFamily="34" charset="0"/>
              </a:rPr>
              <a:t>and </a:t>
            </a:r>
            <a:r>
              <a:rPr lang="en-US" sz="4000" dirty="0" smtClean="0">
                <a:latin typeface="Calibri" pitchFamily="34" charset="0"/>
                <a:cs typeface="Arial" pitchFamily="34" charset="0"/>
              </a:rPr>
              <a:t>Prevention – COVID 19 Fraud Schemes</a:t>
            </a:r>
            <a:endParaRPr lang="en-US" sz="4000" dirty="0">
              <a:latin typeface="Calibri" pitchFamily="34" charset="0"/>
              <a:cs typeface="Arial" pitchFamily="34" charset="0"/>
            </a:endParaRPr>
          </a:p>
        </p:txBody>
      </p:sp>
      <p:sp>
        <p:nvSpPr>
          <p:cNvPr id="44035" name="Rectangle 3"/>
          <p:cNvSpPr>
            <a:spLocks noGrp="1" noChangeArrowheads="1"/>
          </p:cNvSpPr>
          <p:nvPr>
            <p:ph type="body" sz="half" idx="1"/>
          </p:nvPr>
        </p:nvSpPr>
        <p:spPr>
          <a:xfrm>
            <a:off x="609600" y="1828800"/>
            <a:ext cx="5486400" cy="3810000"/>
          </a:xfrm>
        </p:spPr>
        <p:txBody>
          <a:bodyPr/>
          <a:lstStyle/>
          <a:p>
            <a:pPr>
              <a:lnSpc>
                <a:spcPct val="80000"/>
              </a:lnSpc>
              <a:buFontTx/>
              <a:buNone/>
            </a:pPr>
            <a:endParaRPr lang="en-US" sz="1800" b="1" dirty="0" smtClean="0">
              <a:latin typeface="Calibri" pitchFamily="34" charset="0"/>
            </a:endParaRPr>
          </a:p>
          <a:p>
            <a:pPr>
              <a:lnSpc>
                <a:spcPct val="80000"/>
              </a:lnSpc>
              <a:buFontTx/>
              <a:buNone/>
            </a:pPr>
            <a:endParaRPr lang="en-US" sz="1800" b="1" dirty="0" smtClean="0">
              <a:latin typeface="Calibri" pitchFamily="34" charset="0"/>
            </a:endParaRPr>
          </a:p>
          <a:p>
            <a:pPr>
              <a:lnSpc>
                <a:spcPct val="80000"/>
              </a:lnSpc>
              <a:buFontTx/>
              <a:buNone/>
            </a:pPr>
            <a:endParaRPr lang="en-US" sz="1800" b="1" dirty="0">
              <a:latin typeface="Calibri" pitchFamily="34" charset="0"/>
            </a:endParaRPr>
          </a:p>
          <a:p>
            <a:pPr>
              <a:lnSpc>
                <a:spcPct val="80000"/>
              </a:lnSpc>
              <a:buFontTx/>
              <a:buNone/>
            </a:pPr>
            <a:endParaRPr lang="en-US" sz="1800" b="1" dirty="0" smtClean="0">
              <a:latin typeface="Calibri" pitchFamily="34" charset="0"/>
            </a:endParaRPr>
          </a:p>
          <a:p>
            <a:pPr>
              <a:lnSpc>
                <a:spcPct val="80000"/>
              </a:lnSpc>
              <a:buFontTx/>
              <a:buNone/>
            </a:pPr>
            <a:r>
              <a:rPr lang="en-US" sz="1800" b="1" dirty="0" smtClean="0">
                <a:latin typeface="Calibri" pitchFamily="34" charset="0"/>
              </a:rPr>
              <a:t>Presenter:</a:t>
            </a:r>
          </a:p>
          <a:p>
            <a:pPr>
              <a:lnSpc>
                <a:spcPct val="80000"/>
              </a:lnSpc>
              <a:buFontTx/>
              <a:buNone/>
            </a:pPr>
            <a:endParaRPr lang="en-US" sz="2000" dirty="0" smtClean="0">
              <a:latin typeface="Calibri" pitchFamily="34" charset="0"/>
            </a:endParaRPr>
          </a:p>
          <a:p>
            <a:pPr>
              <a:lnSpc>
                <a:spcPct val="80000"/>
              </a:lnSpc>
              <a:buFontTx/>
              <a:buNone/>
            </a:pPr>
            <a:r>
              <a:rPr lang="en-US" sz="1800" b="1" dirty="0" smtClean="0">
                <a:latin typeface="Calibri" pitchFamily="34" charset="0"/>
              </a:rPr>
              <a:t>Debi </a:t>
            </a:r>
            <a:r>
              <a:rPr lang="en-US" sz="1800" b="1" dirty="0">
                <a:latin typeface="Calibri" pitchFamily="34" charset="0"/>
              </a:rPr>
              <a:t>Russell, CPA, CFE</a:t>
            </a:r>
          </a:p>
          <a:p>
            <a:pPr>
              <a:lnSpc>
                <a:spcPct val="80000"/>
              </a:lnSpc>
              <a:buFontTx/>
              <a:buNone/>
            </a:pPr>
            <a:r>
              <a:rPr lang="en-US" sz="1800" b="1" dirty="0">
                <a:latin typeface="Calibri" pitchFamily="34" charset="0"/>
              </a:rPr>
              <a:t>Manager - Office of University </a:t>
            </a:r>
            <a:r>
              <a:rPr lang="en-US" sz="1800" b="1" dirty="0" smtClean="0">
                <a:latin typeface="Calibri" pitchFamily="34" charset="0"/>
              </a:rPr>
              <a:t>Audit (OUA)</a:t>
            </a:r>
          </a:p>
          <a:p>
            <a:pPr>
              <a:lnSpc>
                <a:spcPct val="80000"/>
              </a:lnSpc>
              <a:buFontTx/>
              <a:buNone/>
            </a:pPr>
            <a:endParaRPr lang="en-US" sz="1800" b="1" dirty="0">
              <a:latin typeface="Calibri" pitchFamily="34" charset="0"/>
            </a:endParaRPr>
          </a:p>
          <a:p>
            <a:pPr>
              <a:lnSpc>
                <a:spcPct val="80000"/>
              </a:lnSpc>
              <a:buFontTx/>
              <a:buNone/>
            </a:pPr>
            <a:r>
              <a:rPr lang="en-US" sz="1800" b="1" dirty="0" smtClean="0">
                <a:latin typeface="Calibri" pitchFamily="34" charset="0"/>
              </a:rPr>
              <a:t>May 2020</a:t>
            </a:r>
            <a:endParaRPr lang="en-US" sz="1800" b="1" dirty="0">
              <a:latin typeface="Calibri" pitchFamily="34" charset="0"/>
            </a:endParaRPr>
          </a:p>
        </p:txBody>
      </p:sp>
      <p:pic>
        <p:nvPicPr>
          <p:cNvPr id="44036" name="Picture 4" descr="MCj02333380000[1]"/>
          <p:cNvPicPr>
            <a:picLocks noGrp="1" noChangeAspect="1" noChangeArrowheads="1"/>
          </p:cNvPicPr>
          <p:nvPr>
            <p:ph sz="quarter" idx="3"/>
          </p:nvPr>
        </p:nvPicPr>
        <p:blipFill>
          <a:blip r:embed="rId5" cstate="print"/>
          <a:srcRect/>
          <a:stretch>
            <a:fillRect/>
          </a:stretch>
        </p:blipFill>
        <p:spPr>
          <a:xfrm>
            <a:off x="5486400" y="3048000"/>
            <a:ext cx="3432175" cy="2524125"/>
          </a:xfrm>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494"/>
    </mc:Choice>
    <mc:Fallback xmlns="">
      <p:transition spd="slow" advTm="32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609600"/>
            <a:ext cx="8001000" cy="914400"/>
          </a:xfrm>
        </p:spPr>
        <p:txBody>
          <a:bodyPr/>
          <a:lstStyle/>
          <a:p>
            <a:r>
              <a:rPr lang="en-US" sz="3200" dirty="0" smtClean="0"/>
              <a:t>COVID 19 Phishing Schemes (Cont’d)</a:t>
            </a:r>
            <a:endParaRPr lang="en-US" sz="3200" dirty="0"/>
          </a:p>
        </p:txBody>
      </p:sp>
      <p:sp>
        <p:nvSpPr>
          <p:cNvPr id="49155" name="Rectangle 3"/>
          <p:cNvSpPr>
            <a:spLocks noGrp="1" noChangeArrowheads="1"/>
          </p:cNvSpPr>
          <p:nvPr>
            <p:ph type="body" sz="half" idx="1"/>
          </p:nvPr>
        </p:nvSpPr>
        <p:spPr>
          <a:xfrm>
            <a:off x="685800" y="1676400"/>
            <a:ext cx="6248400" cy="3810000"/>
          </a:xfrm>
        </p:spPr>
        <p:txBody>
          <a:bodyPr/>
          <a:lstStyle/>
          <a:p>
            <a:pPr marL="0" lvl="0" indent="0">
              <a:buNone/>
            </a:pPr>
            <a:r>
              <a:rPr lang="en-US" sz="1600" b="1" dirty="0" smtClean="0"/>
              <a:t>Payroll Departments are receiving emails from fraudsters pretending to be an employee requesting a change in bank account or copy of a W-2 to be mailed to an alternate address. </a:t>
            </a:r>
          </a:p>
          <a:p>
            <a:pPr marL="0" lvl="0" indent="0">
              <a:spcBef>
                <a:spcPts val="1200"/>
              </a:spcBef>
              <a:buNone/>
            </a:pPr>
            <a:r>
              <a:rPr lang="en-US" sz="1600" b="1" dirty="0" smtClean="0"/>
              <a:t>OUA recommends that:</a:t>
            </a:r>
            <a:endParaRPr lang="en-US" sz="1600" b="1" dirty="0"/>
          </a:p>
          <a:p>
            <a:pPr lvl="0"/>
            <a:r>
              <a:rPr lang="en-US" sz="1600" dirty="0" smtClean="0"/>
              <a:t>Payroll Department staff should contact the employee via their UR email address regarding the request to ensure it is valid. Even mailing a copy of a W-2 to an alternate address, can give a fraudster some personal information allowing them to commit fraud.</a:t>
            </a:r>
            <a:endParaRPr lang="en-US" sz="1600" dirty="0"/>
          </a:p>
        </p:txBody>
      </p:sp>
      <p:pic>
        <p:nvPicPr>
          <p:cNvPr id="49156" name="Picture 4" descr="j0282993"/>
          <p:cNvPicPr>
            <a:picLocks noGrp="1" noChangeAspect="1" noChangeArrowheads="1" noCrop="1"/>
          </p:cNvPicPr>
          <p:nvPr>
            <p:ph sz="half" idx="2"/>
          </p:nvPr>
        </p:nvPicPr>
        <p:blipFill>
          <a:blip r:embed="rId5" cstate="print"/>
          <a:srcRect/>
          <a:stretch>
            <a:fillRect/>
          </a:stretch>
        </p:blipFill>
        <p:spPr>
          <a:xfrm>
            <a:off x="7086600" y="4022271"/>
            <a:ext cx="2057400" cy="2209800"/>
          </a:xfrm>
          <a:noFill/>
          <a:ln/>
        </p:spPr>
      </p:pic>
      <p:sp>
        <p:nvSpPr>
          <p:cNvPr id="7" name="Slide Number Placeholder 6"/>
          <p:cNvSpPr>
            <a:spLocks noGrp="1"/>
          </p:cNvSpPr>
          <p:nvPr>
            <p:ph type="sldNum" sz="quarter" idx="11"/>
          </p:nvPr>
        </p:nvSpPr>
        <p:spPr/>
        <p:txBody>
          <a:bodyPr/>
          <a:lstStyle/>
          <a:p>
            <a:fld id="{1F0AF8D7-F67C-43CC-AD7B-C53A760051EB}" type="slidenum">
              <a:rPr lang="en-US" smtClean="0"/>
              <a:pPr/>
              <a:t>10</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3557547"/>
      </p:ext>
    </p:extLst>
  </p:cSld>
  <p:clrMapOvr>
    <a:masterClrMapping/>
  </p:clrMapOvr>
  <mc:AlternateContent xmlns:mc="http://schemas.openxmlformats.org/markup-compatibility/2006" xmlns:p14="http://schemas.microsoft.com/office/powerpoint/2010/main">
    <mc:Choice Requires="p14">
      <p:transition spd="slow" p14:dur="2000" advTm="55560"/>
    </mc:Choice>
    <mc:Fallback xmlns="">
      <p:transition spd="slow" advTm="55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609600"/>
            <a:ext cx="8001000" cy="914400"/>
          </a:xfrm>
        </p:spPr>
        <p:txBody>
          <a:bodyPr/>
          <a:lstStyle/>
          <a:p>
            <a:r>
              <a:rPr lang="en-US" sz="3200" dirty="0" smtClean="0"/>
              <a:t>COVID 19 Spoofing Schemes</a:t>
            </a:r>
            <a:br>
              <a:rPr lang="en-US" sz="3200" dirty="0" smtClean="0"/>
            </a:br>
            <a:endParaRPr lang="en-US" sz="3200" dirty="0"/>
          </a:p>
        </p:txBody>
      </p:sp>
      <p:sp>
        <p:nvSpPr>
          <p:cNvPr id="49155" name="Rectangle 3"/>
          <p:cNvSpPr>
            <a:spLocks noGrp="1" noChangeArrowheads="1"/>
          </p:cNvSpPr>
          <p:nvPr>
            <p:ph type="body" sz="half" idx="1"/>
          </p:nvPr>
        </p:nvSpPr>
        <p:spPr>
          <a:xfrm>
            <a:off x="685800" y="1676400"/>
            <a:ext cx="6248400" cy="4267200"/>
          </a:xfrm>
        </p:spPr>
        <p:txBody>
          <a:bodyPr/>
          <a:lstStyle/>
          <a:p>
            <a:pPr marL="0" lvl="0" indent="0">
              <a:buNone/>
            </a:pPr>
            <a:r>
              <a:rPr lang="en-US" sz="1600" b="1" dirty="0"/>
              <a:t>Spoofing of CEO or management emails requesting immediate payment or funds transfers. </a:t>
            </a:r>
            <a:endParaRPr lang="en-US" sz="1600" b="1" dirty="0" smtClean="0"/>
          </a:p>
          <a:p>
            <a:pPr marL="0" lvl="0" indent="0">
              <a:spcBef>
                <a:spcPts val="1200"/>
              </a:spcBef>
              <a:buNone/>
            </a:pPr>
            <a:r>
              <a:rPr lang="en-US" sz="1600" b="1" dirty="0" smtClean="0"/>
              <a:t>OUA recommends that:</a:t>
            </a:r>
            <a:endParaRPr lang="en-US" sz="1600" b="1" dirty="0"/>
          </a:p>
          <a:p>
            <a:pPr lvl="0"/>
            <a:r>
              <a:rPr lang="en-US" sz="1600" dirty="0" smtClean="0"/>
              <a:t>Department management should </a:t>
            </a:r>
            <a:r>
              <a:rPr lang="en-US" sz="1600" dirty="0"/>
              <a:t>provide a communication to all staff that if they get these emails they need to validate independently with their respective management. </a:t>
            </a:r>
            <a:endParaRPr lang="en-US" sz="1600" dirty="0" smtClean="0"/>
          </a:p>
          <a:p>
            <a:pPr marL="0" lvl="0" indent="0">
              <a:buNone/>
            </a:pPr>
            <a:endParaRPr lang="en-US" sz="1600" dirty="0" smtClean="0"/>
          </a:p>
          <a:p>
            <a:pPr marL="0" lvl="0" indent="0">
              <a:buNone/>
            </a:pPr>
            <a:r>
              <a:rPr lang="en-US" sz="1600" b="1" dirty="0" smtClean="0"/>
              <a:t>Spoofing </a:t>
            </a:r>
            <a:r>
              <a:rPr lang="en-US" sz="1600" b="1" dirty="0"/>
              <a:t>of IT emails responding to a computer issue and requesting user id or password or requesting the downloading of </a:t>
            </a:r>
            <a:r>
              <a:rPr lang="en-US" sz="1600" b="1" dirty="0" smtClean="0"/>
              <a:t>files </a:t>
            </a:r>
            <a:r>
              <a:rPr lang="en-US" sz="1600" b="1" dirty="0"/>
              <a:t>which contain malware</a:t>
            </a:r>
            <a:r>
              <a:rPr lang="en-US" sz="1600" b="1" dirty="0" smtClean="0"/>
              <a:t>.</a:t>
            </a:r>
          </a:p>
          <a:p>
            <a:pPr marL="0" lvl="0" indent="0">
              <a:spcBef>
                <a:spcPts val="1200"/>
              </a:spcBef>
              <a:buNone/>
            </a:pPr>
            <a:r>
              <a:rPr lang="en-US" sz="1600" b="1" dirty="0" smtClean="0"/>
              <a:t>OUA </a:t>
            </a:r>
            <a:r>
              <a:rPr lang="en-US" sz="1600" b="1" dirty="0"/>
              <a:t>recommends that</a:t>
            </a:r>
            <a:r>
              <a:rPr lang="en-US" sz="1600" b="1" dirty="0" smtClean="0"/>
              <a:t>:</a:t>
            </a:r>
          </a:p>
          <a:p>
            <a:pPr lvl="0"/>
            <a:r>
              <a:rPr lang="en-US" sz="1600" dirty="0" smtClean="0"/>
              <a:t>You contact </a:t>
            </a:r>
            <a:r>
              <a:rPr lang="en-US" sz="1600" dirty="0"/>
              <a:t>your IT Department directly and do not give out user id or password or download </a:t>
            </a:r>
            <a:r>
              <a:rPr lang="en-US" sz="1600" dirty="0" smtClean="0"/>
              <a:t>files.</a:t>
            </a:r>
            <a:endParaRPr lang="en-US" sz="1600" dirty="0"/>
          </a:p>
        </p:txBody>
      </p:sp>
      <p:pic>
        <p:nvPicPr>
          <p:cNvPr id="49156" name="Picture 4" descr="j0282993"/>
          <p:cNvPicPr>
            <a:picLocks noGrp="1" noChangeAspect="1" noChangeArrowheads="1" noCrop="1"/>
          </p:cNvPicPr>
          <p:nvPr>
            <p:ph sz="half" idx="2"/>
          </p:nvPr>
        </p:nvPicPr>
        <p:blipFill>
          <a:blip r:embed="rId5" cstate="print"/>
          <a:srcRect/>
          <a:stretch>
            <a:fillRect/>
          </a:stretch>
        </p:blipFill>
        <p:spPr>
          <a:xfrm>
            <a:off x="7086600" y="4022271"/>
            <a:ext cx="2057400" cy="2209800"/>
          </a:xfrm>
          <a:noFill/>
          <a:ln/>
        </p:spPr>
      </p:pic>
      <p:sp>
        <p:nvSpPr>
          <p:cNvPr id="7" name="Slide Number Placeholder 6"/>
          <p:cNvSpPr>
            <a:spLocks noGrp="1"/>
          </p:cNvSpPr>
          <p:nvPr>
            <p:ph type="sldNum" sz="quarter" idx="11"/>
          </p:nvPr>
        </p:nvSpPr>
        <p:spPr/>
        <p:txBody>
          <a:bodyPr/>
          <a:lstStyle/>
          <a:p>
            <a:fld id="{1F0AF8D7-F67C-43CC-AD7B-C53A760051EB}" type="slidenum">
              <a:rPr lang="en-US" smtClean="0"/>
              <a:pPr/>
              <a:t>11</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66550437"/>
      </p:ext>
    </p:extLst>
  </p:cSld>
  <p:clrMapOvr>
    <a:masterClrMapping/>
  </p:clrMapOvr>
  <mc:AlternateContent xmlns:mc="http://schemas.openxmlformats.org/markup-compatibility/2006" xmlns:p14="http://schemas.microsoft.com/office/powerpoint/2010/main">
    <mc:Choice Requires="p14">
      <p:transition spd="slow" p14:dur="2000" advTm="123345"/>
    </mc:Choice>
    <mc:Fallback xmlns="">
      <p:transition spd="slow" advTm="123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609600"/>
            <a:ext cx="8001000" cy="914400"/>
          </a:xfrm>
        </p:spPr>
        <p:txBody>
          <a:bodyPr/>
          <a:lstStyle/>
          <a:p>
            <a:r>
              <a:rPr lang="en-US" sz="3200" dirty="0" smtClean="0"/>
              <a:t>COVID 19 Product Schemes</a:t>
            </a:r>
            <a:endParaRPr lang="en-US" sz="3200" dirty="0"/>
          </a:p>
        </p:txBody>
      </p:sp>
      <p:sp>
        <p:nvSpPr>
          <p:cNvPr id="49155" name="Rectangle 3"/>
          <p:cNvSpPr>
            <a:spLocks noGrp="1" noChangeArrowheads="1"/>
          </p:cNvSpPr>
          <p:nvPr>
            <p:ph type="body" sz="half" idx="1"/>
          </p:nvPr>
        </p:nvSpPr>
        <p:spPr>
          <a:xfrm>
            <a:off x="685800" y="1447800"/>
            <a:ext cx="6248400" cy="4267200"/>
          </a:xfrm>
        </p:spPr>
        <p:txBody>
          <a:bodyPr/>
          <a:lstStyle/>
          <a:p>
            <a:pPr>
              <a:spcBef>
                <a:spcPts val="1000"/>
              </a:spcBef>
            </a:pPr>
            <a:r>
              <a:rPr lang="en-US" sz="1800" dirty="0" smtClean="0"/>
              <a:t>Vital medical supplies such as masks and gloves are in high demand worldwide.</a:t>
            </a:r>
          </a:p>
          <a:p>
            <a:pPr>
              <a:spcBef>
                <a:spcPts val="1000"/>
              </a:spcBef>
            </a:pPr>
            <a:r>
              <a:rPr lang="en-US" sz="1800" dirty="0" smtClean="0"/>
              <a:t>Department staff may be tempted to use their PCards to buy these products.</a:t>
            </a:r>
          </a:p>
          <a:p>
            <a:pPr>
              <a:spcBef>
                <a:spcPts val="1000"/>
              </a:spcBef>
            </a:pPr>
            <a:r>
              <a:rPr lang="en-US" sz="1800" dirty="0" smtClean="0"/>
              <a:t>However, beware of sellers on legitimate commerce sites such as Amazon and Walmart that re-direct the buyer to a third- party site.</a:t>
            </a:r>
          </a:p>
          <a:p>
            <a:pPr>
              <a:spcBef>
                <a:spcPts val="1000"/>
              </a:spcBef>
            </a:pPr>
            <a:r>
              <a:rPr lang="en-US" sz="1800" dirty="0" smtClean="0"/>
              <a:t>Product may never be received and the fraudsters now have your card number stored for future fraudulent use.</a:t>
            </a:r>
          </a:p>
          <a:p>
            <a:pPr marL="0" indent="0">
              <a:buNone/>
            </a:pPr>
            <a:endParaRPr lang="en-US" sz="1800" dirty="0" smtClean="0"/>
          </a:p>
          <a:p>
            <a:r>
              <a:rPr lang="en-US" sz="1800" b="1" dirty="0" smtClean="0"/>
              <a:t>OUA recommends that you do not purchase these products with your PCard but rather work with the UR Purchasing Department.</a:t>
            </a:r>
            <a:endParaRPr lang="en-US" sz="1800" b="1" dirty="0"/>
          </a:p>
        </p:txBody>
      </p:sp>
      <p:pic>
        <p:nvPicPr>
          <p:cNvPr id="49156" name="Picture 4" descr="j0282993"/>
          <p:cNvPicPr>
            <a:picLocks noGrp="1" noChangeAspect="1" noChangeArrowheads="1" noCrop="1"/>
          </p:cNvPicPr>
          <p:nvPr>
            <p:ph sz="half" idx="2"/>
          </p:nvPr>
        </p:nvPicPr>
        <p:blipFill>
          <a:blip r:embed="rId5" cstate="print"/>
          <a:srcRect/>
          <a:stretch>
            <a:fillRect/>
          </a:stretch>
        </p:blipFill>
        <p:spPr>
          <a:xfrm>
            <a:off x="7086600" y="4022271"/>
            <a:ext cx="2057400" cy="2209800"/>
          </a:xfrm>
          <a:noFill/>
          <a:ln/>
        </p:spPr>
      </p:pic>
      <p:sp>
        <p:nvSpPr>
          <p:cNvPr id="7" name="Slide Number Placeholder 6"/>
          <p:cNvSpPr>
            <a:spLocks noGrp="1"/>
          </p:cNvSpPr>
          <p:nvPr>
            <p:ph type="sldNum" sz="quarter" idx="11"/>
          </p:nvPr>
        </p:nvSpPr>
        <p:spPr/>
        <p:txBody>
          <a:bodyPr/>
          <a:lstStyle/>
          <a:p>
            <a:fld id="{1F0AF8D7-F67C-43CC-AD7B-C53A760051EB}" type="slidenum">
              <a:rPr lang="en-US" smtClean="0"/>
              <a:pPr/>
              <a:t>12</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33382452"/>
      </p:ext>
    </p:extLst>
  </p:cSld>
  <p:clrMapOvr>
    <a:masterClrMapping/>
  </p:clrMapOvr>
  <mc:AlternateContent xmlns:mc="http://schemas.openxmlformats.org/markup-compatibility/2006" xmlns:p14="http://schemas.microsoft.com/office/powerpoint/2010/main">
    <mc:Choice Requires="p14">
      <p:transition spd="slow" p14:dur="2000" advTm="98499"/>
    </mc:Choice>
    <mc:Fallback xmlns="">
      <p:transition spd="slow" advTm="98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533400" y="381000"/>
            <a:ext cx="7924800" cy="1143000"/>
          </a:xfrm>
        </p:spPr>
        <p:txBody>
          <a:bodyPr/>
          <a:lstStyle/>
          <a:p>
            <a:r>
              <a:rPr lang="en-US" dirty="0"/>
              <a:t>Recap</a:t>
            </a:r>
          </a:p>
        </p:txBody>
      </p:sp>
      <p:sp>
        <p:nvSpPr>
          <p:cNvPr id="66563" name="Rectangle 3"/>
          <p:cNvSpPr>
            <a:spLocks noGrp="1" noChangeArrowheads="1"/>
          </p:cNvSpPr>
          <p:nvPr>
            <p:ph type="body" idx="1"/>
          </p:nvPr>
        </p:nvSpPr>
        <p:spPr>
          <a:xfrm>
            <a:off x="533400" y="1600200"/>
            <a:ext cx="7970838" cy="4495800"/>
          </a:xfrm>
        </p:spPr>
        <p:txBody>
          <a:bodyPr/>
          <a:lstStyle/>
          <a:p>
            <a:pPr marL="0" indent="0">
              <a:lnSpc>
                <a:spcPct val="80000"/>
              </a:lnSpc>
              <a:buNone/>
            </a:pPr>
            <a:r>
              <a:rPr lang="en-US" sz="2000" b="1" u="sng" dirty="0"/>
              <a:t>To prevent </a:t>
            </a:r>
            <a:r>
              <a:rPr lang="en-US" sz="2000" b="1" u="sng" dirty="0" smtClean="0"/>
              <a:t>becoming a victim of COVID 19 Schemes:</a:t>
            </a:r>
          </a:p>
          <a:p>
            <a:pPr>
              <a:spcBef>
                <a:spcPts val="1200"/>
              </a:spcBef>
            </a:pPr>
            <a:r>
              <a:rPr lang="en-US" sz="1800" dirty="0" smtClean="0"/>
              <a:t>Government </a:t>
            </a:r>
            <a:r>
              <a:rPr lang="en-US" sz="1800" dirty="0"/>
              <a:t>agencies (i.e. CDC, World Heath Organization or the IRS) will not email </a:t>
            </a:r>
            <a:r>
              <a:rPr lang="en-US" sz="1800" dirty="0" smtClean="0"/>
              <a:t>or call you</a:t>
            </a:r>
            <a:r>
              <a:rPr lang="en-US" sz="1800" dirty="0"/>
              <a:t>.  </a:t>
            </a:r>
            <a:r>
              <a:rPr lang="en-US" sz="1800" dirty="0" smtClean="0"/>
              <a:t>So never </a:t>
            </a:r>
            <a:r>
              <a:rPr lang="en-US" sz="1800" dirty="0"/>
              <a:t>click on any </a:t>
            </a:r>
            <a:r>
              <a:rPr lang="en-US" sz="1800" dirty="0" smtClean="0"/>
              <a:t>links in </a:t>
            </a:r>
            <a:r>
              <a:rPr lang="en-US" sz="1800" dirty="0"/>
              <a:t>these type of </a:t>
            </a:r>
            <a:r>
              <a:rPr lang="en-US" sz="1800" dirty="0" smtClean="0"/>
              <a:t>emails that appear to be from these government organizations </a:t>
            </a:r>
            <a:r>
              <a:rPr lang="en-US" sz="1800" dirty="0"/>
              <a:t>or from sources you do not know.  Rather go directly to the site to get information</a:t>
            </a:r>
            <a:r>
              <a:rPr lang="en-US" sz="1800" dirty="0" smtClean="0"/>
              <a:t>.</a:t>
            </a:r>
          </a:p>
          <a:p>
            <a:pPr lvl="0">
              <a:spcBef>
                <a:spcPts val="1200"/>
              </a:spcBef>
            </a:pPr>
            <a:r>
              <a:rPr lang="en-US" sz="1800" dirty="0" smtClean="0"/>
              <a:t>Hang </a:t>
            </a:r>
            <a:r>
              <a:rPr lang="en-US" sz="1800" dirty="0"/>
              <a:t>up or better yet do not </a:t>
            </a:r>
            <a:r>
              <a:rPr lang="en-US" sz="1800" dirty="0" smtClean="0"/>
              <a:t>answer phone calls from </a:t>
            </a:r>
            <a:r>
              <a:rPr lang="en-US" sz="1800" dirty="0"/>
              <a:t>numbers you do not recognize</a:t>
            </a:r>
            <a:r>
              <a:rPr lang="en-US" sz="1800" dirty="0" smtClean="0"/>
              <a:t>.</a:t>
            </a:r>
          </a:p>
          <a:p>
            <a:pPr lvl="0">
              <a:spcBef>
                <a:spcPts val="1200"/>
              </a:spcBef>
            </a:pPr>
            <a:r>
              <a:rPr lang="en-US" sz="1800" dirty="0" smtClean="0"/>
              <a:t>Email requests from employees or vendors should be independently validated with your existing contact information to ensure validity.</a:t>
            </a:r>
          </a:p>
          <a:p>
            <a:pPr lvl="0">
              <a:spcBef>
                <a:spcPts val="1200"/>
              </a:spcBef>
            </a:pPr>
            <a:r>
              <a:rPr lang="en-US" sz="1800" dirty="0" smtClean="0"/>
              <a:t>Do not be pressured by urgency or fear from the sender to act upon an email or text request.</a:t>
            </a:r>
          </a:p>
        </p:txBody>
      </p:sp>
      <p:sp>
        <p:nvSpPr>
          <p:cNvPr id="6" name="Slide Number Placeholder 5"/>
          <p:cNvSpPr>
            <a:spLocks noGrp="1"/>
          </p:cNvSpPr>
          <p:nvPr>
            <p:ph type="sldNum" sz="quarter" idx="11"/>
          </p:nvPr>
        </p:nvSpPr>
        <p:spPr/>
        <p:txBody>
          <a:bodyPr/>
          <a:lstStyle/>
          <a:p>
            <a:fld id="{96CE998A-9BCC-4C90-BC12-0C062B715AFF}" type="slidenum">
              <a:rPr lang="en-US" smtClean="0"/>
              <a:pPr/>
              <a:t>13</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8536"/>
    </mc:Choice>
    <mc:Fallback xmlns="">
      <p:transition spd="slow" advTm="158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533400" y="381000"/>
            <a:ext cx="7924800" cy="1143000"/>
          </a:xfrm>
        </p:spPr>
        <p:txBody>
          <a:bodyPr/>
          <a:lstStyle/>
          <a:p>
            <a:r>
              <a:rPr lang="en-US" dirty="0" smtClean="0"/>
              <a:t>Contact Information</a:t>
            </a:r>
            <a:endParaRPr lang="en-US" dirty="0"/>
          </a:p>
        </p:txBody>
      </p:sp>
      <p:sp>
        <p:nvSpPr>
          <p:cNvPr id="66563" name="Rectangle 3"/>
          <p:cNvSpPr>
            <a:spLocks noGrp="1" noChangeArrowheads="1"/>
          </p:cNvSpPr>
          <p:nvPr>
            <p:ph type="body" idx="1"/>
          </p:nvPr>
        </p:nvSpPr>
        <p:spPr>
          <a:xfrm>
            <a:off x="533400" y="1600200"/>
            <a:ext cx="8610600" cy="4495800"/>
          </a:xfrm>
        </p:spPr>
        <p:txBody>
          <a:bodyPr/>
          <a:lstStyle/>
          <a:p>
            <a:pPr algn="ctr">
              <a:lnSpc>
                <a:spcPct val="80000"/>
              </a:lnSpc>
              <a:buFontTx/>
              <a:buNone/>
            </a:pPr>
            <a:endParaRPr lang="en-US" sz="2000" b="1" dirty="0" smtClean="0"/>
          </a:p>
          <a:p>
            <a:pPr algn="ctr">
              <a:lnSpc>
                <a:spcPct val="80000"/>
              </a:lnSpc>
              <a:buFontTx/>
              <a:buNone/>
            </a:pPr>
            <a:r>
              <a:rPr lang="en-US" sz="2000" b="1" dirty="0" smtClean="0"/>
              <a:t>University </a:t>
            </a:r>
            <a:r>
              <a:rPr lang="en-US" sz="2000" b="1" dirty="0"/>
              <a:t>Audit: x52291</a:t>
            </a:r>
            <a:endParaRPr lang="en-US" sz="2000" b="1" u="sng" dirty="0"/>
          </a:p>
          <a:p>
            <a:pPr algn="ctr">
              <a:lnSpc>
                <a:spcPct val="80000"/>
              </a:lnSpc>
              <a:buFontTx/>
              <a:buNone/>
            </a:pPr>
            <a:r>
              <a:rPr lang="en-US" sz="2000" b="1" dirty="0"/>
              <a:t>https://www.rochester.edu/adminfinance/audit</a:t>
            </a:r>
            <a:r>
              <a:rPr lang="en-US" sz="2000" b="1" dirty="0" smtClean="0"/>
              <a:t>/</a:t>
            </a:r>
          </a:p>
          <a:p>
            <a:pPr algn="ctr">
              <a:lnSpc>
                <a:spcPct val="80000"/>
              </a:lnSpc>
              <a:buFontTx/>
              <a:buNone/>
            </a:pPr>
            <a:endParaRPr lang="en-US" sz="2000" b="1" dirty="0"/>
          </a:p>
          <a:p>
            <a:pPr algn="ctr">
              <a:lnSpc>
                <a:spcPct val="80000"/>
              </a:lnSpc>
              <a:buFontTx/>
              <a:buNone/>
            </a:pPr>
            <a:r>
              <a:rPr lang="en-US" sz="2000" b="1" dirty="0" smtClean="0"/>
              <a:t>Public Safety: </a:t>
            </a:r>
            <a:r>
              <a:rPr lang="en-US" sz="2000" b="1" dirty="0"/>
              <a:t>x53333</a:t>
            </a:r>
          </a:p>
          <a:p>
            <a:pPr algn="ctr">
              <a:lnSpc>
                <a:spcPct val="80000"/>
              </a:lnSpc>
              <a:buFontTx/>
              <a:buNone/>
            </a:pPr>
            <a:r>
              <a:rPr lang="en-US" sz="2000" b="1" dirty="0"/>
              <a:t>http://www.publicsafety.rochester.edu</a:t>
            </a:r>
            <a:r>
              <a:rPr lang="en-US" sz="2000" b="1" dirty="0" smtClean="0"/>
              <a:t>/</a:t>
            </a:r>
          </a:p>
          <a:p>
            <a:pPr algn="ctr">
              <a:lnSpc>
                <a:spcPct val="80000"/>
              </a:lnSpc>
              <a:buFontTx/>
              <a:buNone/>
            </a:pPr>
            <a:endParaRPr lang="en-US" sz="2000" b="1" dirty="0"/>
          </a:p>
          <a:p>
            <a:pPr algn="ctr">
              <a:lnSpc>
                <a:spcPct val="80000"/>
              </a:lnSpc>
              <a:buFontTx/>
              <a:buNone/>
            </a:pPr>
            <a:r>
              <a:rPr lang="en-US" sz="2000" b="1" dirty="0"/>
              <a:t>URMC Compliance Office: x51609</a:t>
            </a:r>
          </a:p>
          <a:p>
            <a:pPr algn="ctr">
              <a:lnSpc>
                <a:spcPct val="80000"/>
              </a:lnSpc>
              <a:buFontTx/>
              <a:buNone/>
            </a:pPr>
            <a:r>
              <a:rPr lang="en-US" sz="2000" b="1" dirty="0" smtClean="0"/>
              <a:t>https</a:t>
            </a:r>
            <a:r>
              <a:rPr lang="en-US" sz="2000" b="1" dirty="0"/>
              <a:t>://</a:t>
            </a:r>
            <a:r>
              <a:rPr lang="en-US" sz="2000" b="1" dirty="0" smtClean="0"/>
              <a:t>www.urmc.rochester.edu/compliance-office.aspx</a:t>
            </a:r>
          </a:p>
          <a:p>
            <a:pPr algn="ctr">
              <a:lnSpc>
                <a:spcPct val="80000"/>
              </a:lnSpc>
              <a:buFontTx/>
              <a:buNone/>
            </a:pPr>
            <a:endParaRPr lang="en-US" sz="2000" b="1" dirty="0"/>
          </a:p>
          <a:p>
            <a:pPr algn="ctr">
              <a:lnSpc>
                <a:spcPct val="80000"/>
              </a:lnSpc>
              <a:buFontTx/>
              <a:buNone/>
            </a:pPr>
            <a:r>
              <a:rPr lang="en-US" sz="2000" b="1" dirty="0" smtClean="0"/>
              <a:t>Integrity </a:t>
            </a:r>
            <a:r>
              <a:rPr lang="en-US" sz="2000" b="1" dirty="0"/>
              <a:t>Hotline: 756-8888</a:t>
            </a:r>
          </a:p>
          <a:p>
            <a:pPr algn="ctr">
              <a:lnSpc>
                <a:spcPct val="80000"/>
              </a:lnSpc>
              <a:buFontTx/>
              <a:buNone/>
            </a:pPr>
            <a:endParaRPr lang="en-US" sz="2000" b="1" u="sng" dirty="0"/>
          </a:p>
          <a:p>
            <a:pPr marL="0" indent="0">
              <a:lnSpc>
                <a:spcPct val="80000"/>
              </a:lnSpc>
              <a:buNone/>
            </a:pPr>
            <a:endParaRPr lang="en-US" sz="2000" b="1" dirty="0"/>
          </a:p>
        </p:txBody>
      </p:sp>
      <p:sp>
        <p:nvSpPr>
          <p:cNvPr id="6" name="Slide Number Placeholder 5"/>
          <p:cNvSpPr>
            <a:spLocks noGrp="1"/>
          </p:cNvSpPr>
          <p:nvPr>
            <p:ph type="sldNum" sz="quarter" idx="11"/>
          </p:nvPr>
        </p:nvSpPr>
        <p:spPr/>
        <p:txBody>
          <a:bodyPr/>
          <a:lstStyle/>
          <a:p>
            <a:fld id="{96CE998A-9BCC-4C90-BC12-0C062B715AFF}" type="slidenum">
              <a:rPr lang="en-US" smtClean="0"/>
              <a:pPr/>
              <a:t>14</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33775327"/>
      </p:ext>
    </p:extLst>
  </p:cSld>
  <p:clrMapOvr>
    <a:masterClrMapping/>
  </p:clrMapOvr>
  <mc:AlternateContent xmlns:mc="http://schemas.openxmlformats.org/markup-compatibility/2006" xmlns:p14="http://schemas.microsoft.com/office/powerpoint/2010/main">
    <mc:Choice Requires="p14">
      <p:transition spd="slow" p14:dur="2000" advTm="12157"/>
    </mc:Choice>
    <mc:Fallback xmlns="">
      <p:transition spd="slow" advTm="12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533400" y="381000"/>
            <a:ext cx="7924800" cy="1143000"/>
          </a:xfrm>
        </p:spPr>
        <p:txBody>
          <a:bodyPr/>
          <a:lstStyle/>
          <a:p>
            <a:r>
              <a:rPr lang="en-US" dirty="0"/>
              <a:t>Conclusion</a:t>
            </a:r>
          </a:p>
        </p:txBody>
      </p:sp>
      <p:sp>
        <p:nvSpPr>
          <p:cNvPr id="100355" name="Rectangle 3"/>
          <p:cNvSpPr>
            <a:spLocks noGrp="1" noChangeArrowheads="1"/>
          </p:cNvSpPr>
          <p:nvPr>
            <p:ph type="body" idx="1"/>
          </p:nvPr>
        </p:nvSpPr>
        <p:spPr>
          <a:xfrm>
            <a:off x="533400" y="1600200"/>
            <a:ext cx="7924800" cy="3505200"/>
          </a:xfrm>
        </p:spPr>
        <p:txBody>
          <a:bodyPr/>
          <a:lstStyle/>
          <a:p>
            <a:pPr eaLnBrk="1" hangingPunct="1">
              <a:lnSpc>
                <a:spcPct val="90000"/>
              </a:lnSpc>
              <a:spcBef>
                <a:spcPts val="1800"/>
              </a:spcBef>
            </a:pPr>
            <a:r>
              <a:rPr lang="en-US" sz="2800" dirty="0" smtClean="0"/>
              <a:t>Be aware, protect your information.</a:t>
            </a:r>
          </a:p>
          <a:p>
            <a:pPr eaLnBrk="1" hangingPunct="1">
              <a:lnSpc>
                <a:spcPct val="90000"/>
              </a:lnSpc>
              <a:spcBef>
                <a:spcPts val="1800"/>
              </a:spcBef>
            </a:pPr>
            <a:r>
              <a:rPr lang="en-US" sz="2800" dirty="0" smtClean="0"/>
              <a:t>Remember: Trust, but Verify!</a:t>
            </a:r>
          </a:p>
          <a:p>
            <a:pPr eaLnBrk="1" hangingPunct="1">
              <a:lnSpc>
                <a:spcPct val="90000"/>
              </a:lnSpc>
              <a:spcBef>
                <a:spcPts val="1800"/>
              </a:spcBef>
            </a:pPr>
            <a:r>
              <a:rPr lang="en-US" sz="2800" dirty="0" smtClean="0"/>
              <a:t>Be Healthy and be safe!</a:t>
            </a:r>
          </a:p>
        </p:txBody>
      </p:sp>
      <p:sp>
        <p:nvSpPr>
          <p:cNvPr id="6" name="Slide Number Placeholder 5"/>
          <p:cNvSpPr>
            <a:spLocks noGrp="1"/>
          </p:cNvSpPr>
          <p:nvPr>
            <p:ph type="sldNum" sz="quarter" idx="11"/>
          </p:nvPr>
        </p:nvSpPr>
        <p:spPr/>
        <p:txBody>
          <a:bodyPr/>
          <a:lstStyle/>
          <a:p>
            <a:fld id="{96CE998A-9BCC-4C90-BC12-0C062B715AFF}" type="slidenum">
              <a:rPr lang="en-US" smtClean="0"/>
              <a:pPr/>
              <a:t>15</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720"/>
    </mc:Choice>
    <mc:Fallback xmlns="">
      <p:transition spd="slow" advTm="27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09600" y="228600"/>
            <a:ext cx="6324600" cy="990600"/>
          </a:xfrm>
        </p:spPr>
        <p:txBody>
          <a:bodyPr/>
          <a:lstStyle/>
          <a:p>
            <a:pPr algn="ctr"/>
            <a:r>
              <a:rPr lang="en-US" dirty="0"/>
              <a:t>Introduction / Purpose</a:t>
            </a:r>
          </a:p>
        </p:txBody>
      </p:sp>
      <p:sp>
        <p:nvSpPr>
          <p:cNvPr id="45059" name="Rectangle 3"/>
          <p:cNvSpPr>
            <a:spLocks noGrp="1" noChangeArrowheads="1"/>
          </p:cNvSpPr>
          <p:nvPr>
            <p:ph type="body" idx="1"/>
          </p:nvPr>
        </p:nvSpPr>
        <p:spPr>
          <a:xfrm>
            <a:off x="685800" y="1447800"/>
            <a:ext cx="7162800" cy="4419600"/>
          </a:xfrm>
        </p:spPr>
        <p:txBody>
          <a:bodyPr/>
          <a:lstStyle/>
          <a:p>
            <a:pPr marL="0" indent="0">
              <a:buNone/>
            </a:pPr>
            <a:r>
              <a:rPr lang="en-US" dirty="0" smtClean="0"/>
              <a:t>   By </a:t>
            </a:r>
            <a:r>
              <a:rPr lang="en-US" dirty="0"/>
              <a:t>the end of this </a:t>
            </a:r>
            <a:r>
              <a:rPr lang="en-US" dirty="0" smtClean="0"/>
              <a:t>webinar:</a:t>
            </a:r>
          </a:p>
          <a:p>
            <a:pPr lvl="1">
              <a:spcBef>
                <a:spcPts val="1200"/>
              </a:spcBef>
            </a:pPr>
            <a:r>
              <a:rPr lang="en-US" sz="2400" dirty="0" smtClean="0"/>
              <a:t>Your </a:t>
            </a:r>
            <a:r>
              <a:rPr lang="en-US" sz="2400" dirty="0"/>
              <a:t>awareness about </a:t>
            </a:r>
            <a:r>
              <a:rPr lang="en-US" sz="2400" dirty="0" smtClean="0"/>
              <a:t>COVID 19 fraud schemes </a:t>
            </a:r>
            <a:r>
              <a:rPr lang="en-US" sz="2400" dirty="0"/>
              <a:t>will be heightened </a:t>
            </a:r>
          </a:p>
          <a:p>
            <a:pPr lvl="1">
              <a:spcBef>
                <a:spcPts val="1200"/>
              </a:spcBef>
            </a:pPr>
            <a:r>
              <a:rPr lang="en-US" sz="2400" dirty="0"/>
              <a:t>You will gain some insight into the </a:t>
            </a:r>
            <a:r>
              <a:rPr lang="en-US" sz="2400" dirty="0" smtClean="0"/>
              <a:t>serial fraudster’s </a:t>
            </a:r>
            <a:r>
              <a:rPr lang="en-US" sz="2400" dirty="0"/>
              <a:t>frame of mind</a:t>
            </a:r>
          </a:p>
          <a:p>
            <a:pPr lvl="1">
              <a:spcBef>
                <a:spcPts val="1200"/>
              </a:spcBef>
            </a:pPr>
            <a:r>
              <a:rPr lang="en-US" sz="2400" dirty="0"/>
              <a:t>You will know what actions to take </a:t>
            </a:r>
            <a:r>
              <a:rPr lang="en-US" sz="2400" dirty="0" smtClean="0"/>
              <a:t>to protect yourself and your department against these fraud schemes</a:t>
            </a:r>
          </a:p>
          <a:p>
            <a:pPr marL="457200" lvl="1" indent="0">
              <a:buNone/>
            </a:pPr>
            <a:endParaRPr lang="en-US" dirty="0"/>
          </a:p>
          <a:p>
            <a:pPr>
              <a:buFontTx/>
              <a:buNone/>
            </a:pPr>
            <a:endParaRPr lang="en-US" dirty="0"/>
          </a:p>
        </p:txBody>
      </p:sp>
      <p:sp>
        <p:nvSpPr>
          <p:cNvPr id="6" name="Slide Number Placeholder 5"/>
          <p:cNvSpPr>
            <a:spLocks noGrp="1"/>
          </p:cNvSpPr>
          <p:nvPr>
            <p:ph type="sldNum" sz="quarter" idx="11"/>
          </p:nvPr>
        </p:nvSpPr>
        <p:spPr/>
        <p:txBody>
          <a:bodyPr/>
          <a:lstStyle/>
          <a:p>
            <a:fld id="{96CE998A-9BCC-4C90-BC12-0C062B715AFF}" type="slidenum">
              <a:rPr lang="en-US" smtClean="0"/>
              <a:pPr/>
              <a:t>2</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37"/>
    </mc:Choice>
    <mc:Fallback xmlns="">
      <p:transition spd="slow" advTm="2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228600"/>
            <a:ext cx="7848600" cy="1143000"/>
          </a:xfrm>
        </p:spPr>
        <p:txBody>
          <a:bodyPr/>
          <a:lstStyle/>
          <a:p>
            <a:r>
              <a:rPr lang="en-US" dirty="0" smtClean="0"/>
              <a:t>Disaster Fraud</a:t>
            </a:r>
            <a:endParaRPr lang="en-US" dirty="0"/>
          </a:p>
        </p:txBody>
      </p:sp>
      <p:sp>
        <p:nvSpPr>
          <p:cNvPr id="46083" name="Rectangle 3"/>
          <p:cNvSpPr>
            <a:spLocks noGrp="1" noChangeArrowheads="1"/>
          </p:cNvSpPr>
          <p:nvPr>
            <p:ph type="body" sz="half" idx="1"/>
          </p:nvPr>
        </p:nvSpPr>
        <p:spPr>
          <a:xfrm>
            <a:off x="533400" y="1676400"/>
            <a:ext cx="4914900" cy="3505200"/>
          </a:xfrm>
        </p:spPr>
        <p:txBody>
          <a:bodyPr/>
          <a:lstStyle/>
          <a:p>
            <a:pPr>
              <a:lnSpc>
                <a:spcPct val="80000"/>
              </a:lnSpc>
            </a:pPr>
            <a:r>
              <a:rPr lang="en-US" sz="1800" dirty="0" smtClean="0"/>
              <a:t>Disaster Fraud Definition</a:t>
            </a:r>
          </a:p>
          <a:p>
            <a:pPr marL="0" indent="0">
              <a:lnSpc>
                <a:spcPct val="80000"/>
              </a:lnSpc>
              <a:buNone/>
            </a:pPr>
            <a:endParaRPr lang="en-US" sz="2000" dirty="0" smtClean="0"/>
          </a:p>
          <a:p>
            <a:pPr lvl="1">
              <a:lnSpc>
                <a:spcPct val="80000"/>
              </a:lnSpc>
            </a:pPr>
            <a:r>
              <a:rPr lang="en-US" sz="1800" dirty="0"/>
              <a:t>Disaster fraud is a deliberate act to deceive people, government organizations or private industries after devastating events for personal financial </a:t>
            </a:r>
            <a:r>
              <a:rPr lang="en-US" sz="1800" dirty="0" smtClean="0"/>
              <a:t>gain.</a:t>
            </a:r>
            <a:endParaRPr lang="en-US" sz="1800" dirty="0"/>
          </a:p>
          <a:p>
            <a:pPr lvl="1">
              <a:lnSpc>
                <a:spcPct val="80000"/>
              </a:lnSpc>
              <a:buFontTx/>
              <a:buNone/>
            </a:pPr>
            <a:endParaRPr lang="en-US" sz="1600" dirty="0"/>
          </a:p>
          <a:p>
            <a:pPr lvl="1">
              <a:lnSpc>
                <a:spcPct val="80000"/>
              </a:lnSpc>
              <a:buFontTx/>
              <a:buNone/>
            </a:pPr>
            <a:endParaRPr lang="en-US" sz="1600" dirty="0"/>
          </a:p>
        </p:txBody>
      </p:sp>
      <p:pic>
        <p:nvPicPr>
          <p:cNvPr id="46084" name="Picture 4" descr="MCj00843820000[1]"/>
          <p:cNvPicPr>
            <a:picLocks noGrp="1" noChangeAspect="1" noChangeArrowheads="1"/>
          </p:cNvPicPr>
          <p:nvPr>
            <p:ph sz="half" idx="2"/>
          </p:nvPr>
        </p:nvPicPr>
        <p:blipFill>
          <a:blip r:embed="rId5" cstate="print"/>
          <a:srcRect/>
          <a:stretch>
            <a:fillRect/>
          </a:stretch>
        </p:blipFill>
        <p:spPr>
          <a:xfrm>
            <a:off x="4673600" y="2762250"/>
            <a:ext cx="3784600" cy="2552700"/>
          </a:xfrm>
          <a:noFill/>
          <a:ln/>
        </p:spPr>
      </p:pic>
      <p:sp>
        <p:nvSpPr>
          <p:cNvPr id="7" name="Slide Number Placeholder 6"/>
          <p:cNvSpPr>
            <a:spLocks noGrp="1"/>
          </p:cNvSpPr>
          <p:nvPr>
            <p:ph type="sldNum" sz="quarter" idx="11"/>
          </p:nvPr>
        </p:nvSpPr>
        <p:spPr/>
        <p:txBody>
          <a:bodyPr/>
          <a:lstStyle/>
          <a:p>
            <a:fld id="{1F0AF8D7-F67C-43CC-AD7B-C53A760051EB}" type="slidenum">
              <a:rPr lang="en-US" smtClean="0"/>
              <a:pPr/>
              <a:t>3</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52"/>
    </mc:Choice>
    <mc:Fallback xmlns="">
      <p:transition spd="slow" advTm="33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381000" y="228600"/>
            <a:ext cx="7848600" cy="1143000"/>
          </a:xfrm>
        </p:spPr>
        <p:txBody>
          <a:bodyPr/>
          <a:lstStyle/>
          <a:p>
            <a:r>
              <a:rPr lang="en-US" dirty="0" smtClean="0"/>
              <a:t>Disaster Fraud (Cont’d)</a:t>
            </a:r>
            <a:endParaRPr lang="en-US" dirty="0"/>
          </a:p>
        </p:txBody>
      </p:sp>
      <p:sp>
        <p:nvSpPr>
          <p:cNvPr id="158723" name="Rectangle 3"/>
          <p:cNvSpPr>
            <a:spLocks noGrp="1" noChangeArrowheads="1"/>
          </p:cNvSpPr>
          <p:nvPr>
            <p:ph type="body" sz="half" idx="1"/>
          </p:nvPr>
        </p:nvSpPr>
        <p:spPr>
          <a:xfrm>
            <a:off x="457200" y="1219200"/>
            <a:ext cx="5029200" cy="4800600"/>
          </a:xfrm>
        </p:spPr>
        <p:txBody>
          <a:bodyPr/>
          <a:lstStyle/>
          <a:p>
            <a:pPr>
              <a:lnSpc>
                <a:spcPct val="80000"/>
              </a:lnSpc>
            </a:pPr>
            <a:endParaRPr lang="en-US" sz="1800" dirty="0" smtClean="0"/>
          </a:p>
          <a:p>
            <a:pPr>
              <a:lnSpc>
                <a:spcPct val="80000"/>
              </a:lnSpc>
            </a:pPr>
            <a:r>
              <a:rPr lang="en-US" sz="1800" dirty="0" smtClean="0"/>
              <a:t>Serial fraudsters spend their time thinking of ways to defraud companies and people.</a:t>
            </a:r>
            <a:endParaRPr lang="en-US" sz="1800" dirty="0"/>
          </a:p>
          <a:p>
            <a:pPr>
              <a:lnSpc>
                <a:spcPct val="80000"/>
              </a:lnSpc>
              <a:buNone/>
            </a:pPr>
            <a:endParaRPr lang="en-US" sz="1800" dirty="0"/>
          </a:p>
          <a:p>
            <a:pPr>
              <a:lnSpc>
                <a:spcPct val="80000"/>
              </a:lnSpc>
            </a:pPr>
            <a:r>
              <a:rPr lang="en-US" sz="1800" dirty="0" smtClean="0"/>
              <a:t>Disasters are a perfect time to strike:</a:t>
            </a:r>
            <a:endParaRPr lang="en-US" sz="1800" dirty="0"/>
          </a:p>
          <a:p>
            <a:pPr>
              <a:lnSpc>
                <a:spcPct val="80000"/>
              </a:lnSpc>
              <a:buNone/>
            </a:pPr>
            <a:endParaRPr lang="en-US" sz="1800" dirty="0"/>
          </a:p>
          <a:p>
            <a:pPr lvl="1">
              <a:lnSpc>
                <a:spcPct val="80000"/>
              </a:lnSpc>
            </a:pPr>
            <a:r>
              <a:rPr lang="en-US" sz="1800" dirty="0" smtClean="0"/>
              <a:t>People are anxious and they want products to keep themselves safe and they constantly want news related to the disaster.</a:t>
            </a:r>
          </a:p>
          <a:p>
            <a:pPr marL="457200" lvl="1" indent="0">
              <a:lnSpc>
                <a:spcPct val="80000"/>
              </a:lnSpc>
              <a:buNone/>
            </a:pPr>
            <a:endParaRPr lang="en-US" sz="1800" dirty="0"/>
          </a:p>
          <a:p>
            <a:pPr lvl="1">
              <a:lnSpc>
                <a:spcPct val="80000"/>
              </a:lnSpc>
            </a:pPr>
            <a:r>
              <a:rPr lang="en-US" sz="1800" dirty="0" smtClean="0"/>
              <a:t>Government, law enforcement and companies are focused on how to continue business in light of the disaster and fraud is not foremost on their mind.</a:t>
            </a:r>
            <a:endParaRPr lang="en-US" sz="1800" dirty="0"/>
          </a:p>
          <a:p>
            <a:pPr marL="182880">
              <a:lnSpc>
                <a:spcPct val="90000"/>
              </a:lnSpc>
              <a:buFontTx/>
              <a:buNone/>
            </a:pPr>
            <a:endParaRPr lang="en-US" sz="1800" dirty="0"/>
          </a:p>
        </p:txBody>
      </p:sp>
      <p:pic>
        <p:nvPicPr>
          <p:cNvPr id="158724" name="Picture 4" descr="MCj00843820000[1]"/>
          <p:cNvPicPr>
            <a:picLocks noGrp="1" noChangeAspect="1" noChangeArrowheads="1"/>
          </p:cNvPicPr>
          <p:nvPr>
            <p:ph sz="half" idx="2"/>
          </p:nvPr>
        </p:nvPicPr>
        <p:blipFill>
          <a:blip r:embed="rId5" cstate="print"/>
          <a:srcRect/>
          <a:stretch>
            <a:fillRect/>
          </a:stretch>
        </p:blipFill>
        <p:spPr>
          <a:xfrm>
            <a:off x="5867400" y="3276600"/>
            <a:ext cx="3124200" cy="2552700"/>
          </a:xfrm>
          <a:noFill/>
          <a:ln/>
        </p:spPr>
      </p:pic>
      <p:sp>
        <p:nvSpPr>
          <p:cNvPr id="7" name="Slide Number Placeholder 6"/>
          <p:cNvSpPr>
            <a:spLocks noGrp="1"/>
          </p:cNvSpPr>
          <p:nvPr>
            <p:ph type="sldNum" sz="quarter" idx="11"/>
          </p:nvPr>
        </p:nvSpPr>
        <p:spPr/>
        <p:txBody>
          <a:bodyPr/>
          <a:lstStyle/>
          <a:p>
            <a:fld id="{1F0AF8D7-F67C-43CC-AD7B-C53A760051EB}" type="slidenum">
              <a:rPr lang="en-US" smtClean="0"/>
              <a:pPr/>
              <a:t>4</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751"/>
    </mc:Choice>
    <mc:Fallback xmlns="">
      <p:transition spd="slow" advTm="103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381000" y="228600"/>
            <a:ext cx="7848600" cy="1143000"/>
          </a:xfrm>
        </p:spPr>
        <p:txBody>
          <a:bodyPr/>
          <a:lstStyle/>
          <a:p>
            <a:r>
              <a:rPr lang="en-US" dirty="0"/>
              <a:t>Disaster Fraud (Cont’d)</a:t>
            </a:r>
          </a:p>
        </p:txBody>
      </p:sp>
      <p:sp>
        <p:nvSpPr>
          <p:cNvPr id="158723" name="Rectangle 3"/>
          <p:cNvSpPr>
            <a:spLocks noGrp="1" noChangeArrowheads="1"/>
          </p:cNvSpPr>
          <p:nvPr>
            <p:ph type="body" sz="half" idx="1"/>
          </p:nvPr>
        </p:nvSpPr>
        <p:spPr>
          <a:xfrm>
            <a:off x="457200" y="1371600"/>
            <a:ext cx="5151664" cy="4800600"/>
          </a:xfrm>
        </p:spPr>
        <p:txBody>
          <a:bodyPr/>
          <a:lstStyle/>
          <a:p>
            <a:pPr>
              <a:lnSpc>
                <a:spcPct val="80000"/>
              </a:lnSpc>
            </a:pPr>
            <a:r>
              <a:rPr lang="en-US" sz="1800" dirty="0" smtClean="0"/>
              <a:t>In 2005 after Hurricane Katrina, the Department of Justice created the National Center for Disaster Fraud (NCDF).</a:t>
            </a:r>
            <a:endParaRPr lang="en-US" sz="1800" dirty="0"/>
          </a:p>
          <a:p>
            <a:pPr>
              <a:lnSpc>
                <a:spcPct val="80000"/>
              </a:lnSpc>
              <a:buNone/>
            </a:pPr>
            <a:endParaRPr lang="en-US" sz="1800" dirty="0"/>
          </a:p>
          <a:p>
            <a:pPr>
              <a:lnSpc>
                <a:spcPct val="80000"/>
              </a:lnSpc>
            </a:pPr>
            <a:r>
              <a:rPr lang="en-US" sz="1800" dirty="0" smtClean="0"/>
              <a:t>Fraudsters can exploit any disaster either natural or man made.</a:t>
            </a:r>
            <a:endParaRPr lang="en-US" sz="1800" dirty="0"/>
          </a:p>
          <a:p>
            <a:pPr>
              <a:lnSpc>
                <a:spcPct val="80000"/>
              </a:lnSpc>
              <a:buNone/>
            </a:pPr>
            <a:endParaRPr lang="en-US" sz="1800" dirty="0"/>
          </a:p>
          <a:p>
            <a:pPr>
              <a:lnSpc>
                <a:spcPct val="80000"/>
              </a:lnSpc>
            </a:pPr>
            <a:r>
              <a:rPr lang="en-US" sz="1800" dirty="0" smtClean="0"/>
              <a:t>Since 2005, NCDF has reported nearly 100,000 disaster fraud complaints from all 50 states and 6 U.S. territories.</a:t>
            </a:r>
            <a:endParaRPr lang="en-US" sz="1800" dirty="0"/>
          </a:p>
          <a:p>
            <a:pPr>
              <a:lnSpc>
                <a:spcPct val="80000"/>
              </a:lnSpc>
              <a:buNone/>
            </a:pPr>
            <a:endParaRPr lang="en-US" sz="1800" dirty="0"/>
          </a:p>
          <a:p>
            <a:pPr>
              <a:lnSpc>
                <a:spcPct val="80000"/>
              </a:lnSpc>
            </a:pPr>
            <a:r>
              <a:rPr lang="en-US" sz="1800" dirty="0" smtClean="0"/>
              <a:t>Disasters such as Hurricane Katrina were related to property damage and resulted in insurance and contractor fraud schemes </a:t>
            </a:r>
          </a:p>
          <a:p>
            <a:pPr marL="0" indent="0">
              <a:lnSpc>
                <a:spcPct val="80000"/>
              </a:lnSpc>
              <a:buNone/>
            </a:pPr>
            <a:endParaRPr lang="en-US" sz="1800" dirty="0"/>
          </a:p>
          <a:p>
            <a:pPr>
              <a:lnSpc>
                <a:spcPct val="80000"/>
              </a:lnSpc>
            </a:pPr>
            <a:r>
              <a:rPr lang="en-US" sz="1800" dirty="0" smtClean="0"/>
              <a:t>COVID 19 fraud schemes that are being seen are in the area of Cyberfraud and product schemes, investment schemes and charity fraud. </a:t>
            </a:r>
            <a:endParaRPr lang="en-US" sz="1800" dirty="0"/>
          </a:p>
          <a:p>
            <a:pPr lvl="1">
              <a:lnSpc>
                <a:spcPct val="90000"/>
              </a:lnSpc>
              <a:buFontTx/>
              <a:buNone/>
            </a:pPr>
            <a:endParaRPr lang="en-US" sz="1600" b="1" dirty="0" smtClean="0"/>
          </a:p>
          <a:p>
            <a:pPr lvl="1">
              <a:lnSpc>
                <a:spcPct val="90000"/>
              </a:lnSpc>
            </a:pPr>
            <a:endParaRPr lang="en-US" sz="1600" dirty="0"/>
          </a:p>
          <a:p>
            <a:pPr lvl="1">
              <a:lnSpc>
                <a:spcPct val="90000"/>
              </a:lnSpc>
              <a:buFontTx/>
              <a:buNone/>
            </a:pPr>
            <a:endParaRPr lang="en-US" sz="1600" dirty="0"/>
          </a:p>
        </p:txBody>
      </p:sp>
      <p:pic>
        <p:nvPicPr>
          <p:cNvPr id="158724" name="Picture 4" descr="MCj00843820000[1]"/>
          <p:cNvPicPr>
            <a:picLocks noGrp="1" noChangeAspect="1" noChangeArrowheads="1"/>
          </p:cNvPicPr>
          <p:nvPr>
            <p:ph sz="half" idx="2"/>
          </p:nvPr>
        </p:nvPicPr>
        <p:blipFill>
          <a:blip r:embed="rId5" cstate="print"/>
          <a:srcRect/>
          <a:stretch>
            <a:fillRect/>
          </a:stretch>
        </p:blipFill>
        <p:spPr>
          <a:xfrm>
            <a:off x="5608864" y="2743200"/>
            <a:ext cx="3124200" cy="2552700"/>
          </a:xfrm>
          <a:noFill/>
          <a:ln/>
        </p:spPr>
      </p:pic>
      <p:sp>
        <p:nvSpPr>
          <p:cNvPr id="7" name="Slide Number Placeholder 6"/>
          <p:cNvSpPr>
            <a:spLocks noGrp="1"/>
          </p:cNvSpPr>
          <p:nvPr>
            <p:ph type="sldNum" sz="quarter" idx="11"/>
          </p:nvPr>
        </p:nvSpPr>
        <p:spPr/>
        <p:txBody>
          <a:bodyPr/>
          <a:lstStyle/>
          <a:p>
            <a:fld id="{1F0AF8D7-F67C-43CC-AD7B-C53A760051EB}" type="slidenum">
              <a:rPr lang="en-US" smtClean="0"/>
              <a:pPr/>
              <a:t>5</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85496114"/>
      </p:ext>
    </p:extLst>
  </p:cSld>
  <p:clrMapOvr>
    <a:masterClrMapping/>
  </p:clrMapOvr>
  <mc:AlternateContent xmlns:mc="http://schemas.openxmlformats.org/markup-compatibility/2006" xmlns:p14="http://schemas.microsoft.com/office/powerpoint/2010/main">
    <mc:Choice Requires="p14">
      <p:transition spd="slow" p14:dur="2000" advTm="108765"/>
    </mc:Choice>
    <mc:Fallback xmlns="">
      <p:transition spd="slow" advTm="108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457200"/>
            <a:ext cx="7772400" cy="914400"/>
          </a:xfrm>
        </p:spPr>
        <p:txBody>
          <a:bodyPr/>
          <a:lstStyle/>
          <a:p>
            <a:pPr algn="ctr"/>
            <a:r>
              <a:rPr lang="en-US" sz="3200" dirty="0" smtClean="0"/>
              <a:t>Phishing, Malware and other Cybercrime Threats</a:t>
            </a:r>
            <a:endParaRPr lang="en-US" sz="3200" dirty="0"/>
          </a:p>
        </p:txBody>
      </p:sp>
      <p:sp>
        <p:nvSpPr>
          <p:cNvPr id="8" name="Content Placeholder 7"/>
          <p:cNvSpPr>
            <a:spLocks noGrp="1"/>
          </p:cNvSpPr>
          <p:nvPr>
            <p:ph idx="1"/>
          </p:nvPr>
        </p:nvSpPr>
        <p:spPr>
          <a:xfrm>
            <a:off x="685800" y="1447800"/>
            <a:ext cx="7772400" cy="4648200"/>
          </a:xfrm>
        </p:spPr>
        <p:txBody>
          <a:bodyPr/>
          <a:lstStyle/>
          <a:p>
            <a:pPr>
              <a:spcBef>
                <a:spcPts val="1200"/>
              </a:spcBef>
            </a:pPr>
            <a:r>
              <a:rPr lang="en-US" sz="1800" b="1" dirty="0"/>
              <a:t>Malware</a:t>
            </a:r>
            <a:r>
              <a:rPr lang="en-US" sz="1800" dirty="0"/>
              <a:t> is </a:t>
            </a:r>
            <a:r>
              <a:rPr lang="en-US" sz="1800" dirty="0" smtClean="0"/>
              <a:t>any malicious </a:t>
            </a:r>
            <a:r>
              <a:rPr lang="en-US" sz="1800" dirty="0"/>
              <a:t>software </a:t>
            </a:r>
            <a:r>
              <a:rPr lang="en-US" sz="1800" dirty="0" smtClean="0"/>
              <a:t>designed </a:t>
            </a:r>
            <a:r>
              <a:rPr lang="en-US" sz="1800" dirty="0"/>
              <a:t>to cause extensive damage to data and </a:t>
            </a:r>
            <a:r>
              <a:rPr lang="en-US" sz="1800" dirty="0" smtClean="0"/>
              <a:t>systems, to </a:t>
            </a:r>
            <a:r>
              <a:rPr lang="en-US" sz="1800" dirty="0"/>
              <a:t>gain unauthorized access to a </a:t>
            </a:r>
            <a:r>
              <a:rPr lang="en-US" sz="1800" dirty="0" smtClean="0"/>
              <a:t>network or to steal data.</a:t>
            </a:r>
          </a:p>
          <a:p>
            <a:pPr>
              <a:spcBef>
                <a:spcPts val="1200"/>
              </a:spcBef>
            </a:pPr>
            <a:r>
              <a:rPr lang="en-US" sz="1800" b="1" dirty="0" smtClean="0"/>
              <a:t>Phishing </a:t>
            </a:r>
            <a:r>
              <a:rPr lang="en-US" sz="1800" dirty="0" smtClean="0"/>
              <a:t>is</a:t>
            </a:r>
            <a:r>
              <a:rPr lang="en-US" sz="1800" b="1" dirty="0" smtClean="0"/>
              <a:t> </a:t>
            </a:r>
            <a:r>
              <a:rPr lang="en-US" sz="1800" dirty="0" smtClean="0"/>
              <a:t>the </a:t>
            </a:r>
            <a:r>
              <a:rPr lang="en-US" sz="1800" dirty="0"/>
              <a:t>fraudulent practice of sending emails purporting to be from reputable companies in order to induce individuals to reveal personal information, such as passwords and credit card </a:t>
            </a:r>
            <a:r>
              <a:rPr lang="en-US" sz="1800" dirty="0" smtClean="0"/>
              <a:t>numbers.</a:t>
            </a:r>
          </a:p>
          <a:p>
            <a:pPr>
              <a:spcBef>
                <a:spcPts val="1200"/>
              </a:spcBef>
            </a:pPr>
            <a:r>
              <a:rPr lang="en-US" sz="1800" b="1" dirty="0" err="1" smtClean="0"/>
              <a:t>SMiShing</a:t>
            </a:r>
            <a:r>
              <a:rPr lang="en-US" sz="1800" b="1" dirty="0" smtClean="0"/>
              <a:t> </a:t>
            </a:r>
            <a:r>
              <a:rPr lang="en-US" sz="1800" dirty="0" smtClean="0"/>
              <a:t>is similar to phishing but uses SMS text messages instead of email.</a:t>
            </a:r>
          </a:p>
          <a:p>
            <a:pPr>
              <a:spcBef>
                <a:spcPts val="1200"/>
              </a:spcBef>
            </a:pPr>
            <a:r>
              <a:rPr lang="en-US" sz="1800" b="1" dirty="0" smtClean="0"/>
              <a:t>Spoofing</a:t>
            </a:r>
            <a:r>
              <a:rPr lang="en-US" sz="1800" dirty="0" smtClean="0"/>
              <a:t> </a:t>
            </a:r>
            <a:r>
              <a:rPr lang="en-US" sz="1800" dirty="0"/>
              <a:t>is the act of disguising a communication from an unknown source as being from a known, trusted source. </a:t>
            </a:r>
            <a:r>
              <a:rPr lang="en-US" sz="1800" b="1" dirty="0"/>
              <a:t>Spoofing</a:t>
            </a:r>
            <a:r>
              <a:rPr lang="en-US" sz="1800" dirty="0"/>
              <a:t> can apply to emails, phone calls, and websites, or can be more technical, such as a computer </a:t>
            </a:r>
            <a:r>
              <a:rPr lang="en-US" sz="1800" b="1" dirty="0"/>
              <a:t>spoofing</a:t>
            </a:r>
            <a:r>
              <a:rPr lang="en-US" sz="1800" dirty="0"/>
              <a:t> an IP address, Address Resolution Protocol (ARP), or Domain Name System (DNS) server.</a:t>
            </a:r>
            <a:endParaRPr lang="en-US" sz="1800" dirty="0">
              <a:cs typeface="Arial" panose="020B0604020202020204" pitchFamily="34" charset="0"/>
            </a:endParaRPr>
          </a:p>
        </p:txBody>
      </p:sp>
      <p:sp>
        <p:nvSpPr>
          <p:cNvPr id="5" name="Slide Number Placeholder 4"/>
          <p:cNvSpPr>
            <a:spLocks noGrp="1"/>
          </p:cNvSpPr>
          <p:nvPr>
            <p:ph type="sldNum" sz="quarter" idx="11"/>
          </p:nvPr>
        </p:nvSpPr>
        <p:spPr/>
        <p:txBody>
          <a:bodyPr/>
          <a:lstStyle/>
          <a:p>
            <a:fld id="{1F0AF8D7-F67C-43CC-AD7B-C53A760051EB}" type="slidenum">
              <a:rPr lang="en-US" smtClean="0"/>
              <a:pPr/>
              <a:t>6</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99342830"/>
      </p:ext>
    </p:extLst>
  </p:cSld>
  <p:clrMapOvr>
    <a:masterClrMapping/>
  </p:clrMapOvr>
  <mc:AlternateContent xmlns:mc="http://schemas.openxmlformats.org/markup-compatibility/2006" xmlns:p14="http://schemas.microsoft.com/office/powerpoint/2010/main">
    <mc:Choice Requires="p14">
      <p:transition spd="slow" p14:dur="2000" advTm="139224"/>
    </mc:Choice>
    <mc:Fallback xmlns="">
      <p:transition spd="slow" advTm="139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609600"/>
            <a:ext cx="8001000" cy="914400"/>
          </a:xfrm>
        </p:spPr>
        <p:txBody>
          <a:bodyPr/>
          <a:lstStyle/>
          <a:p>
            <a:pPr algn="ctr"/>
            <a:r>
              <a:rPr lang="en-US" sz="3200" dirty="0" smtClean="0"/>
              <a:t>COVID 19 Phishing Schemes</a:t>
            </a:r>
            <a:endParaRPr lang="en-US" sz="3200" dirty="0"/>
          </a:p>
        </p:txBody>
      </p:sp>
      <p:sp>
        <p:nvSpPr>
          <p:cNvPr id="49155" name="Rectangle 3"/>
          <p:cNvSpPr>
            <a:spLocks noGrp="1" noChangeArrowheads="1"/>
          </p:cNvSpPr>
          <p:nvPr>
            <p:ph type="body" sz="half" idx="1"/>
          </p:nvPr>
        </p:nvSpPr>
        <p:spPr>
          <a:xfrm>
            <a:off x="685800" y="1371600"/>
            <a:ext cx="6248400" cy="3810000"/>
          </a:xfrm>
        </p:spPr>
        <p:txBody>
          <a:bodyPr/>
          <a:lstStyle/>
          <a:p>
            <a:pPr>
              <a:spcBef>
                <a:spcPts val="1200"/>
              </a:spcBef>
            </a:pPr>
            <a:r>
              <a:rPr lang="en-US" sz="1600" dirty="0" smtClean="0"/>
              <a:t>Email phishing schemes have been reported to be from the Centers for Disease Control (CDC).</a:t>
            </a:r>
          </a:p>
          <a:p>
            <a:pPr>
              <a:spcBef>
                <a:spcPts val="1200"/>
              </a:spcBef>
            </a:pPr>
            <a:r>
              <a:rPr lang="en-US" sz="1600" dirty="0" smtClean="0"/>
              <a:t>The emails contain a link that appears to take you to the CDC website. However, it is not the CDC website.</a:t>
            </a:r>
          </a:p>
          <a:p>
            <a:pPr>
              <a:spcBef>
                <a:spcPts val="1200"/>
              </a:spcBef>
            </a:pPr>
            <a:r>
              <a:rPr lang="en-US" sz="1600" dirty="0" smtClean="0"/>
              <a:t>The link takes you to a site that asks for your email log-ins.</a:t>
            </a:r>
          </a:p>
          <a:p>
            <a:pPr>
              <a:spcBef>
                <a:spcPts val="1200"/>
              </a:spcBef>
            </a:pPr>
            <a:r>
              <a:rPr lang="en-US" sz="1600" dirty="0" smtClean="0"/>
              <a:t>Once you enter your email and password, you are sent to the actual CDC website unaware that your log-in credentials have been stolen.</a:t>
            </a:r>
          </a:p>
          <a:p>
            <a:pPr marL="0" indent="0">
              <a:buNone/>
            </a:pPr>
            <a:endParaRPr lang="en-US" sz="1600" dirty="0" smtClean="0"/>
          </a:p>
          <a:p>
            <a:r>
              <a:rPr lang="en-US" sz="1600" b="1" dirty="0" smtClean="0"/>
              <a:t>Government agencies (i.e. CDC, World Heath Organization or the IRS) will not email you.  OUA’s advice is never click on any links in these type of emails or from sources you do not know rather go directly to the site to get information.</a:t>
            </a:r>
            <a:endParaRPr lang="en-US" sz="1600" b="1" dirty="0"/>
          </a:p>
        </p:txBody>
      </p:sp>
      <p:sp>
        <p:nvSpPr>
          <p:cNvPr id="7" name="Slide Number Placeholder 6"/>
          <p:cNvSpPr>
            <a:spLocks noGrp="1"/>
          </p:cNvSpPr>
          <p:nvPr>
            <p:ph type="sldNum" sz="quarter" idx="11"/>
          </p:nvPr>
        </p:nvSpPr>
        <p:spPr/>
        <p:txBody>
          <a:bodyPr/>
          <a:lstStyle/>
          <a:p>
            <a:fld id="{1F0AF8D7-F67C-43CC-AD7B-C53A760051EB}" type="slidenum">
              <a:rPr lang="en-US" smtClean="0"/>
              <a:pPr/>
              <a:t>7</a:t>
            </a:fld>
            <a:endParaRPr lang="en-US" dirty="0"/>
          </a:p>
        </p:txBody>
      </p:sp>
      <p:pic>
        <p:nvPicPr>
          <p:cNvPr id="3" name="Content Placeholder 2"/>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983941" y="4953000"/>
            <a:ext cx="2017059" cy="114300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2209"/>
    </mc:Choice>
    <mc:Fallback xmlns="">
      <p:transition spd="slow" advTm="132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609600"/>
            <a:ext cx="8001000" cy="914400"/>
          </a:xfrm>
        </p:spPr>
        <p:txBody>
          <a:bodyPr/>
          <a:lstStyle/>
          <a:p>
            <a:r>
              <a:rPr lang="en-US" sz="3200" dirty="0" smtClean="0"/>
              <a:t>COVID 19 Phishing Schemes (Cont’d)</a:t>
            </a:r>
            <a:endParaRPr lang="en-US" sz="3200" dirty="0"/>
          </a:p>
        </p:txBody>
      </p:sp>
      <p:sp>
        <p:nvSpPr>
          <p:cNvPr id="49155" name="Rectangle 3"/>
          <p:cNvSpPr>
            <a:spLocks noGrp="1" noChangeArrowheads="1"/>
          </p:cNvSpPr>
          <p:nvPr>
            <p:ph type="body" sz="half" idx="1"/>
          </p:nvPr>
        </p:nvSpPr>
        <p:spPr>
          <a:xfrm>
            <a:off x="838200" y="1676400"/>
            <a:ext cx="6781800" cy="3810000"/>
          </a:xfrm>
        </p:spPr>
        <p:txBody>
          <a:bodyPr/>
          <a:lstStyle/>
          <a:p>
            <a:pPr marL="0" lvl="0" indent="0">
              <a:buNone/>
            </a:pPr>
            <a:r>
              <a:rPr lang="en-US" sz="1600" b="1" dirty="0"/>
              <a:t>Purchasing Departments are receiving phishing emails from fictitious vendors which promise face masks, covid-19 tests, etc.  These emails contain an urgent message telling the receiver to react quickly or they will move to another </a:t>
            </a:r>
            <a:r>
              <a:rPr lang="en-US" sz="1600" b="1" dirty="0" smtClean="0"/>
              <a:t>customer.</a:t>
            </a:r>
          </a:p>
          <a:p>
            <a:pPr marL="0" lvl="0" indent="0">
              <a:spcBef>
                <a:spcPts val="1200"/>
              </a:spcBef>
              <a:buNone/>
            </a:pPr>
            <a:r>
              <a:rPr lang="en-US" sz="1600" b="1" dirty="0" smtClean="0"/>
              <a:t>OUA recommends that:</a:t>
            </a:r>
            <a:endParaRPr lang="en-US" sz="1600" b="1" dirty="0"/>
          </a:p>
          <a:p>
            <a:pPr lvl="0"/>
            <a:r>
              <a:rPr lang="en-US" sz="1600" dirty="0"/>
              <a:t>Email addresses should be examined and investigated to determine if the website is valid.</a:t>
            </a:r>
          </a:p>
          <a:p>
            <a:pPr lvl="0"/>
            <a:r>
              <a:rPr lang="en-US" sz="1600" dirty="0"/>
              <a:t>Check with the Better Business Bureau to see if they are registered with them. </a:t>
            </a:r>
          </a:p>
          <a:p>
            <a:r>
              <a:rPr lang="en-US" sz="1600" dirty="0"/>
              <a:t>Purchasing Department should check with State Commissioners, FEMA representatives or a trusted industry colleague to determine if this is a valid supply chain</a:t>
            </a:r>
            <a:r>
              <a:rPr lang="en-US" sz="1600" dirty="0" smtClean="0"/>
              <a:t>.</a:t>
            </a:r>
          </a:p>
          <a:p>
            <a:r>
              <a:rPr lang="en-US" sz="1600" dirty="0"/>
              <a:t>Y</a:t>
            </a:r>
            <a:r>
              <a:rPr lang="en-US" sz="1600" dirty="0" smtClean="0"/>
              <a:t>ou should be wary when an unsolicited email is received and the sender is pressuring you to respond quickly.  </a:t>
            </a:r>
            <a:endParaRPr lang="en-US" sz="1600" dirty="0"/>
          </a:p>
        </p:txBody>
      </p:sp>
      <p:pic>
        <p:nvPicPr>
          <p:cNvPr id="49156" name="Picture 4" descr="j0282993"/>
          <p:cNvPicPr>
            <a:picLocks noGrp="1" noChangeAspect="1" noChangeArrowheads="1" noCrop="1"/>
          </p:cNvPicPr>
          <p:nvPr>
            <p:ph sz="half" idx="2"/>
          </p:nvPr>
        </p:nvPicPr>
        <p:blipFill>
          <a:blip r:embed="rId5" cstate="print"/>
          <a:srcRect/>
          <a:stretch>
            <a:fillRect/>
          </a:stretch>
        </p:blipFill>
        <p:spPr>
          <a:xfrm>
            <a:off x="7086600" y="4022271"/>
            <a:ext cx="2057400" cy="2209800"/>
          </a:xfrm>
          <a:noFill/>
          <a:ln/>
        </p:spPr>
      </p:pic>
      <p:sp>
        <p:nvSpPr>
          <p:cNvPr id="7" name="Slide Number Placeholder 6"/>
          <p:cNvSpPr>
            <a:spLocks noGrp="1"/>
          </p:cNvSpPr>
          <p:nvPr>
            <p:ph type="sldNum" sz="quarter" idx="11"/>
          </p:nvPr>
        </p:nvSpPr>
        <p:spPr/>
        <p:txBody>
          <a:bodyPr/>
          <a:lstStyle/>
          <a:p>
            <a:fld id="{1F0AF8D7-F67C-43CC-AD7B-C53A760051EB}" type="slidenum">
              <a:rPr lang="en-US" smtClean="0"/>
              <a:pPr/>
              <a:t>8</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53141069"/>
      </p:ext>
    </p:extLst>
  </p:cSld>
  <p:clrMapOvr>
    <a:masterClrMapping/>
  </p:clrMapOvr>
  <mc:AlternateContent xmlns:mc="http://schemas.openxmlformats.org/markup-compatibility/2006" xmlns:p14="http://schemas.microsoft.com/office/powerpoint/2010/main">
    <mc:Choice Requires="p14">
      <p:transition spd="slow" p14:dur="2000" advTm="79009"/>
    </mc:Choice>
    <mc:Fallback xmlns="">
      <p:transition spd="slow" advTm="79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609600"/>
            <a:ext cx="8001000" cy="914400"/>
          </a:xfrm>
        </p:spPr>
        <p:txBody>
          <a:bodyPr/>
          <a:lstStyle/>
          <a:p>
            <a:r>
              <a:rPr lang="en-US" sz="3200" dirty="0" smtClean="0"/>
              <a:t>COVID 19 Phishing Schemes (Cont’d)</a:t>
            </a:r>
            <a:endParaRPr lang="en-US" sz="3200" dirty="0"/>
          </a:p>
        </p:txBody>
      </p:sp>
      <p:sp>
        <p:nvSpPr>
          <p:cNvPr id="49155" name="Rectangle 3"/>
          <p:cNvSpPr>
            <a:spLocks noGrp="1" noChangeArrowheads="1"/>
          </p:cNvSpPr>
          <p:nvPr>
            <p:ph type="body" sz="half" idx="1"/>
          </p:nvPr>
        </p:nvSpPr>
        <p:spPr>
          <a:xfrm>
            <a:off x="838200" y="1679448"/>
            <a:ext cx="6248400" cy="3810000"/>
          </a:xfrm>
        </p:spPr>
        <p:txBody>
          <a:bodyPr/>
          <a:lstStyle/>
          <a:p>
            <a:pPr marL="0" lvl="0" indent="0">
              <a:buNone/>
            </a:pPr>
            <a:r>
              <a:rPr lang="en-US" sz="1600" b="1" dirty="0"/>
              <a:t>Accounts Payable Departments are receiving emails from fraudsters pretending to be current vendors requesting changes to their addresses for remitting payments or bank accounts for electronic payment transfers. </a:t>
            </a:r>
            <a:endParaRPr lang="en-US" sz="1600" b="1" dirty="0" smtClean="0"/>
          </a:p>
          <a:p>
            <a:pPr marL="0" lvl="0" indent="0">
              <a:spcBef>
                <a:spcPts val="1200"/>
              </a:spcBef>
              <a:buNone/>
            </a:pPr>
            <a:r>
              <a:rPr lang="en-US" sz="1600" b="1" dirty="0" smtClean="0"/>
              <a:t>OUA recommends that:</a:t>
            </a:r>
            <a:endParaRPr lang="en-US" sz="1600" b="1" dirty="0"/>
          </a:p>
          <a:p>
            <a:pPr lvl="0"/>
            <a:r>
              <a:rPr lang="en-US" sz="1600" dirty="0" smtClean="0"/>
              <a:t>The Accounts </a:t>
            </a:r>
            <a:r>
              <a:rPr lang="en-US" sz="1600" dirty="0"/>
              <a:t>Payable Department needs to go back independently to their vendor contacts and validate the change</a:t>
            </a:r>
            <a:r>
              <a:rPr lang="en-US" sz="1600" dirty="0" smtClean="0"/>
              <a:t>.</a:t>
            </a:r>
          </a:p>
          <a:p>
            <a:pPr lvl="0"/>
            <a:endParaRPr lang="en-US" sz="1600" dirty="0"/>
          </a:p>
          <a:p>
            <a:pPr lvl="0"/>
            <a:endParaRPr lang="en-US" sz="1600" dirty="0"/>
          </a:p>
        </p:txBody>
      </p:sp>
      <p:pic>
        <p:nvPicPr>
          <p:cNvPr id="49156" name="Picture 4" descr="j0282993"/>
          <p:cNvPicPr>
            <a:picLocks noGrp="1" noChangeAspect="1" noChangeArrowheads="1" noCrop="1"/>
          </p:cNvPicPr>
          <p:nvPr>
            <p:ph sz="half" idx="2"/>
          </p:nvPr>
        </p:nvPicPr>
        <p:blipFill>
          <a:blip r:embed="rId5" cstate="print"/>
          <a:srcRect/>
          <a:stretch>
            <a:fillRect/>
          </a:stretch>
        </p:blipFill>
        <p:spPr>
          <a:xfrm>
            <a:off x="7086600" y="4022271"/>
            <a:ext cx="2057400" cy="2209800"/>
          </a:xfrm>
          <a:noFill/>
          <a:ln/>
        </p:spPr>
      </p:pic>
      <p:sp>
        <p:nvSpPr>
          <p:cNvPr id="7" name="Slide Number Placeholder 6"/>
          <p:cNvSpPr>
            <a:spLocks noGrp="1"/>
          </p:cNvSpPr>
          <p:nvPr>
            <p:ph type="sldNum" sz="quarter" idx="11"/>
          </p:nvPr>
        </p:nvSpPr>
        <p:spPr/>
        <p:txBody>
          <a:bodyPr/>
          <a:lstStyle/>
          <a:p>
            <a:fld id="{1F0AF8D7-F67C-43CC-AD7B-C53A760051EB}" type="slidenum">
              <a:rPr lang="en-US" smtClean="0"/>
              <a:pPr/>
              <a:t>9</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95323348"/>
      </p:ext>
    </p:extLst>
  </p:cSld>
  <p:clrMapOvr>
    <a:masterClrMapping/>
  </p:clrMapOvr>
  <mc:AlternateContent xmlns:mc="http://schemas.openxmlformats.org/markup-compatibility/2006" xmlns:p14="http://schemas.microsoft.com/office/powerpoint/2010/main">
    <mc:Choice Requires="p14">
      <p:transition spd="slow" p14:dur="2000" advTm="32799"/>
    </mc:Choice>
    <mc:Fallback xmlns="">
      <p:transition spd="slow" advTm="3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9355</TotalTime>
  <Words>1225</Words>
  <Application>Microsoft Office PowerPoint</Application>
  <PresentationFormat>On-screen Show (4:3)</PresentationFormat>
  <Paragraphs>134</Paragraphs>
  <Slides>15</Slides>
  <Notes>15</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Garamond</vt:lpstr>
      <vt:lpstr>Default Design</vt:lpstr>
      <vt:lpstr>Fraud Awareness  and Prevention – COVID 19 Fraud Schemes</vt:lpstr>
      <vt:lpstr>Introduction / Purpose</vt:lpstr>
      <vt:lpstr>Disaster Fraud</vt:lpstr>
      <vt:lpstr>Disaster Fraud (Cont’d)</vt:lpstr>
      <vt:lpstr>Disaster Fraud (Cont’d)</vt:lpstr>
      <vt:lpstr>Phishing, Malware and other Cybercrime Threats</vt:lpstr>
      <vt:lpstr>COVID 19 Phishing Schemes</vt:lpstr>
      <vt:lpstr>COVID 19 Phishing Schemes (Cont’d)</vt:lpstr>
      <vt:lpstr>COVID 19 Phishing Schemes (Cont’d)</vt:lpstr>
      <vt:lpstr>COVID 19 Phishing Schemes (Cont’d)</vt:lpstr>
      <vt:lpstr>COVID 19 Spoofing Schemes </vt:lpstr>
      <vt:lpstr>COVID 19 Product Schemes</vt:lpstr>
      <vt:lpstr>Recap</vt:lpstr>
      <vt:lpstr>Contact Information</vt:lpstr>
      <vt:lpstr>Conclusion</vt:lpstr>
    </vt:vector>
  </TitlesOfParts>
  <Company>University of Rochester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Common Sense Look at Sarbanes-Oxley</dc:title>
  <dc:creator>salani</dc:creator>
  <cp:lastModifiedBy>Lawlor, Scott</cp:lastModifiedBy>
  <cp:revision>803</cp:revision>
  <cp:lastPrinted>2019-10-11T17:15:09Z</cp:lastPrinted>
  <dcterms:created xsi:type="dcterms:W3CDTF">2003-09-22T17:25:29Z</dcterms:created>
  <dcterms:modified xsi:type="dcterms:W3CDTF">2020-06-03T14:22:50Z</dcterms:modified>
</cp:coreProperties>
</file>