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19"/>
  </p:notesMasterIdLst>
  <p:handoutMasterIdLst>
    <p:handoutMasterId r:id="rId20"/>
  </p:handoutMasterIdLst>
  <p:sldIdLst>
    <p:sldId id="370" r:id="rId2"/>
    <p:sldId id="286" r:id="rId3"/>
    <p:sldId id="287" r:id="rId4"/>
    <p:sldId id="322" r:id="rId5"/>
    <p:sldId id="388" r:id="rId6"/>
    <p:sldId id="376" r:id="rId7"/>
    <p:sldId id="289" r:id="rId8"/>
    <p:sldId id="392" r:id="rId9"/>
    <p:sldId id="393" r:id="rId10"/>
    <p:sldId id="394" r:id="rId11"/>
    <p:sldId id="395" r:id="rId12"/>
    <p:sldId id="396" r:id="rId13"/>
    <p:sldId id="306" r:id="rId14"/>
    <p:sldId id="400" r:id="rId15"/>
    <p:sldId id="398" r:id="rId16"/>
    <p:sldId id="399" r:id="rId17"/>
    <p:sldId id="384" r:id="rId18"/>
  </p:sldIdLst>
  <p:sldSz cx="9144000" cy="6858000" type="screen4x3"/>
  <p:notesSz cx="7023100" cy="9309100"/>
  <p:defaultTextStyle>
    <a:defPPr>
      <a:defRPr lang="en-US"/>
    </a:defPPr>
    <a:lvl1pPr algn="l" rtl="0" fontAlgn="base">
      <a:spcBef>
        <a:spcPct val="0"/>
      </a:spcBef>
      <a:spcAft>
        <a:spcPct val="0"/>
      </a:spcAft>
      <a:defRPr sz="2400" kern="1200">
        <a:solidFill>
          <a:schemeClr val="tx1"/>
        </a:solidFill>
        <a:latin typeface="Garamond" pitchFamily="18" charset="0"/>
        <a:ea typeface="+mn-ea"/>
        <a:cs typeface="+mn-cs"/>
      </a:defRPr>
    </a:lvl1pPr>
    <a:lvl2pPr marL="457200" algn="l" rtl="0" fontAlgn="base">
      <a:spcBef>
        <a:spcPct val="0"/>
      </a:spcBef>
      <a:spcAft>
        <a:spcPct val="0"/>
      </a:spcAft>
      <a:defRPr sz="2400" kern="1200">
        <a:solidFill>
          <a:schemeClr val="tx1"/>
        </a:solidFill>
        <a:latin typeface="Garamond" pitchFamily="18" charset="0"/>
        <a:ea typeface="+mn-ea"/>
        <a:cs typeface="+mn-cs"/>
      </a:defRPr>
    </a:lvl2pPr>
    <a:lvl3pPr marL="914400" algn="l" rtl="0" fontAlgn="base">
      <a:spcBef>
        <a:spcPct val="0"/>
      </a:spcBef>
      <a:spcAft>
        <a:spcPct val="0"/>
      </a:spcAft>
      <a:defRPr sz="2400" kern="1200">
        <a:solidFill>
          <a:schemeClr val="tx1"/>
        </a:solidFill>
        <a:latin typeface="Garamond" pitchFamily="18" charset="0"/>
        <a:ea typeface="+mn-ea"/>
        <a:cs typeface="+mn-cs"/>
      </a:defRPr>
    </a:lvl3pPr>
    <a:lvl4pPr marL="1371600" algn="l" rtl="0" fontAlgn="base">
      <a:spcBef>
        <a:spcPct val="0"/>
      </a:spcBef>
      <a:spcAft>
        <a:spcPct val="0"/>
      </a:spcAft>
      <a:defRPr sz="2400" kern="1200">
        <a:solidFill>
          <a:schemeClr val="tx1"/>
        </a:solidFill>
        <a:latin typeface="Garamond" pitchFamily="18" charset="0"/>
        <a:ea typeface="+mn-ea"/>
        <a:cs typeface="+mn-cs"/>
      </a:defRPr>
    </a:lvl4pPr>
    <a:lvl5pPr marL="1828800" algn="l" rtl="0" fontAlgn="base">
      <a:spcBef>
        <a:spcPct val="0"/>
      </a:spcBef>
      <a:spcAft>
        <a:spcPct val="0"/>
      </a:spcAft>
      <a:defRPr sz="2400" kern="1200">
        <a:solidFill>
          <a:schemeClr val="tx1"/>
        </a:solidFill>
        <a:latin typeface="Garamond" pitchFamily="18" charset="0"/>
        <a:ea typeface="+mn-ea"/>
        <a:cs typeface="+mn-cs"/>
      </a:defRPr>
    </a:lvl5pPr>
    <a:lvl6pPr marL="2286000" algn="l" defTabSz="914400" rtl="0" eaLnBrk="1" latinLnBrk="0" hangingPunct="1">
      <a:defRPr sz="2400" kern="1200">
        <a:solidFill>
          <a:schemeClr val="tx1"/>
        </a:solidFill>
        <a:latin typeface="Garamond" pitchFamily="18" charset="0"/>
        <a:ea typeface="+mn-ea"/>
        <a:cs typeface="+mn-cs"/>
      </a:defRPr>
    </a:lvl6pPr>
    <a:lvl7pPr marL="2743200" algn="l" defTabSz="914400" rtl="0" eaLnBrk="1" latinLnBrk="0" hangingPunct="1">
      <a:defRPr sz="2400" kern="1200">
        <a:solidFill>
          <a:schemeClr val="tx1"/>
        </a:solidFill>
        <a:latin typeface="Garamond" pitchFamily="18" charset="0"/>
        <a:ea typeface="+mn-ea"/>
        <a:cs typeface="+mn-cs"/>
      </a:defRPr>
    </a:lvl7pPr>
    <a:lvl8pPr marL="3200400" algn="l" defTabSz="914400" rtl="0" eaLnBrk="1" latinLnBrk="0" hangingPunct="1">
      <a:defRPr sz="2400" kern="1200">
        <a:solidFill>
          <a:schemeClr val="tx1"/>
        </a:solidFill>
        <a:latin typeface="Garamond" pitchFamily="18" charset="0"/>
        <a:ea typeface="+mn-ea"/>
        <a:cs typeface="+mn-cs"/>
      </a:defRPr>
    </a:lvl8pPr>
    <a:lvl9pPr marL="3657600" algn="l" defTabSz="914400" rtl="0" eaLnBrk="1" latinLnBrk="0" hangingPunct="1">
      <a:defRPr sz="2400" kern="1200">
        <a:solidFill>
          <a:schemeClr val="tx1"/>
        </a:solidFill>
        <a:latin typeface="Garamond"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4" autoAdjust="0"/>
    <p:restoredTop sz="80720" autoAdjust="0"/>
  </p:normalViewPr>
  <p:slideViewPr>
    <p:cSldViewPr>
      <p:cViewPr varScale="1">
        <p:scale>
          <a:sx n="89" d="100"/>
          <a:sy n="89" d="100"/>
        </p:scale>
        <p:origin x="2160" y="90"/>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4" d="100"/>
          <a:sy n="74" d="100"/>
        </p:scale>
        <p:origin x="2938" y="72"/>
      </p:cViewPr>
      <p:guideLst>
        <p:guide orient="horz" pos="2932"/>
        <p:guide pos="2213"/>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044154" cy="465773"/>
          </a:xfrm>
          <a:prstGeom prst="rect">
            <a:avLst/>
          </a:prstGeom>
          <a:noFill/>
          <a:ln w="9525">
            <a:noFill/>
            <a:miter lim="800000"/>
            <a:headEnd/>
            <a:tailEnd/>
          </a:ln>
          <a:effectLst/>
        </p:spPr>
        <p:txBody>
          <a:bodyPr vert="horz" wrap="square" lIns="93473" tIns="46736" rIns="93473" bIns="46736" numCol="1" anchor="t" anchorCtr="0" compatLnSpc="1">
            <a:prstTxWarp prst="textNoShape">
              <a:avLst/>
            </a:prstTxWarp>
          </a:bodyPr>
          <a:lstStyle>
            <a:lvl1pPr defTabSz="934850">
              <a:defRPr sz="1200"/>
            </a:lvl1pPr>
          </a:lstStyle>
          <a:p>
            <a:endParaRPr lang="en-US" dirty="0"/>
          </a:p>
        </p:txBody>
      </p:sp>
      <p:sp>
        <p:nvSpPr>
          <p:cNvPr id="21507" name="Rectangle 3"/>
          <p:cNvSpPr>
            <a:spLocks noGrp="1" noChangeArrowheads="1"/>
          </p:cNvSpPr>
          <p:nvPr>
            <p:ph type="dt" sz="quarter" idx="1"/>
          </p:nvPr>
        </p:nvSpPr>
        <p:spPr bwMode="auto">
          <a:xfrm>
            <a:off x="3978948" y="0"/>
            <a:ext cx="3044154" cy="465773"/>
          </a:xfrm>
          <a:prstGeom prst="rect">
            <a:avLst/>
          </a:prstGeom>
          <a:noFill/>
          <a:ln w="9525">
            <a:noFill/>
            <a:miter lim="800000"/>
            <a:headEnd/>
            <a:tailEnd/>
          </a:ln>
          <a:effectLst/>
        </p:spPr>
        <p:txBody>
          <a:bodyPr vert="horz" wrap="square" lIns="93473" tIns="46736" rIns="93473" bIns="46736" numCol="1" anchor="t" anchorCtr="0" compatLnSpc="1">
            <a:prstTxWarp prst="textNoShape">
              <a:avLst/>
            </a:prstTxWarp>
          </a:bodyPr>
          <a:lstStyle>
            <a:lvl1pPr algn="r" defTabSz="934850">
              <a:defRPr sz="1200"/>
            </a:lvl1pPr>
          </a:lstStyle>
          <a:p>
            <a:endParaRPr lang="en-US" dirty="0"/>
          </a:p>
        </p:txBody>
      </p:sp>
      <p:sp>
        <p:nvSpPr>
          <p:cNvPr id="21508" name="Rectangle 4"/>
          <p:cNvSpPr>
            <a:spLocks noGrp="1" noChangeArrowheads="1"/>
          </p:cNvSpPr>
          <p:nvPr>
            <p:ph type="ftr" sz="quarter" idx="2"/>
          </p:nvPr>
        </p:nvSpPr>
        <p:spPr bwMode="auto">
          <a:xfrm>
            <a:off x="0" y="8843329"/>
            <a:ext cx="3044154" cy="465772"/>
          </a:xfrm>
          <a:prstGeom prst="rect">
            <a:avLst/>
          </a:prstGeom>
          <a:noFill/>
          <a:ln w="9525">
            <a:noFill/>
            <a:miter lim="800000"/>
            <a:headEnd/>
            <a:tailEnd/>
          </a:ln>
          <a:effectLst/>
        </p:spPr>
        <p:txBody>
          <a:bodyPr vert="horz" wrap="square" lIns="93473" tIns="46736" rIns="93473" bIns="46736" numCol="1" anchor="b" anchorCtr="0" compatLnSpc="1">
            <a:prstTxWarp prst="textNoShape">
              <a:avLst/>
            </a:prstTxWarp>
          </a:bodyPr>
          <a:lstStyle>
            <a:lvl1pPr defTabSz="934850">
              <a:defRPr sz="1200"/>
            </a:lvl1pPr>
          </a:lstStyle>
          <a:p>
            <a:endParaRPr lang="en-US" dirty="0"/>
          </a:p>
        </p:txBody>
      </p:sp>
      <p:sp>
        <p:nvSpPr>
          <p:cNvPr id="21509" name="Rectangle 5"/>
          <p:cNvSpPr>
            <a:spLocks noGrp="1" noChangeArrowheads="1"/>
          </p:cNvSpPr>
          <p:nvPr>
            <p:ph type="sldNum" sz="quarter" idx="3"/>
          </p:nvPr>
        </p:nvSpPr>
        <p:spPr bwMode="auto">
          <a:xfrm>
            <a:off x="3978948" y="8843329"/>
            <a:ext cx="3044154" cy="465772"/>
          </a:xfrm>
          <a:prstGeom prst="rect">
            <a:avLst/>
          </a:prstGeom>
          <a:noFill/>
          <a:ln w="9525">
            <a:noFill/>
            <a:miter lim="800000"/>
            <a:headEnd/>
            <a:tailEnd/>
          </a:ln>
          <a:effectLst/>
        </p:spPr>
        <p:txBody>
          <a:bodyPr vert="horz" wrap="square" lIns="93473" tIns="46736" rIns="93473" bIns="46736" numCol="1" anchor="b" anchorCtr="0" compatLnSpc="1">
            <a:prstTxWarp prst="textNoShape">
              <a:avLst/>
            </a:prstTxWarp>
          </a:bodyPr>
          <a:lstStyle>
            <a:lvl1pPr algn="r" defTabSz="934850">
              <a:defRPr sz="1200"/>
            </a:lvl1pPr>
          </a:lstStyle>
          <a:p>
            <a:fld id="{BF38B1DE-CEF4-49FC-81FF-39489A928F7F}" type="slidenum">
              <a:rPr lang="en-US"/>
              <a:pPr/>
              <a:t>‹#›</a:t>
            </a:fld>
            <a:endParaRPr lang="en-US" dirty="0"/>
          </a:p>
        </p:txBody>
      </p:sp>
    </p:spTree>
    <p:extLst>
      <p:ext uri="{BB962C8B-B14F-4D97-AF65-F5344CB8AC3E}">
        <p14:creationId xmlns:p14="http://schemas.microsoft.com/office/powerpoint/2010/main" val="161118279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044154" cy="465773"/>
          </a:xfrm>
          <a:prstGeom prst="rect">
            <a:avLst/>
          </a:prstGeom>
          <a:noFill/>
          <a:ln w="9525">
            <a:noFill/>
            <a:miter lim="800000"/>
            <a:headEnd/>
            <a:tailEnd/>
          </a:ln>
          <a:effectLst/>
        </p:spPr>
        <p:txBody>
          <a:bodyPr vert="horz" wrap="square" lIns="93473" tIns="46736" rIns="93473" bIns="46736" numCol="1" anchor="t" anchorCtr="0" compatLnSpc="1">
            <a:prstTxWarp prst="textNoShape">
              <a:avLst/>
            </a:prstTxWarp>
          </a:bodyPr>
          <a:lstStyle>
            <a:lvl1pPr defTabSz="934850">
              <a:defRPr sz="1200"/>
            </a:lvl1pPr>
          </a:lstStyle>
          <a:p>
            <a:endParaRPr lang="en-US" dirty="0"/>
          </a:p>
        </p:txBody>
      </p:sp>
      <p:sp>
        <p:nvSpPr>
          <p:cNvPr id="12291" name="Rectangle 3"/>
          <p:cNvSpPr>
            <a:spLocks noGrp="1" noChangeArrowheads="1"/>
          </p:cNvSpPr>
          <p:nvPr>
            <p:ph type="dt" idx="1"/>
          </p:nvPr>
        </p:nvSpPr>
        <p:spPr bwMode="auto">
          <a:xfrm>
            <a:off x="3978948" y="0"/>
            <a:ext cx="3044154" cy="465773"/>
          </a:xfrm>
          <a:prstGeom prst="rect">
            <a:avLst/>
          </a:prstGeom>
          <a:noFill/>
          <a:ln w="9525">
            <a:noFill/>
            <a:miter lim="800000"/>
            <a:headEnd/>
            <a:tailEnd/>
          </a:ln>
          <a:effectLst/>
        </p:spPr>
        <p:txBody>
          <a:bodyPr vert="horz" wrap="square" lIns="93473" tIns="46736" rIns="93473" bIns="46736" numCol="1" anchor="t" anchorCtr="0" compatLnSpc="1">
            <a:prstTxWarp prst="textNoShape">
              <a:avLst/>
            </a:prstTxWarp>
          </a:bodyPr>
          <a:lstStyle>
            <a:lvl1pPr algn="r" defTabSz="934850">
              <a:defRPr sz="1200"/>
            </a:lvl1pPr>
          </a:lstStyle>
          <a:p>
            <a:endParaRPr lang="en-US" dirty="0"/>
          </a:p>
        </p:txBody>
      </p:sp>
      <p:sp>
        <p:nvSpPr>
          <p:cNvPr id="12292" name="Rectangle 4"/>
          <p:cNvSpPr>
            <a:spLocks noGrp="1" noRot="1" noChangeAspect="1" noChangeArrowheads="1" noTextEdit="1"/>
          </p:cNvSpPr>
          <p:nvPr>
            <p:ph type="sldImg" idx="2"/>
          </p:nvPr>
        </p:nvSpPr>
        <p:spPr bwMode="auto">
          <a:xfrm>
            <a:off x="1184275" y="698500"/>
            <a:ext cx="4656138" cy="3490913"/>
          </a:xfrm>
          <a:prstGeom prst="rect">
            <a:avLst/>
          </a:prstGeom>
          <a:noFill/>
          <a:ln w="9525">
            <a:solidFill>
              <a:srgbClr val="000000"/>
            </a:solidFill>
            <a:miter lim="800000"/>
            <a:headEnd/>
            <a:tailEnd/>
          </a:ln>
          <a:effectLst/>
        </p:spPr>
      </p:sp>
      <p:sp>
        <p:nvSpPr>
          <p:cNvPr id="12293" name="Rectangle 5"/>
          <p:cNvSpPr>
            <a:spLocks noGrp="1" noChangeArrowheads="1"/>
          </p:cNvSpPr>
          <p:nvPr>
            <p:ph type="body" sz="quarter" idx="3"/>
          </p:nvPr>
        </p:nvSpPr>
        <p:spPr bwMode="auto">
          <a:xfrm>
            <a:off x="936415" y="4422460"/>
            <a:ext cx="5150273" cy="4188778"/>
          </a:xfrm>
          <a:prstGeom prst="rect">
            <a:avLst/>
          </a:prstGeom>
          <a:noFill/>
          <a:ln w="9525">
            <a:noFill/>
            <a:miter lim="800000"/>
            <a:headEnd/>
            <a:tailEnd/>
          </a:ln>
          <a:effectLst/>
        </p:spPr>
        <p:txBody>
          <a:bodyPr vert="horz" wrap="square" lIns="93473" tIns="46736" rIns="93473" bIns="4673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294" name="Rectangle 6"/>
          <p:cNvSpPr>
            <a:spLocks noGrp="1" noChangeArrowheads="1"/>
          </p:cNvSpPr>
          <p:nvPr>
            <p:ph type="ftr" sz="quarter" idx="4"/>
          </p:nvPr>
        </p:nvSpPr>
        <p:spPr bwMode="auto">
          <a:xfrm>
            <a:off x="0" y="8843329"/>
            <a:ext cx="3044154" cy="465772"/>
          </a:xfrm>
          <a:prstGeom prst="rect">
            <a:avLst/>
          </a:prstGeom>
          <a:noFill/>
          <a:ln w="9525">
            <a:noFill/>
            <a:miter lim="800000"/>
            <a:headEnd/>
            <a:tailEnd/>
          </a:ln>
          <a:effectLst/>
        </p:spPr>
        <p:txBody>
          <a:bodyPr vert="horz" wrap="square" lIns="93473" tIns="46736" rIns="93473" bIns="46736" numCol="1" anchor="b" anchorCtr="0" compatLnSpc="1">
            <a:prstTxWarp prst="textNoShape">
              <a:avLst/>
            </a:prstTxWarp>
          </a:bodyPr>
          <a:lstStyle>
            <a:lvl1pPr defTabSz="934850">
              <a:defRPr sz="1200"/>
            </a:lvl1pPr>
          </a:lstStyle>
          <a:p>
            <a:endParaRPr lang="en-US" dirty="0"/>
          </a:p>
        </p:txBody>
      </p:sp>
      <p:sp>
        <p:nvSpPr>
          <p:cNvPr id="12295" name="Rectangle 7"/>
          <p:cNvSpPr>
            <a:spLocks noGrp="1" noChangeArrowheads="1"/>
          </p:cNvSpPr>
          <p:nvPr>
            <p:ph type="sldNum" sz="quarter" idx="5"/>
          </p:nvPr>
        </p:nvSpPr>
        <p:spPr bwMode="auto">
          <a:xfrm>
            <a:off x="3978948" y="8843329"/>
            <a:ext cx="3044154" cy="465772"/>
          </a:xfrm>
          <a:prstGeom prst="rect">
            <a:avLst/>
          </a:prstGeom>
          <a:noFill/>
          <a:ln w="9525">
            <a:noFill/>
            <a:miter lim="800000"/>
            <a:headEnd/>
            <a:tailEnd/>
          </a:ln>
          <a:effectLst/>
        </p:spPr>
        <p:txBody>
          <a:bodyPr vert="horz" wrap="square" lIns="93473" tIns="46736" rIns="93473" bIns="46736" numCol="1" anchor="b" anchorCtr="0" compatLnSpc="1">
            <a:prstTxWarp prst="textNoShape">
              <a:avLst/>
            </a:prstTxWarp>
          </a:bodyPr>
          <a:lstStyle>
            <a:lvl1pPr algn="r" defTabSz="934850">
              <a:defRPr sz="1200"/>
            </a:lvl1pPr>
          </a:lstStyle>
          <a:p>
            <a:fld id="{7B85BE36-4F2D-4B4B-B7DC-9D9C2572FB12}" type="slidenum">
              <a:rPr lang="en-US"/>
              <a:pPr/>
              <a:t>‹#›</a:t>
            </a:fld>
            <a:endParaRPr lang="en-US" dirty="0"/>
          </a:p>
        </p:txBody>
      </p:sp>
    </p:spTree>
    <p:extLst>
      <p:ext uri="{BB962C8B-B14F-4D97-AF65-F5344CB8AC3E}">
        <p14:creationId xmlns:p14="http://schemas.microsoft.com/office/powerpoint/2010/main" val="699556103"/>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Garamond" pitchFamily="18" charset="0"/>
        <a:ea typeface="+mn-ea"/>
        <a:cs typeface="+mn-cs"/>
      </a:defRPr>
    </a:lvl1pPr>
    <a:lvl2pPr marL="457200" algn="l" rtl="0" fontAlgn="base">
      <a:spcBef>
        <a:spcPct val="30000"/>
      </a:spcBef>
      <a:spcAft>
        <a:spcPct val="0"/>
      </a:spcAft>
      <a:defRPr sz="1200" kern="1200">
        <a:solidFill>
          <a:schemeClr val="tx1"/>
        </a:solidFill>
        <a:latin typeface="Garamond" pitchFamily="18" charset="0"/>
        <a:ea typeface="+mn-ea"/>
        <a:cs typeface="+mn-cs"/>
      </a:defRPr>
    </a:lvl2pPr>
    <a:lvl3pPr marL="914400" algn="l" rtl="0" fontAlgn="base">
      <a:spcBef>
        <a:spcPct val="30000"/>
      </a:spcBef>
      <a:spcAft>
        <a:spcPct val="0"/>
      </a:spcAft>
      <a:defRPr sz="1200" kern="1200">
        <a:solidFill>
          <a:schemeClr val="tx1"/>
        </a:solidFill>
        <a:latin typeface="Garamond" pitchFamily="18" charset="0"/>
        <a:ea typeface="+mn-ea"/>
        <a:cs typeface="+mn-cs"/>
      </a:defRPr>
    </a:lvl3pPr>
    <a:lvl4pPr marL="1371600" algn="l" rtl="0" fontAlgn="base">
      <a:spcBef>
        <a:spcPct val="30000"/>
      </a:spcBef>
      <a:spcAft>
        <a:spcPct val="0"/>
      </a:spcAft>
      <a:defRPr sz="1200" kern="1200">
        <a:solidFill>
          <a:schemeClr val="tx1"/>
        </a:solidFill>
        <a:latin typeface="Garamond" pitchFamily="18" charset="0"/>
        <a:ea typeface="+mn-ea"/>
        <a:cs typeface="+mn-cs"/>
      </a:defRPr>
    </a:lvl4pPr>
    <a:lvl5pPr marL="1828800" algn="l" rtl="0" fontAlgn="base">
      <a:spcBef>
        <a:spcPct val="30000"/>
      </a:spcBef>
      <a:spcAft>
        <a:spcPct val="0"/>
      </a:spcAft>
      <a:defRPr sz="1200" kern="1200">
        <a:solidFill>
          <a:schemeClr val="tx1"/>
        </a:solidFill>
        <a:latin typeface="Garamond"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thinkwithgoogle.com/marketing-resources/organizational-culture/work-from-home-video-call-strategy/"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1A4F41-B13D-47A9-91E7-1398C213211B}" type="slidenum">
              <a:rPr lang="en-US"/>
              <a:pPr/>
              <a:t>1</a:t>
            </a:fld>
            <a:endParaRPr lang="en-US" dirty="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pPr marL="228943" indent="-228943">
              <a:lnSpc>
                <a:spcPct val="90000"/>
              </a:lnSpc>
            </a:pPr>
            <a:endParaRPr lang="en-US" dirty="0"/>
          </a:p>
          <a:p>
            <a:pPr marL="228943" marR="0" lvl="0" indent="-228943" algn="l" defTabSz="914400" rtl="0" eaLnBrk="1" fontAlgn="base" latinLnBrk="0" hangingPunct="1">
              <a:lnSpc>
                <a:spcPct val="90000"/>
              </a:lnSpc>
              <a:spcBef>
                <a:spcPct val="30000"/>
              </a:spcBef>
              <a:spcAft>
                <a:spcPct val="0"/>
              </a:spcAft>
              <a:buClrTx/>
              <a:buSzTx/>
              <a:buFontTx/>
              <a:buNone/>
              <a:tabLst/>
              <a:defRPr/>
            </a:pPr>
            <a:r>
              <a:rPr lang="en-US" dirty="0" smtClean="0"/>
              <a:t>Hello from the Office of University</a:t>
            </a:r>
            <a:r>
              <a:rPr lang="en-US" baseline="0" dirty="0" smtClean="0"/>
              <a:t> Audit</a:t>
            </a:r>
            <a:r>
              <a:rPr lang="en-US" dirty="0" smtClean="0"/>
              <a:t>.</a:t>
            </a:r>
            <a:r>
              <a:rPr lang="en-US" baseline="0" dirty="0" smtClean="0"/>
              <a:t> </a:t>
            </a:r>
            <a:r>
              <a:rPr lang="en-US" sz="1200" kern="1200" dirty="0" smtClean="0">
                <a:solidFill>
                  <a:schemeClr val="tx1"/>
                </a:solidFill>
                <a:effectLst/>
                <a:latin typeface="Garamond" pitchFamily="18" charset="0"/>
                <a:ea typeface="+mn-ea"/>
                <a:cs typeface="+mn-cs"/>
              </a:rPr>
              <a:t>First and foremost, we hope that you, your teams, and your families are safe and healthy.  We are thankful for everyone’s effort to maintain business operations and internal control processes under these historic and unique</a:t>
            </a:r>
            <a:r>
              <a:rPr lang="en-US" sz="1200" kern="1200" baseline="0" dirty="0" smtClean="0">
                <a:solidFill>
                  <a:schemeClr val="tx1"/>
                </a:solidFill>
                <a:effectLst/>
                <a:latin typeface="Garamond" pitchFamily="18" charset="0"/>
                <a:ea typeface="+mn-ea"/>
                <a:cs typeface="+mn-cs"/>
              </a:rPr>
              <a:t> </a:t>
            </a:r>
            <a:r>
              <a:rPr lang="en-US" sz="1200" kern="1200" dirty="0" smtClean="0">
                <a:solidFill>
                  <a:schemeClr val="tx1"/>
                </a:solidFill>
                <a:effectLst/>
                <a:latin typeface="Garamond" pitchFamily="18" charset="0"/>
                <a:ea typeface="+mn-ea"/>
                <a:cs typeface="+mn-cs"/>
              </a:rPr>
              <a:t>circumstances.  We are especially thankful for the frontline workers who have put themselves at risk and in the middle of the pandemic response. </a:t>
            </a:r>
          </a:p>
          <a:p>
            <a:pPr marL="228943" indent="-228943">
              <a:lnSpc>
                <a:spcPct val="90000"/>
              </a:lnSpc>
            </a:pPr>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F4758A-04FF-476B-94BB-C08D52D6413F}" type="slidenum">
              <a:rPr lang="en-US"/>
              <a:pPr/>
              <a:t>10</a:t>
            </a:fld>
            <a:endParaRPr lang="en-US" dirty="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r>
              <a:rPr lang="en-US" sz="1200" dirty="0" smtClean="0"/>
              <a:t>Attackers have learned that the easiest way to get what they want is to target you, rather than your computer or other devices. If they want your password, work data, or control of your computer, they’ll attempt to trick you into giving it to</a:t>
            </a:r>
            <a:r>
              <a:rPr lang="en-US" sz="1200" baseline="0" dirty="0" smtClean="0"/>
              <a:t> </a:t>
            </a:r>
            <a:r>
              <a:rPr lang="en-US" sz="1200" dirty="0" smtClean="0"/>
              <a:t>them, often by creating a sense of urgency. </a:t>
            </a:r>
          </a:p>
          <a:p>
            <a:r>
              <a:rPr lang="en-US" sz="1200" dirty="0" smtClean="0"/>
              <a:t>For example, they can call you pretending to be Microsoft technical support and claim that your computer is infected. </a:t>
            </a:r>
          </a:p>
          <a:p>
            <a:r>
              <a:rPr lang="en-US" sz="1200" dirty="0" smtClean="0"/>
              <a:t>Or perhaps they send you an email warning that a package could not be delivered, fooling you into clicking on a malicious link.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Urgency - Cyber attackers are good at creating convincing messages that appear to come from trusted organizations, such as banks, government or international organizations.  </a:t>
            </a:r>
          </a:p>
          <a:p>
            <a:endParaRPr lang="en-US" dirty="0"/>
          </a:p>
        </p:txBody>
      </p:sp>
    </p:spTree>
    <p:extLst>
      <p:ext uri="{BB962C8B-B14F-4D97-AF65-F5344CB8AC3E}">
        <p14:creationId xmlns:p14="http://schemas.microsoft.com/office/powerpoint/2010/main" val="2281863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F4758A-04FF-476B-94BB-C08D52D6413F}" type="slidenum">
              <a:rPr lang="en-US"/>
              <a:pPr/>
              <a:t>11</a:t>
            </a:fld>
            <a:endParaRPr lang="en-US" dirty="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r>
              <a:rPr lang="en-US" sz="1200" dirty="0" smtClean="0"/>
              <a:t>This is what enables all of your devices to connect to the Internet. Most home wireless networks are controlled by your Internet router or a separate, dedicated wireless access point. Both work in the same way: by broadcasting wireless signals to which home devices connect. </a:t>
            </a:r>
          </a:p>
          <a:p>
            <a:pPr marL="742950" lvl="1" indent="-285750" algn="l">
              <a:buFont typeface="Arial" panose="020B0604020202020204" pitchFamily="34" charset="0"/>
              <a:buChar char="•"/>
            </a:pPr>
            <a:r>
              <a:rPr lang="en-US" sz="1800" b="1" dirty="0" smtClean="0"/>
              <a:t>Change the default administrator password:</a:t>
            </a:r>
            <a:r>
              <a:rPr lang="en-US" sz="1800" dirty="0" smtClean="0"/>
              <a:t>  The administrator account is what allows you to configure the settings for your wireless network. An attacker can easily discover the default password that the manufacturer has provided. </a:t>
            </a:r>
          </a:p>
          <a:p>
            <a:pPr marL="742950" lvl="1" indent="-285750" algn="l">
              <a:buFont typeface="Arial" panose="020B0604020202020204" pitchFamily="34" charset="0"/>
              <a:buChar char="•"/>
            </a:pPr>
            <a:r>
              <a:rPr lang="en-US" sz="1800" b="1" dirty="0" smtClean="0"/>
              <a:t>Allow only people that you trust:</a:t>
            </a:r>
            <a:r>
              <a:rPr lang="en-US" sz="1800" dirty="0" smtClean="0"/>
              <a:t> Do this by enabling strong security so that only people you trust can connect to your wireless network. Strong security will require a password for anyone to connect to your wireless network. It will encrypt their activity once they are connected. </a:t>
            </a:r>
          </a:p>
          <a:p>
            <a:pPr marL="742950" lvl="1" indent="-285750" algn="l">
              <a:buFont typeface="Arial" panose="020B0604020202020204" pitchFamily="34" charset="0"/>
              <a:buChar char="•"/>
            </a:pPr>
            <a:r>
              <a:rPr lang="en-US" sz="1800" b="1" dirty="0" smtClean="0"/>
              <a:t>Make passwords strong:</a:t>
            </a:r>
            <a:r>
              <a:rPr lang="en-US" sz="1800" dirty="0" smtClean="0"/>
              <a:t> The passwords people use to connect to your wireless network must be strong and different from the administrator password. Remember, you only need to enter the password once for each of your devices, as they store and remember the password.</a:t>
            </a:r>
          </a:p>
          <a:p>
            <a:endParaRPr lang="en-US" dirty="0" smtClean="0"/>
          </a:p>
          <a:p>
            <a:endParaRPr lang="en-US" dirty="0" smtClean="0"/>
          </a:p>
          <a:p>
            <a:endParaRPr lang="en-US" dirty="0"/>
          </a:p>
        </p:txBody>
      </p:sp>
    </p:spTree>
    <p:extLst>
      <p:ext uri="{BB962C8B-B14F-4D97-AF65-F5344CB8AC3E}">
        <p14:creationId xmlns:p14="http://schemas.microsoft.com/office/powerpoint/2010/main" val="581409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F4758A-04FF-476B-94BB-C08D52D6413F}" type="slidenum">
              <a:rPr lang="en-US"/>
              <a:pPr/>
              <a:t>12</a:t>
            </a:fld>
            <a:endParaRPr lang="en-US" dirty="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smtClean="0"/>
              <a:t>Two-step</a:t>
            </a:r>
            <a:r>
              <a:rPr lang="en-US" sz="1200" baseline="0" dirty="0" smtClean="0"/>
              <a:t> --- </a:t>
            </a:r>
            <a:r>
              <a:rPr lang="en-US" sz="1200" dirty="0" smtClean="0"/>
              <a:t>It uses your password, but also adds a second step, such as a code sent to your smartphone or an app that generates the code for you. Two-step verification is probably the most important step you can take to protect your online accounts and it’s much easier than you may think.</a:t>
            </a:r>
          </a:p>
          <a:p>
            <a:endParaRPr lang="en-US" dirty="0"/>
          </a:p>
        </p:txBody>
      </p:sp>
    </p:spTree>
    <p:extLst>
      <p:ext uri="{BB962C8B-B14F-4D97-AF65-F5344CB8AC3E}">
        <p14:creationId xmlns:p14="http://schemas.microsoft.com/office/powerpoint/2010/main" val="999927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CED75A-F77B-4B66-B51B-AABA35263458}" type="slidenum">
              <a:rPr lang="en-US"/>
              <a:pPr/>
              <a:t>13</a:t>
            </a:fld>
            <a:endParaRPr lang="en-US" dirty="0"/>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smtClean="0"/>
              <a:t>When they discover vulnerabilities, they use special programs to exploit them and hack into the devices you are using.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smtClean="0"/>
              <a:t>Meanwhile, the companies that created the software for these devices are hard at work fixing them by releasing updates.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smtClean="0"/>
              <a:t>By ensuring your computers and mobile devices install these updates promptly, you make it much harder for someone to hack you.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smtClean="0"/>
              <a:t>To stay current, simply enable automatic updating whenever possible. This rule applies to almost any technology connected to a network, including Internet-connected TV’s, baby monitors, security cameras, home routers, gaming consoles or even your car.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smtClean="0"/>
              <a:t>For University managed computer,</a:t>
            </a:r>
            <a:r>
              <a:rPr lang="en-US" sz="1200" baseline="0" dirty="0" smtClean="0"/>
              <a:t> updates are often applied by your IT support areas.  Getting into the habit of periodically restarting your computer will help to insure that any updates that have been applied to your computer will become active.</a:t>
            </a:r>
            <a:endParaRPr lang="en-US" dirty="0" smtClean="0"/>
          </a:p>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CED75A-F77B-4B66-B51B-AABA35263458}" type="slidenum">
              <a:rPr lang="en-US"/>
              <a:pPr/>
              <a:t>14</a:t>
            </a:fld>
            <a:endParaRPr lang="en-US" dirty="0"/>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smtClean="0"/>
              <a:t>When they discover vulnerabilities, they use special programs to exploit them and hack into the devices you are using. Meanwhile, the companies that created the software for these devices are hard at work fixing them by releasing updates. By ensuring your computers and mobile devices install these updates promptly, you make it much harder for someone to hack you. To stay current, simply enable automatic updating whenever possible. This rule applies to almost any technology connected to a network, including not only your work devices but Internet-connected TV’s, baby monitors, security cameras, home routers, gaming consoles or even your car. </a:t>
            </a:r>
            <a:endParaRPr lang="en-US" dirty="0" smtClean="0"/>
          </a:p>
          <a:p>
            <a:endParaRPr lang="en-US" dirty="0"/>
          </a:p>
        </p:txBody>
      </p:sp>
    </p:spTree>
    <p:extLst>
      <p:ext uri="{BB962C8B-B14F-4D97-AF65-F5344CB8AC3E}">
        <p14:creationId xmlns:p14="http://schemas.microsoft.com/office/powerpoint/2010/main" val="337623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CED75A-F77B-4B66-B51B-AABA35263458}" type="slidenum">
              <a:rPr lang="en-US"/>
              <a:pPr/>
              <a:t>17</a:t>
            </a:fld>
            <a:endParaRPr lang="en-US" dirty="0"/>
          </a:p>
        </p:txBody>
      </p:sp>
      <p:sp>
        <p:nvSpPr>
          <p:cNvPr id="154626" name="Rectangle 2"/>
          <p:cNvSpPr>
            <a:spLocks noGrp="1" noRot="1" noChangeAspect="1" noChangeArrowheads="1" noTextEdit="1"/>
          </p:cNvSpPr>
          <p:nvPr>
            <p:ph type="sldImg"/>
          </p:nvPr>
        </p:nvSpPr>
        <p:spPr>
          <a:xfrm>
            <a:off x="1149350" y="692150"/>
            <a:ext cx="4656138" cy="3490913"/>
          </a:xfrm>
          <a:ln/>
        </p:spPr>
      </p:sp>
      <p:sp>
        <p:nvSpPr>
          <p:cNvPr id="154627" name="Rectangle 3"/>
          <p:cNvSpPr>
            <a:spLocks noGrp="1" noChangeArrowheads="1"/>
          </p:cNvSpPr>
          <p:nvPr>
            <p:ph type="body" idx="1"/>
          </p:nvPr>
        </p:nvSpPr>
        <p:spPr/>
        <p:txBody>
          <a:bodyPr/>
          <a:lstStyle/>
          <a:p>
            <a:r>
              <a:rPr lang="en-US" dirty="0" smtClean="0"/>
              <a:t>In conclusion,</a:t>
            </a:r>
            <a:r>
              <a:rPr lang="en-US" baseline="0" dirty="0" smtClean="0"/>
              <a:t> we wanted to provide you with some important contact information for areas such as University Audit, Public Safety, the URMC Compliance Office, and the Integrity Hotline.</a:t>
            </a:r>
          </a:p>
          <a:p>
            <a:r>
              <a:rPr lang="en-US" baseline="0" dirty="0" smtClean="0"/>
              <a:t>We hope that you found this information helpful, and that you continue to remain healthy, focused, and productive during these times when working from home are a necessity.</a:t>
            </a:r>
            <a:endParaRPr lang="en-US" dirty="0"/>
          </a:p>
        </p:txBody>
      </p:sp>
    </p:spTree>
    <p:extLst>
      <p:ext uri="{BB962C8B-B14F-4D97-AF65-F5344CB8AC3E}">
        <p14:creationId xmlns:p14="http://schemas.microsoft.com/office/powerpoint/2010/main" val="3644228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AFDDC7-B102-4657-AE3C-1695452766FC}" type="slidenum">
              <a:rPr lang="en-US"/>
              <a:pPr/>
              <a:t>2</a:t>
            </a:fld>
            <a:endParaRPr lang="en-US" dirty="0"/>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p:txBody>
          <a:bodyPr/>
          <a:lstStyle/>
          <a:p>
            <a:r>
              <a:rPr lang="en-US" dirty="0" smtClean="0"/>
              <a:t>As many employees at the University of Rochester are now working remotely, we wanted to provide some helpful tips to help with not only staying productive while working remotely,</a:t>
            </a:r>
            <a:r>
              <a:rPr lang="en-US" baseline="0" dirty="0" smtClean="0"/>
              <a:t> but also working securely.  We have gathered these tips from a few reputable, external sources.  </a:t>
            </a:r>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7A2644-ECE0-4F17-9E3F-322FD5713C2B}" type="slidenum">
              <a:rPr lang="en-US"/>
              <a:pPr/>
              <a:t>3</a:t>
            </a:fld>
            <a:endParaRPr lang="en-US" dirty="0"/>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lstStyle/>
          <a:p>
            <a:r>
              <a:rPr lang="en-US" dirty="0" smtClean="0"/>
              <a:t>One of</a:t>
            </a:r>
            <a:r>
              <a:rPr lang="en-US" baseline="0" dirty="0" smtClean="0"/>
              <a:t> our sources comes from the Google Primer’s team.  They provide 4 tips for staying productive while working from home.</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E25C88-7755-408F-B841-9BA73D4F952C}" type="slidenum">
              <a:rPr lang="en-US"/>
              <a:pPr/>
              <a:t>4</a:t>
            </a:fld>
            <a:endParaRPr lang="en-US" dirty="0"/>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pPr lvl="0" algn="l">
              <a:lnSpc>
                <a:spcPct val="100000"/>
              </a:lnSpc>
              <a:spcBef>
                <a:spcPts val="0"/>
              </a:spcBef>
              <a:buFont typeface="Arial" panose="020B0604020202020204" pitchFamily="34" charset="0"/>
              <a:buChar char="•"/>
            </a:pPr>
            <a:r>
              <a:rPr lang="en-US" sz="1200" dirty="0" smtClean="0"/>
              <a:t>The first tip is to Create work triggers for your brain.</a:t>
            </a:r>
          </a:p>
          <a:p>
            <a:pPr lvl="0" algn="l">
              <a:lnSpc>
                <a:spcPct val="100000"/>
              </a:lnSpc>
              <a:spcBef>
                <a:spcPts val="0"/>
              </a:spcBef>
              <a:buFont typeface="Arial" panose="020B0604020202020204" pitchFamily="34" charset="0"/>
              <a:buChar char="•"/>
            </a:pPr>
            <a:r>
              <a:rPr lang="en-US" sz="1200" dirty="0" smtClean="0"/>
              <a:t>If you can sit down and be productive anywhere, that’s great. If you need more structure, establishing a designated workspace — whether it’s a separate room, a fully</a:t>
            </a:r>
            <a:r>
              <a:rPr lang="en-US" sz="1200" baseline="0" dirty="0" smtClean="0"/>
              <a:t> </a:t>
            </a:r>
            <a:r>
              <a:rPr lang="en-US" sz="1200" dirty="0" smtClean="0"/>
              <a:t>stocked desk, or just a clean part of your kitchen table — can help tell your brain you’re in the place</a:t>
            </a:r>
            <a:r>
              <a:rPr lang="en-US" sz="1200" baseline="0" dirty="0" smtClean="0"/>
              <a:t> </a:t>
            </a:r>
            <a:r>
              <a:rPr lang="en-US" sz="1200" dirty="0" smtClean="0"/>
              <a:t>where you do work productively and without distraction.</a:t>
            </a:r>
          </a:p>
          <a:p>
            <a:pPr lvl="0" algn="l">
              <a:lnSpc>
                <a:spcPct val="100000"/>
              </a:lnSpc>
              <a:spcBef>
                <a:spcPts val="0"/>
              </a:spcBef>
              <a:buFont typeface="Arial" panose="020B0604020202020204" pitchFamily="34" charset="0"/>
              <a:buChar char="•"/>
            </a:pPr>
            <a:r>
              <a:rPr lang="en-US" sz="1200" dirty="0" smtClean="0"/>
              <a:t>You can get in the habit of following a familiar routine to start your work day.  There are several ways that can be done such as exercising, catching</a:t>
            </a:r>
            <a:r>
              <a:rPr lang="en-US" sz="1200" baseline="0" dirty="0" smtClean="0"/>
              <a:t> up on the news, or grabbing your first cup of coffee.  When you have finished that familiar activity, and you then start your work day, this should help to get your head ready for your workday.</a:t>
            </a:r>
            <a:endParaRPr lang="en-US" sz="1200" dirty="0" smtClean="0"/>
          </a:p>
          <a:p>
            <a:pPr marL="0" marR="0" lvl="0" indent="0" algn="l"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lang="en-US" sz="1200" dirty="0" smtClean="0">
                <a:latin typeface="Calibri" panose="020F0502020204030204" pitchFamily="34" charset="0"/>
                <a:cs typeface="Calibri" panose="020F0502020204030204" pitchFamily="34" charset="0"/>
              </a:rPr>
              <a:t> Distractions can be a considerable</a:t>
            </a:r>
            <a:r>
              <a:rPr lang="en-US" sz="1200" baseline="0" dirty="0" smtClean="0">
                <a:latin typeface="Calibri" panose="020F0502020204030204" pitchFamily="34" charset="0"/>
                <a:cs typeface="Calibri" panose="020F0502020204030204" pitchFamily="34" charset="0"/>
              </a:rPr>
              <a:t> challenge when working from home.  </a:t>
            </a:r>
            <a:r>
              <a:rPr lang="en-US" sz="1200" dirty="0" smtClean="0">
                <a:latin typeface="Calibri" panose="020F0502020204030204" pitchFamily="34" charset="0"/>
                <a:cs typeface="Calibri" panose="020F0502020204030204" pitchFamily="34" charset="0"/>
              </a:rPr>
              <a:t>To keep your brain in the right mode, avoid doing non-work tasks during your work time. For example, schedule a separate time to do laundry instead of tackling it while you’re finishing a work presentation.</a:t>
            </a:r>
          </a:p>
          <a:p>
            <a:pPr lvl="0" algn="l">
              <a:lnSpc>
                <a:spcPct val="100000"/>
              </a:lnSpc>
              <a:spcBef>
                <a:spcPts val="0"/>
              </a:spcBef>
              <a:buFont typeface="Arial" panose="020B0604020202020204" pitchFamily="34" charset="0"/>
              <a:buChar char="•"/>
            </a:pPr>
            <a:endParaRPr lang="en-US" sz="1200" dirty="0" smtClean="0"/>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E25C88-7755-408F-B841-9BA73D4F952C}" type="slidenum">
              <a:rPr lang="en-US"/>
              <a:pPr/>
              <a:t>5</a:t>
            </a:fld>
            <a:endParaRPr lang="en-US" dirty="0"/>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pPr marL="0" lvl="0" indent="0" algn="l">
              <a:buFont typeface="Arial" panose="020B0604020202020204" pitchFamily="34" charset="0"/>
              <a:buNone/>
            </a:pPr>
            <a:r>
              <a:rPr lang="en-US" sz="1200" dirty="0" smtClean="0"/>
              <a:t>Our second tip recommends staying motivated by using a list.</a:t>
            </a:r>
          </a:p>
          <a:p>
            <a:pPr marL="342900" lvl="0" indent="-342900" algn="l">
              <a:buFont typeface="Arial" panose="020B0604020202020204" pitchFamily="34" charset="0"/>
              <a:buChar char="•"/>
            </a:pPr>
            <a:r>
              <a:rPr lang="en-US" sz="1200" dirty="0" smtClean="0"/>
              <a:t>As you create your list, think about big, long-term goals, like finishing a project, as well as small goals, like completing tasks that lead to that big goal. Checking off those smaller goals lets you know you’re making progress, which gives you positive reinforcement throughout your day. And work feels much more doable when it’s not all one giant task.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By writing or typing out your list, you won’t have to devote headspace to constantly remembering what you have to do, and the pleasure of crossing tasks off your list can help you stay motivated.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smtClean="0"/>
          </a:p>
        </p:txBody>
      </p:sp>
    </p:spTree>
    <p:extLst>
      <p:ext uri="{BB962C8B-B14F-4D97-AF65-F5344CB8AC3E}">
        <p14:creationId xmlns:p14="http://schemas.microsoft.com/office/powerpoint/2010/main" val="3567917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smtClean="0"/>
              <a:t>The 3</a:t>
            </a:r>
            <a:r>
              <a:rPr lang="en-US" sz="1200" baseline="30000" dirty="0" smtClean="0"/>
              <a:t>rd</a:t>
            </a:r>
            <a:r>
              <a:rPr lang="en-US" sz="1200" dirty="0" smtClean="0"/>
              <a:t> tip has us making a schedule for everything.</a:t>
            </a:r>
          </a:p>
          <a:p>
            <a:pPr marL="171450" indent="-171450">
              <a:buFont typeface="Arial" panose="020B0604020202020204" pitchFamily="34" charset="0"/>
              <a:buChar char="•"/>
            </a:pPr>
            <a:r>
              <a:rPr lang="en-US" sz="1200" dirty="0" smtClean="0"/>
              <a:t>That doesn’t mean your entire day has to be work only (it’s actually important to take regular breaks to refresh yourself mentally, physically, and emotionally), just that any non-work activities also need to be scheduled.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If you have a child, build their care into your schedule. If you enjoy</a:t>
            </a:r>
            <a:r>
              <a:rPr lang="en-US" sz="1200" baseline="0" dirty="0" smtClean="0"/>
              <a:t> working out </a:t>
            </a:r>
            <a:r>
              <a:rPr lang="en-US" sz="1200" dirty="0" smtClean="0"/>
              <a:t>or volunteering, schedule time to get work done before or after these activities.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It’s also a good idea to make sure friends and family understand your schedule and respect it. Set boundaries and expectations by letting them know that working remotely doesn’t mean you’re free all the time</a:t>
            </a:r>
          </a:p>
          <a:p>
            <a:endParaRPr lang="en-US" dirty="0"/>
          </a:p>
        </p:txBody>
      </p:sp>
      <p:sp>
        <p:nvSpPr>
          <p:cNvPr id="4" name="Slide Number Placeholder 3"/>
          <p:cNvSpPr>
            <a:spLocks noGrp="1"/>
          </p:cNvSpPr>
          <p:nvPr>
            <p:ph type="sldNum" sz="quarter" idx="10"/>
          </p:nvPr>
        </p:nvSpPr>
        <p:spPr/>
        <p:txBody>
          <a:bodyPr/>
          <a:lstStyle/>
          <a:p>
            <a:fld id="{7B85BE36-4F2D-4B4B-B7DC-9D9C2572FB12}" type="slidenum">
              <a:rPr lang="en-US" smtClean="0"/>
              <a:pPr/>
              <a:t>6</a:t>
            </a:fld>
            <a:endParaRPr lang="en-US" dirty="0"/>
          </a:p>
        </p:txBody>
      </p:sp>
    </p:spTree>
    <p:extLst>
      <p:ext uri="{BB962C8B-B14F-4D97-AF65-F5344CB8AC3E}">
        <p14:creationId xmlns:p14="http://schemas.microsoft.com/office/powerpoint/2010/main" val="414681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F4758A-04FF-476B-94BB-C08D52D6413F}" type="slidenum">
              <a:rPr lang="en-US"/>
              <a:pPr/>
              <a:t>7</a:t>
            </a:fld>
            <a:endParaRPr lang="en-US" dirty="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smtClean="0"/>
              <a:t>Tip 4 involves</a:t>
            </a:r>
            <a:r>
              <a:rPr lang="en-US" sz="1200" baseline="0" dirty="0" smtClean="0"/>
              <a:t> creating a process for collaboration.</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aseline="0" dirty="0" smtClean="0"/>
              <a:t>We have become much more dependent upon our technology – whether that be by phone or using our computer – to stay in touch with those that we need to communicate with.  We often do not have the luxury if </a:t>
            </a:r>
            <a:r>
              <a:rPr lang="en-US" sz="1200" baseline="0" dirty="0" err="1" smtClean="0"/>
              <a:t>simplying</a:t>
            </a:r>
            <a:r>
              <a:rPr lang="en-US" sz="1200" baseline="0" dirty="0" smtClean="0"/>
              <a:t> going to someone’s office to meet with them or to ask a question or provide information.</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aseline="0" dirty="0" smtClean="0"/>
              <a:t>You can decide whether communicating through email or a video conference would work best depending upon the situation.</a:t>
            </a:r>
            <a:endParaRPr lang="en-US" sz="120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smtClean="0"/>
              <a:t>Talking face to face can</a:t>
            </a:r>
            <a:r>
              <a:rPr lang="en-US" sz="1200" baseline="0" dirty="0" smtClean="0"/>
              <a:t> </a:t>
            </a:r>
            <a:r>
              <a:rPr lang="en-US" sz="1200" dirty="0" smtClean="0"/>
              <a:t>often help collaboration, so using</a:t>
            </a:r>
            <a:r>
              <a:rPr lang="en-US" sz="1200" baseline="0" dirty="0" smtClean="0"/>
              <a:t> video conferencing can be convenient.</a:t>
            </a:r>
            <a:r>
              <a:rPr lang="en-US" sz="1200" dirty="0" smtClean="0"/>
              <a:t>   </a:t>
            </a:r>
            <a:r>
              <a:rPr lang="en-US" sz="1200" dirty="0" smtClean="0">
                <a:hlinkClick r:id="rId3"/>
              </a:rPr>
              <a:t>consider videoconferencing for moments</a:t>
            </a:r>
            <a:r>
              <a:rPr lang="en-US" sz="1200" dirty="0" smtClean="0"/>
              <a:t>. Videoconferencing can</a:t>
            </a:r>
            <a:r>
              <a:rPr lang="en-US" sz="1200" baseline="0" dirty="0" smtClean="0"/>
              <a:t> </a:t>
            </a:r>
            <a:r>
              <a:rPr lang="en-US" sz="1200" dirty="0" smtClean="0"/>
              <a:t>also help everyone keep up a rapport that might otherwise go neglected from not sharing a workplace.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F4758A-04FF-476B-94BB-C08D52D6413F}" type="slidenum">
              <a:rPr lang="en-US"/>
              <a:pPr/>
              <a:t>8</a:t>
            </a:fld>
            <a:endParaRPr lang="en-US" dirty="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r>
              <a:rPr lang="en-US" dirty="0" smtClean="0"/>
              <a:t>The displayed table represents several quick</a:t>
            </a:r>
            <a:r>
              <a:rPr lang="en-US" baseline="0" dirty="0" smtClean="0"/>
              <a:t> and helpful tips to help keep you work from home remain focused and productive.</a:t>
            </a:r>
            <a:endParaRPr lang="en-US" dirty="0"/>
          </a:p>
        </p:txBody>
      </p:sp>
    </p:spTree>
    <p:extLst>
      <p:ext uri="{BB962C8B-B14F-4D97-AF65-F5344CB8AC3E}">
        <p14:creationId xmlns:p14="http://schemas.microsoft.com/office/powerpoint/2010/main" val="2587891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F4758A-04FF-476B-94BB-C08D52D6413F}" type="slidenum">
              <a:rPr lang="en-US"/>
              <a:pPr/>
              <a:t>9</a:t>
            </a:fld>
            <a:endParaRPr lang="en-US" dirty="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r>
              <a:rPr lang="en-US" dirty="0" smtClean="0"/>
              <a:t>We are now going to shift from staying productive while working at home to completing your work in a secure manner.  The following tips are provided by the SANS organization, which is</a:t>
            </a:r>
            <a:r>
              <a:rPr lang="en-US" baseline="0" dirty="0" smtClean="0"/>
              <a:t> a cooperative research and education organization comprised of security professions from around the world.</a:t>
            </a:r>
            <a:r>
              <a:rPr lang="en-US" dirty="0" smtClean="0"/>
              <a:t> </a:t>
            </a:r>
            <a:endParaRPr lang="en-US" dirty="0"/>
          </a:p>
        </p:txBody>
      </p:sp>
    </p:spTree>
    <p:extLst>
      <p:ext uri="{BB962C8B-B14F-4D97-AF65-F5344CB8AC3E}">
        <p14:creationId xmlns:p14="http://schemas.microsoft.com/office/powerpoint/2010/main" val="3430729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endParaRPr lang="en-US" dirty="0"/>
          </a:p>
        </p:txBody>
      </p:sp>
      <p:sp>
        <p:nvSpPr>
          <p:cNvPr id="5" name="Slide Number Placeholder 4"/>
          <p:cNvSpPr>
            <a:spLocks noGrp="1"/>
          </p:cNvSpPr>
          <p:nvPr>
            <p:ph type="sldNum" sz="quarter" idx="11"/>
          </p:nvPr>
        </p:nvSpPr>
        <p:spPr/>
        <p:txBody>
          <a:bodyPr/>
          <a:lstStyle>
            <a:lvl1pPr>
              <a:defRPr/>
            </a:lvl1pPr>
          </a:lstStyle>
          <a:p>
            <a:fld id="{81A519FC-FD74-4526-A266-DA1D00EBC49D}" type="slidenum">
              <a:rPr lang="en-US"/>
              <a:pPr/>
              <a:t>‹#›</a:t>
            </a:fld>
            <a:endParaRPr lang="en-US" dirty="0"/>
          </a:p>
        </p:txBody>
      </p:sp>
      <p:sp>
        <p:nvSpPr>
          <p:cNvPr id="6" name="Date Placeholder 5"/>
          <p:cNvSpPr>
            <a:spLocks noGrp="1"/>
          </p:cNvSpPr>
          <p:nvPr>
            <p:ph type="dt" sz="half" idx="12"/>
          </p:nvPr>
        </p:nvSpPr>
        <p:spPr/>
        <p:txBody>
          <a:bodyPr/>
          <a:lstStyle>
            <a:lvl1pPr>
              <a:defRPr/>
            </a:lvl1p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dirty="0"/>
          </a:p>
        </p:txBody>
      </p:sp>
      <p:sp>
        <p:nvSpPr>
          <p:cNvPr id="5" name="Slide Number Placeholder 4"/>
          <p:cNvSpPr>
            <a:spLocks noGrp="1"/>
          </p:cNvSpPr>
          <p:nvPr>
            <p:ph type="sldNum" sz="quarter" idx="11"/>
          </p:nvPr>
        </p:nvSpPr>
        <p:spPr/>
        <p:txBody>
          <a:bodyPr/>
          <a:lstStyle>
            <a:lvl1pPr>
              <a:defRPr/>
            </a:lvl1pPr>
          </a:lstStyle>
          <a:p>
            <a:fld id="{D3C1F518-D31C-4F46-A27E-ECF27E1A53F8}" type="slidenum">
              <a:rPr lang="en-US"/>
              <a:pPr/>
              <a:t>‹#›</a:t>
            </a:fld>
            <a:endParaRPr lang="en-US" dirty="0"/>
          </a:p>
        </p:txBody>
      </p:sp>
      <p:sp>
        <p:nvSpPr>
          <p:cNvPr id="6" name="Date Placeholder 5"/>
          <p:cNvSpPr>
            <a:spLocks noGrp="1"/>
          </p:cNvSpPr>
          <p:nvPr>
            <p:ph type="dt" sz="half" idx="12"/>
          </p:nvPr>
        </p:nvSpPr>
        <p:spPr/>
        <p:txBody>
          <a:bodyPr/>
          <a:lstStyle>
            <a:lvl1pPr>
              <a:defRPr/>
            </a:lvl1p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dirty="0"/>
          </a:p>
        </p:txBody>
      </p:sp>
      <p:sp>
        <p:nvSpPr>
          <p:cNvPr id="5" name="Slide Number Placeholder 4"/>
          <p:cNvSpPr>
            <a:spLocks noGrp="1"/>
          </p:cNvSpPr>
          <p:nvPr>
            <p:ph type="sldNum" sz="quarter" idx="11"/>
          </p:nvPr>
        </p:nvSpPr>
        <p:spPr/>
        <p:txBody>
          <a:bodyPr/>
          <a:lstStyle>
            <a:lvl1pPr>
              <a:defRPr/>
            </a:lvl1pPr>
          </a:lstStyle>
          <a:p>
            <a:fld id="{2E943458-14E1-4568-A553-65C6C5B1FCDE}" type="slidenum">
              <a:rPr lang="en-US"/>
              <a:pPr/>
              <a:t>‹#›</a:t>
            </a:fld>
            <a:endParaRPr lang="en-US" dirty="0"/>
          </a:p>
        </p:txBody>
      </p:sp>
      <p:sp>
        <p:nvSpPr>
          <p:cNvPr id="6" name="Date Placeholder 5"/>
          <p:cNvSpPr>
            <a:spLocks noGrp="1"/>
          </p:cNvSpPr>
          <p:nvPr>
            <p:ph type="dt" sz="half" idx="12"/>
          </p:nvPr>
        </p:nvSpPr>
        <p:spPr/>
        <p:txBody>
          <a:bodyPr/>
          <a:lstStyle>
            <a:lvl1pPr>
              <a:defRPr/>
            </a:lvl1pPr>
          </a:lstStyle>
          <a:p>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3124200" y="6248400"/>
            <a:ext cx="2895600" cy="457200"/>
          </a:xfrm>
        </p:spPr>
        <p:txBody>
          <a:bodyPr/>
          <a:lstStyle>
            <a:lvl1pPr>
              <a:defRPr/>
            </a:lvl1pPr>
          </a:lstStyle>
          <a:p>
            <a:endParaRPr lang="en-US" dirty="0"/>
          </a:p>
        </p:txBody>
      </p:sp>
      <p:sp>
        <p:nvSpPr>
          <p:cNvPr id="7" name="Slide Number Placeholder 6"/>
          <p:cNvSpPr>
            <a:spLocks noGrp="1"/>
          </p:cNvSpPr>
          <p:nvPr>
            <p:ph type="sldNum" sz="quarter" idx="11"/>
          </p:nvPr>
        </p:nvSpPr>
        <p:spPr>
          <a:xfrm>
            <a:off x="6553200" y="6248400"/>
            <a:ext cx="1905000" cy="457200"/>
          </a:xfrm>
        </p:spPr>
        <p:txBody>
          <a:bodyPr/>
          <a:lstStyle>
            <a:lvl1pPr>
              <a:defRPr/>
            </a:lvl1pPr>
          </a:lstStyle>
          <a:p>
            <a:fld id="{622C2C51-750A-4F6E-B62D-F4E782C5C39C}" type="slidenum">
              <a:rPr lang="en-US"/>
              <a:pPr/>
              <a:t>‹#›</a:t>
            </a:fld>
            <a:endParaRPr lang="en-US" dirty="0"/>
          </a:p>
        </p:txBody>
      </p:sp>
      <p:sp>
        <p:nvSpPr>
          <p:cNvPr id="8" name="Date Placeholder 7"/>
          <p:cNvSpPr>
            <a:spLocks noGrp="1"/>
          </p:cNvSpPr>
          <p:nvPr>
            <p:ph type="dt" sz="half" idx="12"/>
          </p:nvPr>
        </p:nvSpPr>
        <p:spPr>
          <a:xfrm>
            <a:off x="457200" y="6245225"/>
            <a:ext cx="2133600" cy="476250"/>
          </a:xfrm>
        </p:spPr>
        <p:txBody>
          <a:bodyPr/>
          <a:lstStyle>
            <a:lvl1pPr>
              <a:defRPr/>
            </a:lvl1pPr>
          </a:lstStyle>
          <a:p>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124200" y="6248400"/>
            <a:ext cx="2895600" cy="457200"/>
          </a:xfrm>
        </p:spPr>
        <p:txBody>
          <a:bodyPr/>
          <a:lstStyle>
            <a:lvl1pPr>
              <a:defRPr/>
            </a:lvl1pPr>
          </a:lstStyle>
          <a:p>
            <a:endParaRPr lang="en-US" dirty="0"/>
          </a:p>
        </p:txBody>
      </p:sp>
      <p:sp>
        <p:nvSpPr>
          <p:cNvPr id="6" name="Slide Number Placeholder 5"/>
          <p:cNvSpPr>
            <a:spLocks noGrp="1"/>
          </p:cNvSpPr>
          <p:nvPr>
            <p:ph type="sldNum" sz="quarter" idx="11"/>
          </p:nvPr>
        </p:nvSpPr>
        <p:spPr>
          <a:xfrm>
            <a:off x="6553200" y="6248400"/>
            <a:ext cx="1905000" cy="457200"/>
          </a:xfrm>
        </p:spPr>
        <p:txBody>
          <a:bodyPr/>
          <a:lstStyle>
            <a:lvl1pPr>
              <a:defRPr/>
            </a:lvl1pPr>
          </a:lstStyle>
          <a:p>
            <a:fld id="{1F0AF8D7-F67C-43CC-AD7B-C53A760051EB}" type="slidenum">
              <a:rPr lang="en-US"/>
              <a:pPr/>
              <a:t>‹#›</a:t>
            </a:fld>
            <a:endParaRPr lang="en-US" dirty="0"/>
          </a:p>
        </p:txBody>
      </p:sp>
      <p:sp>
        <p:nvSpPr>
          <p:cNvPr id="7" name="Date Placeholder 6"/>
          <p:cNvSpPr>
            <a:spLocks noGrp="1"/>
          </p:cNvSpPr>
          <p:nvPr>
            <p:ph type="dt" sz="half" idx="12"/>
          </p:nvPr>
        </p:nvSpPr>
        <p:spPr>
          <a:xfrm>
            <a:off x="457200" y="6245225"/>
            <a:ext cx="2133600" cy="476250"/>
          </a:xfrm>
        </p:spPr>
        <p:txBody>
          <a:bodyPr/>
          <a:lstStyle>
            <a:lvl1pPr>
              <a:defRPr/>
            </a:lvl1pPr>
          </a:lstStyle>
          <a:p>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dirty="0"/>
          </a:p>
        </p:txBody>
      </p:sp>
      <p:sp>
        <p:nvSpPr>
          <p:cNvPr id="5" name="Slide Number Placeholder 4"/>
          <p:cNvSpPr>
            <a:spLocks noGrp="1"/>
          </p:cNvSpPr>
          <p:nvPr>
            <p:ph type="sldNum" sz="quarter" idx="11"/>
          </p:nvPr>
        </p:nvSpPr>
        <p:spPr/>
        <p:txBody>
          <a:bodyPr/>
          <a:lstStyle>
            <a:lvl1pPr>
              <a:defRPr/>
            </a:lvl1pPr>
          </a:lstStyle>
          <a:p>
            <a:fld id="{96CE998A-9BCC-4C90-BC12-0C062B715AFF}" type="slidenum">
              <a:rPr lang="en-US"/>
              <a:pPr/>
              <a:t>‹#›</a:t>
            </a:fld>
            <a:endParaRPr lang="en-US" dirty="0"/>
          </a:p>
        </p:txBody>
      </p:sp>
      <p:sp>
        <p:nvSpPr>
          <p:cNvPr id="6" name="Date Placeholder 5"/>
          <p:cNvSpPr>
            <a:spLocks noGrp="1"/>
          </p:cNvSpPr>
          <p:nvPr>
            <p:ph type="dt" sz="half" idx="12"/>
          </p:nvPr>
        </p:nvSpPr>
        <p:spPr/>
        <p:txBody>
          <a:bodyPr/>
          <a:lstStyle>
            <a:lvl1pPr>
              <a:defRPr/>
            </a:lvl1p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dirty="0"/>
          </a:p>
        </p:txBody>
      </p:sp>
      <p:sp>
        <p:nvSpPr>
          <p:cNvPr id="5" name="Slide Number Placeholder 4"/>
          <p:cNvSpPr>
            <a:spLocks noGrp="1"/>
          </p:cNvSpPr>
          <p:nvPr>
            <p:ph type="sldNum" sz="quarter" idx="11"/>
          </p:nvPr>
        </p:nvSpPr>
        <p:spPr/>
        <p:txBody>
          <a:bodyPr/>
          <a:lstStyle>
            <a:lvl1pPr>
              <a:defRPr/>
            </a:lvl1pPr>
          </a:lstStyle>
          <a:p>
            <a:fld id="{9F743FEF-D9FE-44AA-88A0-B96187A4D7FA}" type="slidenum">
              <a:rPr lang="en-US"/>
              <a:pPr/>
              <a:t>‹#›</a:t>
            </a:fld>
            <a:endParaRPr lang="en-US" dirty="0"/>
          </a:p>
        </p:txBody>
      </p:sp>
      <p:sp>
        <p:nvSpPr>
          <p:cNvPr id="6" name="Date Placeholder 5"/>
          <p:cNvSpPr>
            <a:spLocks noGrp="1"/>
          </p:cNvSpPr>
          <p:nvPr>
            <p:ph type="dt" sz="half" idx="12"/>
          </p:nvPr>
        </p:nvSpPr>
        <p:spPr/>
        <p:txBody>
          <a:bodyPr/>
          <a:lstStyle>
            <a:lvl1pPr>
              <a:defRPr/>
            </a:lvl1pPr>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dirty="0"/>
          </a:p>
        </p:txBody>
      </p:sp>
      <p:sp>
        <p:nvSpPr>
          <p:cNvPr id="6" name="Slide Number Placeholder 5"/>
          <p:cNvSpPr>
            <a:spLocks noGrp="1"/>
          </p:cNvSpPr>
          <p:nvPr>
            <p:ph type="sldNum" sz="quarter" idx="11"/>
          </p:nvPr>
        </p:nvSpPr>
        <p:spPr/>
        <p:txBody>
          <a:bodyPr/>
          <a:lstStyle>
            <a:lvl1pPr>
              <a:defRPr/>
            </a:lvl1pPr>
          </a:lstStyle>
          <a:p>
            <a:fld id="{C94ADC06-4831-49E7-A3B6-E49AD605897C}" type="slidenum">
              <a:rPr lang="en-US"/>
              <a:pPr/>
              <a:t>‹#›</a:t>
            </a:fld>
            <a:endParaRPr lang="en-US" dirty="0"/>
          </a:p>
        </p:txBody>
      </p:sp>
      <p:sp>
        <p:nvSpPr>
          <p:cNvPr id="7" name="Date Placeholder 6"/>
          <p:cNvSpPr>
            <a:spLocks noGrp="1"/>
          </p:cNvSpPr>
          <p:nvPr>
            <p:ph type="dt" sz="half" idx="12"/>
          </p:nvPr>
        </p:nvSpPr>
        <p:spPr/>
        <p:txBody>
          <a:bodyPr/>
          <a:lstStyle>
            <a:lvl1pPr>
              <a:defRPr/>
            </a:lvl1p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dirty="0"/>
          </a:p>
        </p:txBody>
      </p:sp>
      <p:sp>
        <p:nvSpPr>
          <p:cNvPr id="8" name="Slide Number Placeholder 7"/>
          <p:cNvSpPr>
            <a:spLocks noGrp="1"/>
          </p:cNvSpPr>
          <p:nvPr>
            <p:ph type="sldNum" sz="quarter" idx="11"/>
          </p:nvPr>
        </p:nvSpPr>
        <p:spPr/>
        <p:txBody>
          <a:bodyPr/>
          <a:lstStyle>
            <a:lvl1pPr>
              <a:defRPr/>
            </a:lvl1pPr>
          </a:lstStyle>
          <a:p>
            <a:fld id="{44773C29-8467-4395-9670-99AD2702A2A3}" type="slidenum">
              <a:rPr lang="en-US"/>
              <a:pPr/>
              <a:t>‹#›</a:t>
            </a:fld>
            <a:endParaRPr lang="en-US" dirty="0"/>
          </a:p>
        </p:txBody>
      </p:sp>
      <p:sp>
        <p:nvSpPr>
          <p:cNvPr id="9" name="Date Placeholder 8"/>
          <p:cNvSpPr>
            <a:spLocks noGrp="1"/>
          </p:cNvSpPr>
          <p:nvPr>
            <p:ph type="dt" sz="half" idx="12"/>
          </p:nvPr>
        </p:nvSpPr>
        <p:spPr/>
        <p:txBody>
          <a:bodyPr/>
          <a:lstStyle>
            <a:lvl1pPr>
              <a:defRPr/>
            </a:lvl1p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dirty="0"/>
          </a:p>
        </p:txBody>
      </p:sp>
      <p:sp>
        <p:nvSpPr>
          <p:cNvPr id="4" name="Slide Number Placeholder 3"/>
          <p:cNvSpPr>
            <a:spLocks noGrp="1"/>
          </p:cNvSpPr>
          <p:nvPr>
            <p:ph type="sldNum" sz="quarter" idx="11"/>
          </p:nvPr>
        </p:nvSpPr>
        <p:spPr/>
        <p:txBody>
          <a:bodyPr/>
          <a:lstStyle>
            <a:lvl1pPr>
              <a:defRPr/>
            </a:lvl1pPr>
          </a:lstStyle>
          <a:p>
            <a:fld id="{78082B5E-5B48-4E5C-B0F3-2DA5F679D42A}" type="slidenum">
              <a:rPr lang="en-US"/>
              <a:pPr/>
              <a:t>‹#›</a:t>
            </a:fld>
            <a:endParaRPr lang="en-US" dirty="0"/>
          </a:p>
        </p:txBody>
      </p:sp>
      <p:sp>
        <p:nvSpPr>
          <p:cNvPr id="5" name="Date Placeholder 4"/>
          <p:cNvSpPr>
            <a:spLocks noGrp="1"/>
          </p:cNvSpPr>
          <p:nvPr>
            <p:ph type="dt" sz="half" idx="12"/>
          </p:nvPr>
        </p:nvSpPr>
        <p:spPr/>
        <p:txBody>
          <a:bodyPr/>
          <a:lstStyle>
            <a:lvl1pPr>
              <a:defRPr/>
            </a:lvl1p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dirty="0"/>
          </a:p>
        </p:txBody>
      </p:sp>
      <p:sp>
        <p:nvSpPr>
          <p:cNvPr id="3" name="Slide Number Placeholder 2"/>
          <p:cNvSpPr>
            <a:spLocks noGrp="1"/>
          </p:cNvSpPr>
          <p:nvPr>
            <p:ph type="sldNum" sz="quarter" idx="11"/>
          </p:nvPr>
        </p:nvSpPr>
        <p:spPr/>
        <p:txBody>
          <a:bodyPr/>
          <a:lstStyle>
            <a:lvl1pPr>
              <a:defRPr/>
            </a:lvl1pPr>
          </a:lstStyle>
          <a:p>
            <a:fld id="{9822CD39-FA1A-458A-8ECD-2C639F4E3E73}" type="slidenum">
              <a:rPr lang="en-US"/>
              <a:pPr/>
              <a:t>‹#›</a:t>
            </a:fld>
            <a:endParaRPr lang="en-US" dirty="0"/>
          </a:p>
        </p:txBody>
      </p:sp>
      <p:sp>
        <p:nvSpPr>
          <p:cNvPr id="4" name="Date Placeholder 3"/>
          <p:cNvSpPr>
            <a:spLocks noGrp="1"/>
          </p:cNvSpPr>
          <p:nvPr>
            <p:ph type="dt" sz="half" idx="12"/>
          </p:nvPr>
        </p:nvSpPr>
        <p:spPr/>
        <p:txBody>
          <a:bodyPr/>
          <a:lstStyle>
            <a:lvl1pPr>
              <a:defRPr/>
            </a:lvl1p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dirty="0"/>
          </a:p>
        </p:txBody>
      </p:sp>
      <p:sp>
        <p:nvSpPr>
          <p:cNvPr id="6" name="Slide Number Placeholder 5"/>
          <p:cNvSpPr>
            <a:spLocks noGrp="1"/>
          </p:cNvSpPr>
          <p:nvPr>
            <p:ph type="sldNum" sz="quarter" idx="11"/>
          </p:nvPr>
        </p:nvSpPr>
        <p:spPr/>
        <p:txBody>
          <a:bodyPr/>
          <a:lstStyle>
            <a:lvl1pPr>
              <a:defRPr/>
            </a:lvl1pPr>
          </a:lstStyle>
          <a:p>
            <a:fld id="{FAF60809-B659-4861-A63F-3A1D98E3F3DB}" type="slidenum">
              <a:rPr lang="en-US"/>
              <a:pPr/>
              <a:t>‹#›</a:t>
            </a:fld>
            <a:endParaRPr lang="en-US" dirty="0"/>
          </a:p>
        </p:txBody>
      </p:sp>
      <p:sp>
        <p:nvSpPr>
          <p:cNvPr id="7" name="Date Placeholder 6"/>
          <p:cNvSpPr>
            <a:spLocks noGrp="1"/>
          </p:cNvSpPr>
          <p:nvPr>
            <p:ph type="dt" sz="half" idx="12"/>
          </p:nvPr>
        </p:nvSpPr>
        <p:spPr/>
        <p:txBody>
          <a:bodyPr/>
          <a:lstStyle>
            <a:lvl1pPr>
              <a:defRPr/>
            </a:lvl1p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dirty="0"/>
          </a:p>
        </p:txBody>
      </p:sp>
      <p:sp>
        <p:nvSpPr>
          <p:cNvPr id="6" name="Slide Number Placeholder 5"/>
          <p:cNvSpPr>
            <a:spLocks noGrp="1"/>
          </p:cNvSpPr>
          <p:nvPr>
            <p:ph type="sldNum" sz="quarter" idx="11"/>
          </p:nvPr>
        </p:nvSpPr>
        <p:spPr/>
        <p:txBody>
          <a:bodyPr/>
          <a:lstStyle>
            <a:lvl1pPr>
              <a:defRPr/>
            </a:lvl1pPr>
          </a:lstStyle>
          <a:p>
            <a:fld id="{CF2E717E-020C-405B-95D1-266958879335}" type="slidenum">
              <a:rPr lang="en-US"/>
              <a:pPr/>
              <a:t>‹#›</a:t>
            </a:fld>
            <a:endParaRPr lang="en-US" dirty="0"/>
          </a:p>
        </p:txBody>
      </p:sp>
      <p:sp>
        <p:nvSpPr>
          <p:cNvPr id="7" name="Date Placeholder 6"/>
          <p:cNvSpPr>
            <a:spLocks noGrp="1"/>
          </p:cNvSpPr>
          <p:nvPr>
            <p:ph type="dt" sz="half" idx="12"/>
          </p:nvPr>
        </p:nvSpPr>
        <p:spPr/>
        <p:txBody>
          <a:bodyPr/>
          <a:lstStyle>
            <a:lvl1pPr>
              <a:defRPr/>
            </a:lvl1p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87664FF-A832-4187-8F7E-937D0DB5E77E}" type="slidenum">
              <a:rPr lang="en-US"/>
              <a:pPr/>
              <a:t>‹#›</a:t>
            </a:fld>
            <a:endParaRPr lang="en-US" dirty="0"/>
          </a:p>
        </p:txBody>
      </p:sp>
      <p:sp>
        <p:nvSpPr>
          <p:cNvPr id="1032" name="Rectangle 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dirty="0"/>
          </a:p>
        </p:txBody>
      </p:sp>
      <p:pic>
        <p:nvPicPr>
          <p:cNvPr id="8" name="Picture 7" descr="/Users/sarahmossey/Desktop/UR_v1_2PMS_lightbkgrnd.png"/>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21945" y="6245225"/>
            <a:ext cx="2535555" cy="523240"/>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3.xml"/><Relationship Id="rId7" Type="http://schemas.openxmlformats.org/officeDocument/2006/relationships/hyperlink" Target="https://www.urmc.rochester.edu/remote-access/two-factor-authentication.asp"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tech.rochester.edu/services/two-factor-authentication/" TargetMode="External"/><Relationship Id="rId5" Type="http://schemas.openxmlformats.org/officeDocument/2006/relationships/hyperlink" Target="https://tech.rochester.edu/services/lastpass-enterprise-faculty-staff/" TargetMode="External"/><Relationship Id="rId4" Type="http://schemas.openxmlformats.org/officeDocument/2006/relationships/notesSlide" Target="../notesSlides/notesSlide12.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hyperlink" Target="https://tech.rochester.edu/security/"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hyperlink" Target="https://www.thinkwithgoogle.com/search/#?query=Organizational%20Culture"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8.em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11"/>
          </p:nvPr>
        </p:nvSpPr>
        <p:spPr/>
        <p:txBody>
          <a:bodyPr/>
          <a:lstStyle/>
          <a:p>
            <a:fld id="{F53558AA-DA51-44E5-80F3-FF1C992DFD98}" type="slidenum">
              <a:rPr lang="en-US"/>
              <a:pPr/>
              <a:t>1</a:t>
            </a:fld>
            <a:endParaRPr lang="en-US" dirty="0"/>
          </a:p>
        </p:txBody>
      </p:sp>
      <p:sp>
        <p:nvSpPr>
          <p:cNvPr id="44034" name="Rectangle 2"/>
          <p:cNvSpPr>
            <a:spLocks noGrp="1" noChangeArrowheads="1"/>
          </p:cNvSpPr>
          <p:nvPr>
            <p:ph type="title"/>
          </p:nvPr>
        </p:nvSpPr>
        <p:spPr>
          <a:xfrm>
            <a:off x="381000" y="152400"/>
            <a:ext cx="8077200" cy="1447800"/>
          </a:xfrm>
        </p:spPr>
        <p:txBody>
          <a:bodyPr/>
          <a:lstStyle/>
          <a:p>
            <a:pPr algn="ctr"/>
            <a:r>
              <a:rPr lang="en-US" sz="4000" dirty="0" smtClean="0">
                <a:latin typeface="Calibri" pitchFamily="34" charset="0"/>
                <a:cs typeface="Arial" pitchFamily="34" charset="0"/>
              </a:rPr>
              <a:t>Securely Working From Home </a:t>
            </a:r>
            <a:br>
              <a:rPr lang="en-US" sz="4000" dirty="0" smtClean="0">
                <a:latin typeface="Calibri" pitchFamily="34" charset="0"/>
                <a:cs typeface="Arial" pitchFamily="34" charset="0"/>
              </a:rPr>
            </a:br>
            <a:r>
              <a:rPr lang="en-US" sz="4000" dirty="0" smtClean="0">
                <a:latin typeface="Calibri" pitchFamily="34" charset="0"/>
                <a:cs typeface="Arial" pitchFamily="34" charset="0"/>
              </a:rPr>
              <a:t>Best Practices and Tips</a:t>
            </a:r>
            <a:endParaRPr lang="en-US" sz="4000" dirty="0">
              <a:latin typeface="Calibri" pitchFamily="34" charset="0"/>
              <a:cs typeface="Arial" pitchFamily="34" charset="0"/>
            </a:endParaRPr>
          </a:p>
        </p:txBody>
      </p:sp>
      <p:sp>
        <p:nvSpPr>
          <p:cNvPr id="44035" name="Rectangle 3"/>
          <p:cNvSpPr>
            <a:spLocks noGrp="1" noChangeArrowheads="1"/>
          </p:cNvSpPr>
          <p:nvPr>
            <p:ph type="body" sz="half" idx="1"/>
          </p:nvPr>
        </p:nvSpPr>
        <p:spPr>
          <a:xfrm>
            <a:off x="457200" y="1828800"/>
            <a:ext cx="8686800" cy="3810000"/>
          </a:xfrm>
        </p:spPr>
        <p:txBody>
          <a:bodyPr/>
          <a:lstStyle/>
          <a:p>
            <a:pPr>
              <a:lnSpc>
                <a:spcPct val="80000"/>
              </a:lnSpc>
              <a:buFontTx/>
              <a:buNone/>
            </a:pPr>
            <a:endParaRPr lang="en-US" sz="1800" b="1" dirty="0" smtClean="0">
              <a:latin typeface="Calibri" pitchFamily="34" charset="0"/>
            </a:endParaRPr>
          </a:p>
          <a:p>
            <a:pPr>
              <a:lnSpc>
                <a:spcPct val="80000"/>
              </a:lnSpc>
              <a:buFontTx/>
              <a:buNone/>
            </a:pPr>
            <a:endParaRPr lang="en-US" sz="1800" b="1" dirty="0">
              <a:latin typeface="Calibri" pitchFamily="34" charset="0"/>
            </a:endParaRPr>
          </a:p>
          <a:p>
            <a:pPr>
              <a:lnSpc>
                <a:spcPct val="80000"/>
              </a:lnSpc>
              <a:buFontTx/>
              <a:buNone/>
            </a:pPr>
            <a:endParaRPr lang="en-US" sz="1800" b="1" dirty="0" smtClean="0">
              <a:latin typeface="Calibri" pitchFamily="34" charset="0"/>
            </a:endParaRPr>
          </a:p>
          <a:p>
            <a:pPr marL="0" indent="0">
              <a:buNone/>
            </a:pPr>
            <a:r>
              <a:rPr lang="en-US" sz="1800" dirty="0" smtClean="0">
                <a:latin typeface="Calibri" panose="020F0502020204030204" pitchFamily="34" charset="0"/>
                <a:cs typeface="Calibri" panose="020F0502020204030204" pitchFamily="34" charset="0"/>
              </a:rPr>
              <a:t>Shirley </a:t>
            </a:r>
            <a:r>
              <a:rPr lang="en-US" sz="1800" dirty="0">
                <a:latin typeface="Calibri" panose="020F0502020204030204" pitchFamily="34" charset="0"/>
                <a:cs typeface="Calibri" panose="020F0502020204030204" pitchFamily="34" charset="0"/>
              </a:rPr>
              <a:t>F. Brown  CIA, CISA, MBA, MMM </a:t>
            </a:r>
          </a:p>
          <a:p>
            <a:pPr marL="0" indent="0">
              <a:buNone/>
            </a:pPr>
            <a:r>
              <a:rPr lang="en-US" sz="1800" dirty="0">
                <a:latin typeface="Calibri" panose="020F0502020204030204" pitchFamily="34" charset="0"/>
                <a:cs typeface="Calibri" panose="020F0502020204030204" pitchFamily="34" charset="0"/>
              </a:rPr>
              <a:t>IT Audit Manager, </a:t>
            </a:r>
            <a:r>
              <a:rPr lang="en-US" sz="1800" dirty="0" smtClean="0">
                <a:latin typeface="Calibri" panose="020F0502020204030204" pitchFamily="34" charset="0"/>
                <a:cs typeface="Calibri" panose="020F0502020204030204" pitchFamily="34" charset="0"/>
              </a:rPr>
              <a:t>Office of University </a:t>
            </a:r>
            <a:r>
              <a:rPr lang="en-US" sz="1800" dirty="0">
                <a:latin typeface="Calibri" panose="020F0502020204030204" pitchFamily="34" charset="0"/>
                <a:cs typeface="Calibri" panose="020F0502020204030204" pitchFamily="34" charset="0"/>
              </a:rPr>
              <a:t>Audit</a:t>
            </a:r>
          </a:p>
          <a:p>
            <a:pPr>
              <a:lnSpc>
                <a:spcPct val="80000"/>
              </a:lnSpc>
              <a:buFontTx/>
              <a:buNone/>
            </a:pPr>
            <a:endParaRPr lang="en-US" sz="1800" b="1" dirty="0" smtClean="0">
              <a:latin typeface="Calibri" pitchFamily="34" charset="0"/>
            </a:endParaRPr>
          </a:p>
          <a:p>
            <a:pPr>
              <a:lnSpc>
                <a:spcPct val="80000"/>
              </a:lnSpc>
              <a:buFontTx/>
              <a:buNone/>
            </a:pPr>
            <a:r>
              <a:rPr lang="en-US" sz="1800" dirty="0" smtClean="0">
                <a:latin typeface="Calibri" pitchFamily="34" charset="0"/>
              </a:rPr>
              <a:t>Lori Havens,   PCI ISA, PCIP</a:t>
            </a:r>
          </a:p>
          <a:p>
            <a:pPr>
              <a:lnSpc>
                <a:spcPct val="80000"/>
              </a:lnSpc>
              <a:buFontTx/>
              <a:buNone/>
            </a:pPr>
            <a:r>
              <a:rPr lang="en-US" sz="1800" dirty="0" smtClean="0">
                <a:latin typeface="Calibri" pitchFamily="34" charset="0"/>
              </a:rPr>
              <a:t>Senior IT Auditor, Office of University Audit</a:t>
            </a:r>
          </a:p>
          <a:p>
            <a:pPr>
              <a:lnSpc>
                <a:spcPct val="80000"/>
              </a:lnSpc>
              <a:buFontTx/>
              <a:buNone/>
            </a:pPr>
            <a:endParaRPr lang="en-US" sz="1800" b="1" smtClean="0">
              <a:latin typeface="Calibri" pitchFamily="34" charset="0"/>
            </a:endParaRPr>
          </a:p>
          <a:p>
            <a:pPr>
              <a:lnSpc>
                <a:spcPct val="80000"/>
              </a:lnSpc>
              <a:buFontTx/>
              <a:buNone/>
            </a:pPr>
            <a:endParaRPr lang="en-US" sz="1800" b="1" dirty="0">
              <a:latin typeface="Calibri" pitchFamily="34" charset="0"/>
            </a:endParaRPr>
          </a:p>
          <a:p>
            <a:pPr>
              <a:lnSpc>
                <a:spcPct val="80000"/>
              </a:lnSpc>
              <a:buFontTx/>
              <a:buNone/>
            </a:pPr>
            <a:r>
              <a:rPr lang="en-US" sz="1800" b="1" dirty="0" smtClean="0">
                <a:latin typeface="Calibri" pitchFamily="34" charset="0"/>
              </a:rPr>
              <a:t>May 2020</a:t>
            </a:r>
            <a:endParaRPr lang="en-US" sz="1800" b="1" dirty="0">
              <a:latin typeface="Calibri" pitchFamily="34" charset="0"/>
            </a:endParaRPr>
          </a:p>
        </p:txBody>
      </p:sp>
      <p:pic>
        <p:nvPicPr>
          <p:cNvPr id="4" name="Content Placeholder 3"/>
          <p:cNvPicPr>
            <a:picLocks noGrp="1" noChangeAspect="1"/>
          </p:cNvPicPr>
          <p:nvPr>
            <p:ph sz="quarter" idx="3"/>
          </p:nvPr>
        </p:nvPicPr>
        <p:blipFill>
          <a:blip r:embed="rId5"/>
          <a:stretch>
            <a:fillRect/>
          </a:stretch>
        </p:blipFill>
        <p:spPr>
          <a:xfrm>
            <a:off x="5559778" y="3429000"/>
            <a:ext cx="2746022" cy="266700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785"/>
    </mc:Choice>
    <mc:Fallback xmlns="">
      <p:transition spd="slow" advTm="28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381000"/>
            <a:ext cx="8001000" cy="914400"/>
          </a:xfrm>
        </p:spPr>
        <p:txBody>
          <a:bodyPr/>
          <a:lstStyle/>
          <a:p>
            <a:pPr algn="ctr"/>
            <a:r>
              <a:rPr lang="en-US" sz="2400" b="1" dirty="0">
                <a:solidFill>
                  <a:schemeClr val="tx1"/>
                </a:solidFill>
                <a:latin typeface="Calibri" panose="020F0502020204030204" pitchFamily="34" charset="0"/>
                <a:cs typeface="Calibri" panose="020F0502020204030204" pitchFamily="34" charset="0"/>
              </a:rPr>
              <a:t>Securely Working From Home – </a:t>
            </a:r>
            <a:r>
              <a:rPr lang="en-US" sz="2400" b="1" i="1" dirty="0">
                <a:solidFill>
                  <a:schemeClr val="tx1"/>
                </a:solidFill>
                <a:latin typeface="Calibri" panose="020F0502020204030204" pitchFamily="34" charset="0"/>
                <a:cs typeface="Calibri" panose="020F0502020204030204" pitchFamily="34" charset="0"/>
              </a:rPr>
              <a:t>SANS Security Awareness</a:t>
            </a:r>
            <a:endParaRPr lang="en-US" sz="2400" i="1" dirty="0">
              <a:solidFill>
                <a:schemeClr val="tx1"/>
              </a:solidFill>
              <a:latin typeface="Calibri" panose="020F0502020204030204" pitchFamily="34" charset="0"/>
              <a:cs typeface="Calibri" panose="020F0502020204030204" pitchFamily="34" charset="0"/>
            </a:endParaRPr>
          </a:p>
        </p:txBody>
      </p:sp>
      <p:sp>
        <p:nvSpPr>
          <p:cNvPr id="49155" name="Rectangle 3"/>
          <p:cNvSpPr>
            <a:spLocks noGrp="1" noChangeArrowheads="1"/>
          </p:cNvSpPr>
          <p:nvPr>
            <p:ph type="body" sz="half" idx="1"/>
          </p:nvPr>
        </p:nvSpPr>
        <p:spPr>
          <a:xfrm>
            <a:off x="1745115" y="1524000"/>
            <a:ext cx="6248400" cy="4572000"/>
          </a:xfrm>
        </p:spPr>
        <p:txBody>
          <a:bodyPr/>
          <a:lstStyle/>
          <a:p>
            <a:pPr marL="0" indent="0">
              <a:buNone/>
            </a:pPr>
            <a:r>
              <a:rPr lang="en-US" sz="1800" b="1" dirty="0">
                <a:latin typeface="Calibri" panose="020F0502020204030204" pitchFamily="34" charset="0"/>
                <a:cs typeface="Calibri" panose="020F0502020204030204" pitchFamily="34" charset="0"/>
              </a:rPr>
              <a:t>First and foremost, technology alone cannot fully protect you – you are the best defense. </a:t>
            </a:r>
          </a:p>
          <a:p>
            <a:endParaRPr lang="en-US" sz="14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The most common indicators of a social engineering attack include:</a:t>
            </a:r>
          </a:p>
          <a:p>
            <a:pPr lvl="1"/>
            <a:r>
              <a:rPr lang="en-US" sz="1800" b="1" dirty="0">
                <a:latin typeface="Calibri" panose="020F0502020204030204" pitchFamily="34" charset="0"/>
                <a:cs typeface="Calibri" panose="020F0502020204030204" pitchFamily="34" charset="0"/>
              </a:rPr>
              <a:t>Urgency: </a:t>
            </a:r>
            <a:r>
              <a:rPr lang="en-US" sz="1800" dirty="0">
                <a:latin typeface="Calibri" panose="020F0502020204030204" pitchFamily="34" charset="0"/>
                <a:cs typeface="Calibri" panose="020F0502020204030204" pitchFamily="34" charset="0"/>
              </a:rPr>
              <a:t>Someone creating a tremendous sense of urgency, often through fear, intimidation, a crisis or an important deadline. </a:t>
            </a:r>
          </a:p>
          <a:p>
            <a:pPr lvl="1"/>
            <a:r>
              <a:rPr lang="en-US" sz="1800" b="1" dirty="0">
                <a:latin typeface="Calibri" panose="020F0502020204030204" pitchFamily="34" charset="0"/>
                <a:cs typeface="Calibri" panose="020F0502020204030204" pitchFamily="34" charset="0"/>
              </a:rPr>
              <a:t>Policies</a:t>
            </a:r>
            <a:r>
              <a:rPr lang="en-US" sz="1800" dirty="0">
                <a:latin typeface="Calibri" panose="020F0502020204030204" pitchFamily="34" charset="0"/>
                <a:cs typeface="Calibri" panose="020F0502020204030204" pitchFamily="34" charset="0"/>
              </a:rPr>
              <a:t>: Pressure to bypass or ignore security policies or procedures, or an offer too good to be true (no, you did not win the lottery!)</a:t>
            </a:r>
          </a:p>
          <a:p>
            <a:pPr lvl="1">
              <a:spcBef>
                <a:spcPts val="0"/>
              </a:spcBef>
            </a:pPr>
            <a:r>
              <a:rPr lang="en-US" sz="1800" b="1" dirty="0">
                <a:latin typeface="Calibri" panose="020F0502020204030204" pitchFamily="34" charset="0"/>
                <a:cs typeface="Calibri" panose="020F0502020204030204" pitchFamily="34" charset="0"/>
              </a:rPr>
              <a:t>Contacts</a:t>
            </a:r>
            <a:r>
              <a:rPr lang="en-US" sz="1800" dirty="0">
                <a:latin typeface="Calibri" panose="020F0502020204030204" pitchFamily="34" charset="0"/>
                <a:cs typeface="Calibri" panose="020F0502020204030204" pitchFamily="34" charset="0"/>
              </a:rPr>
              <a:t>: A message from a friend or co-worker in which the signature, tone of voice or wording does not sound like them.</a:t>
            </a:r>
            <a:br>
              <a:rPr lang="en-US" sz="1800" dirty="0">
                <a:latin typeface="Calibri" panose="020F0502020204030204" pitchFamily="34" charset="0"/>
                <a:cs typeface="Calibri" panose="020F0502020204030204" pitchFamily="34" charset="0"/>
              </a:rPr>
            </a:br>
            <a:endParaRPr lang="en-US" sz="1800" dirty="0">
              <a:latin typeface="Calibri" panose="020F0502020204030204" pitchFamily="34" charset="0"/>
              <a:cs typeface="Calibri" panose="020F0502020204030204" pitchFamily="34" charset="0"/>
            </a:endParaRPr>
          </a:p>
          <a:p>
            <a:pPr>
              <a:spcBef>
                <a:spcPts val="0"/>
              </a:spcBef>
            </a:pPr>
            <a:r>
              <a:rPr lang="en-US" sz="1800" dirty="0">
                <a:latin typeface="Calibri" panose="020F0502020204030204" pitchFamily="34" charset="0"/>
                <a:cs typeface="Calibri" panose="020F0502020204030204" pitchFamily="34" charset="0"/>
              </a:rPr>
              <a:t>Ultimately the best defense against these attacks is you.</a:t>
            </a:r>
          </a:p>
          <a:p>
            <a:pPr marL="0" lvl="0" indent="0">
              <a:buNone/>
            </a:pPr>
            <a:endParaRPr lang="en-US" sz="1600" dirty="0"/>
          </a:p>
        </p:txBody>
      </p:sp>
      <p:sp>
        <p:nvSpPr>
          <p:cNvPr id="7" name="Slide Number Placeholder 6"/>
          <p:cNvSpPr>
            <a:spLocks noGrp="1"/>
          </p:cNvSpPr>
          <p:nvPr>
            <p:ph type="sldNum" sz="quarter" idx="11"/>
          </p:nvPr>
        </p:nvSpPr>
        <p:spPr/>
        <p:txBody>
          <a:bodyPr/>
          <a:lstStyle/>
          <a:p>
            <a:fld id="{1F0AF8D7-F67C-43CC-AD7B-C53A760051EB}" type="slidenum">
              <a:rPr lang="en-US" smtClean="0"/>
              <a:pPr/>
              <a:t>10</a:t>
            </a:fld>
            <a:endParaRPr lang="en-US" dirty="0"/>
          </a:p>
        </p:txBody>
      </p:sp>
      <p:pic>
        <p:nvPicPr>
          <p:cNvPr id="3" name="Picture 2"/>
          <p:cNvPicPr>
            <a:picLocks noChangeAspect="1"/>
          </p:cNvPicPr>
          <p:nvPr/>
        </p:nvPicPr>
        <p:blipFill>
          <a:blip r:embed="rId5"/>
          <a:stretch>
            <a:fillRect/>
          </a:stretch>
        </p:blipFill>
        <p:spPr>
          <a:xfrm>
            <a:off x="152400" y="1385834"/>
            <a:ext cx="1554615" cy="1219306"/>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3557547"/>
      </p:ext>
    </p:extLst>
  </p:cSld>
  <p:clrMapOvr>
    <a:masterClrMapping/>
  </p:clrMapOvr>
  <mc:AlternateContent xmlns:mc="http://schemas.openxmlformats.org/markup-compatibility/2006" xmlns:p14="http://schemas.microsoft.com/office/powerpoint/2010/main">
    <mc:Choice Requires="p14">
      <p:transition spd="slow" p14:dur="2000" advTm="62190"/>
    </mc:Choice>
    <mc:Fallback xmlns="">
      <p:transition spd="slow" advTm="62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503238" y="381000"/>
            <a:ext cx="8001000" cy="914400"/>
          </a:xfrm>
        </p:spPr>
        <p:txBody>
          <a:bodyPr/>
          <a:lstStyle/>
          <a:p>
            <a:pPr algn="ctr"/>
            <a:r>
              <a:rPr lang="en-US" sz="2400" b="1" dirty="0">
                <a:solidFill>
                  <a:schemeClr val="tx1"/>
                </a:solidFill>
                <a:latin typeface="Calibri" panose="020F0502020204030204" pitchFamily="34" charset="0"/>
                <a:cs typeface="Calibri" panose="020F0502020204030204" pitchFamily="34" charset="0"/>
              </a:rPr>
              <a:t>Securely Working From Home – </a:t>
            </a:r>
            <a:r>
              <a:rPr lang="en-US" sz="2400" b="1" i="1" dirty="0">
                <a:solidFill>
                  <a:schemeClr val="tx1"/>
                </a:solidFill>
                <a:latin typeface="Calibri" panose="020F0502020204030204" pitchFamily="34" charset="0"/>
                <a:cs typeface="Calibri" panose="020F0502020204030204" pitchFamily="34" charset="0"/>
              </a:rPr>
              <a:t>SANS Security Awareness</a:t>
            </a:r>
            <a:endParaRPr lang="en-US" sz="2400" i="1" dirty="0">
              <a:solidFill>
                <a:schemeClr val="tx1"/>
              </a:solidFill>
              <a:latin typeface="Calibri" panose="020F0502020204030204" pitchFamily="34" charset="0"/>
              <a:cs typeface="Calibri" panose="020F0502020204030204" pitchFamily="34" charset="0"/>
            </a:endParaRPr>
          </a:p>
        </p:txBody>
      </p:sp>
      <p:sp>
        <p:nvSpPr>
          <p:cNvPr id="49155" name="Rectangle 3"/>
          <p:cNvSpPr>
            <a:spLocks noGrp="1" noChangeArrowheads="1"/>
          </p:cNvSpPr>
          <p:nvPr>
            <p:ph type="body" sz="half" idx="1"/>
          </p:nvPr>
        </p:nvSpPr>
        <p:spPr>
          <a:xfrm>
            <a:off x="1640986" y="1415142"/>
            <a:ext cx="6817213" cy="4267200"/>
          </a:xfrm>
        </p:spPr>
        <p:txBody>
          <a:bodyPr/>
          <a:lstStyle/>
          <a:p>
            <a:pPr marL="0" indent="0">
              <a:buNone/>
            </a:pPr>
            <a:r>
              <a:rPr lang="en-US" sz="1800" b="1" dirty="0">
                <a:latin typeface="Calibri" panose="020F0502020204030204" pitchFamily="34" charset="0"/>
                <a:cs typeface="Calibri" panose="020F0502020204030204" pitchFamily="34" charset="0"/>
              </a:rPr>
              <a:t>Home Network: Almost every home network starts with a wireless (often called Wi-Fi) network. This means securing your wireless network is a key part of protecting your home. </a:t>
            </a:r>
          </a:p>
          <a:p>
            <a:pPr marL="0" indent="0">
              <a:buNone/>
            </a:pPr>
            <a:endParaRPr lang="en-US" sz="1400" dirty="0" smtClean="0">
              <a:latin typeface="Calibri" panose="020F0502020204030204" pitchFamily="34" charset="0"/>
              <a:cs typeface="Calibri" panose="020F0502020204030204" pitchFamily="34" charset="0"/>
            </a:endParaRPr>
          </a:p>
          <a:p>
            <a:pPr marL="461963" indent="0">
              <a:buNone/>
            </a:pPr>
            <a:r>
              <a:rPr lang="en-US" sz="1800" dirty="0" smtClean="0">
                <a:latin typeface="Calibri" panose="020F0502020204030204" pitchFamily="34" charset="0"/>
                <a:cs typeface="Calibri" panose="020F0502020204030204" pitchFamily="34" charset="0"/>
              </a:rPr>
              <a:t>We </a:t>
            </a:r>
            <a:r>
              <a:rPr lang="en-US" sz="1800" dirty="0">
                <a:latin typeface="Calibri" panose="020F0502020204030204" pitchFamily="34" charset="0"/>
                <a:cs typeface="Calibri" panose="020F0502020204030204" pitchFamily="34" charset="0"/>
              </a:rPr>
              <a:t>recommend the following steps to secure it: </a:t>
            </a:r>
          </a:p>
          <a:p>
            <a:pPr lvl="2">
              <a:buFont typeface="Arial" panose="020B0604020202020204" pitchFamily="34" charset="0"/>
              <a:buChar char="•"/>
            </a:pPr>
            <a:r>
              <a:rPr lang="en-US" sz="1800" b="1" dirty="0">
                <a:latin typeface="Calibri" panose="020F0502020204030204" pitchFamily="34" charset="0"/>
                <a:cs typeface="Calibri" panose="020F0502020204030204" pitchFamily="34" charset="0"/>
              </a:rPr>
              <a:t>Change the default administrator password</a:t>
            </a:r>
            <a:endParaRPr lang="en-US" sz="1800" dirty="0">
              <a:latin typeface="Calibri" panose="020F0502020204030204" pitchFamily="34" charset="0"/>
              <a:cs typeface="Calibri" panose="020F0502020204030204" pitchFamily="34" charset="0"/>
            </a:endParaRPr>
          </a:p>
          <a:p>
            <a:pPr lvl="2">
              <a:buFont typeface="Arial" panose="020B0604020202020204" pitchFamily="34" charset="0"/>
              <a:buChar char="•"/>
            </a:pPr>
            <a:r>
              <a:rPr lang="en-US" sz="1800" b="1" dirty="0">
                <a:latin typeface="Calibri" panose="020F0502020204030204" pitchFamily="34" charset="0"/>
                <a:cs typeface="Calibri" panose="020F0502020204030204" pitchFamily="34" charset="0"/>
              </a:rPr>
              <a:t>Allow only people that you trust</a:t>
            </a:r>
          </a:p>
          <a:p>
            <a:pPr lvl="2">
              <a:buFont typeface="Arial" panose="020B0604020202020204" pitchFamily="34" charset="0"/>
              <a:buChar char="•"/>
            </a:pPr>
            <a:r>
              <a:rPr lang="en-US" sz="1800" b="1" dirty="0">
                <a:latin typeface="Calibri" panose="020F0502020204030204" pitchFamily="34" charset="0"/>
                <a:cs typeface="Calibri" panose="020F0502020204030204" pitchFamily="34" charset="0"/>
              </a:rPr>
              <a:t>Make passwords strong</a:t>
            </a:r>
          </a:p>
          <a:p>
            <a:pPr marL="457200" lvl="1" indent="0">
              <a:buNone/>
            </a:pPr>
            <a:endParaRPr lang="en-US" sz="1800" b="1" dirty="0">
              <a:latin typeface="Calibri" panose="020F0502020204030204" pitchFamily="34" charset="0"/>
              <a:cs typeface="Calibri" panose="020F0502020204030204" pitchFamily="34" charset="0"/>
            </a:endParaRPr>
          </a:p>
          <a:p>
            <a:pPr marL="457200" lvl="1" indent="0">
              <a:buNone/>
            </a:pPr>
            <a:r>
              <a:rPr lang="en-US" sz="1800" dirty="0">
                <a:latin typeface="Calibri" panose="020F0502020204030204" pitchFamily="34" charset="0"/>
                <a:cs typeface="Calibri" panose="020F0502020204030204" pitchFamily="34" charset="0"/>
              </a:rPr>
              <a:t>Not sure how to do these steps? Ask your Internet Service Provider, check their website, check the documentation that came with your wireless access point, or refer to the vendor’s website. </a:t>
            </a:r>
          </a:p>
        </p:txBody>
      </p:sp>
      <p:sp>
        <p:nvSpPr>
          <p:cNvPr id="7" name="Slide Number Placeholder 6"/>
          <p:cNvSpPr>
            <a:spLocks noGrp="1"/>
          </p:cNvSpPr>
          <p:nvPr>
            <p:ph type="sldNum" sz="quarter" idx="11"/>
          </p:nvPr>
        </p:nvSpPr>
        <p:spPr/>
        <p:txBody>
          <a:bodyPr/>
          <a:lstStyle/>
          <a:p>
            <a:fld id="{1F0AF8D7-F67C-43CC-AD7B-C53A760051EB}" type="slidenum">
              <a:rPr lang="en-US" smtClean="0"/>
              <a:pPr/>
              <a:t>11</a:t>
            </a:fld>
            <a:endParaRPr lang="en-US" dirty="0"/>
          </a:p>
        </p:txBody>
      </p:sp>
      <p:pic>
        <p:nvPicPr>
          <p:cNvPr id="3" name="Picture 2"/>
          <p:cNvPicPr>
            <a:picLocks noChangeAspect="1"/>
          </p:cNvPicPr>
          <p:nvPr/>
        </p:nvPicPr>
        <p:blipFill>
          <a:blip r:embed="rId5"/>
          <a:stretch>
            <a:fillRect/>
          </a:stretch>
        </p:blipFill>
        <p:spPr>
          <a:xfrm>
            <a:off x="304800" y="1447800"/>
            <a:ext cx="1329043" cy="1286367"/>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066550437"/>
      </p:ext>
    </p:extLst>
  </p:cSld>
  <p:clrMapOvr>
    <a:masterClrMapping/>
  </p:clrMapOvr>
  <mc:AlternateContent xmlns:mc="http://schemas.openxmlformats.org/markup-compatibility/2006" xmlns:p14="http://schemas.microsoft.com/office/powerpoint/2010/main">
    <mc:Choice Requires="p14">
      <p:transition spd="slow" p14:dur="2000" advTm="98597"/>
    </mc:Choice>
    <mc:Fallback xmlns="">
      <p:transition spd="slow" advTm="98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76200"/>
            <a:ext cx="8001000" cy="914400"/>
          </a:xfrm>
        </p:spPr>
        <p:txBody>
          <a:bodyPr/>
          <a:lstStyle/>
          <a:p>
            <a:pPr algn="ctr"/>
            <a:r>
              <a:rPr lang="en-US" sz="2400" b="1" dirty="0">
                <a:solidFill>
                  <a:schemeClr val="tx1"/>
                </a:solidFill>
                <a:latin typeface="Calibri" panose="020F0502020204030204" pitchFamily="34" charset="0"/>
                <a:cs typeface="Calibri" panose="020F0502020204030204" pitchFamily="34" charset="0"/>
              </a:rPr>
              <a:t>Securely Working From Home – </a:t>
            </a:r>
            <a:r>
              <a:rPr lang="en-US" sz="2400" b="1" i="1" dirty="0">
                <a:solidFill>
                  <a:schemeClr val="tx1"/>
                </a:solidFill>
                <a:latin typeface="Calibri" panose="020F0502020204030204" pitchFamily="34" charset="0"/>
                <a:cs typeface="Calibri" panose="020F0502020204030204" pitchFamily="34" charset="0"/>
              </a:rPr>
              <a:t>SANS Security Awareness</a:t>
            </a:r>
            <a:endParaRPr lang="en-US" sz="2400" i="1" dirty="0">
              <a:solidFill>
                <a:schemeClr val="tx1"/>
              </a:solidFill>
              <a:latin typeface="Calibri" panose="020F0502020204030204" pitchFamily="34" charset="0"/>
              <a:cs typeface="Calibri" panose="020F0502020204030204" pitchFamily="34" charset="0"/>
            </a:endParaRPr>
          </a:p>
        </p:txBody>
      </p:sp>
      <p:sp>
        <p:nvSpPr>
          <p:cNvPr id="49155" name="Rectangle 3"/>
          <p:cNvSpPr>
            <a:spLocks noGrp="1" noChangeArrowheads="1"/>
          </p:cNvSpPr>
          <p:nvPr>
            <p:ph type="body" sz="half" idx="1"/>
          </p:nvPr>
        </p:nvSpPr>
        <p:spPr>
          <a:xfrm>
            <a:off x="1585058" y="1066800"/>
            <a:ext cx="7254142" cy="4267200"/>
          </a:xfrm>
        </p:spPr>
        <p:txBody>
          <a:bodyPr/>
          <a:lstStyle/>
          <a:p>
            <a:pPr marL="0" indent="0">
              <a:buNone/>
            </a:pPr>
            <a:r>
              <a:rPr lang="en-US" sz="1800" b="1" dirty="0">
                <a:latin typeface="Calibri" panose="020F0502020204030204" pitchFamily="34" charset="0"/>
                <a:cs typeface="Calibri" panose="020F0502020204030204" pitchFamily="34" charset="0"/>
              </a:rPr>
              <a:t>When a site asks you to create a password: create a strong password, the more characters it has, the stronger it is. </a:t>
            </a:r>
            <a:endParaRPr lang="en-US" sz="1600" b="1" dirty="0">
              <a:latin typeface="Calibri" panose="020F0502020204030204" pitchFamily="34" charset="0"/>
              <a:cs typeface="Calibri" panose="020F0502020204030204" pitchFamily="34" charset="0"/>
            </a:endParaRPr>
          </a:p>
          <a:p>
            <a:pPr lvl="1">
              <a:buFont typeface="Arial" panose="020B0604020202020204" pitchFamily="34" charset="0"/>
              <a:buChar char="•"/>
            </a:pPr>
            <a:r>
              <a:rPr lang="en-US" sz="1600" dirty="0">
                <a:latin typeface="Calibri" panose="020F0502020204030204" pitchFamily="34" charset="0"/>
                <a:cs typeface="Calibri" panose="020F0502020204030204" pitchFamily="34" charset="0"/>
              </a:rPr>
              <a:t>Using a passphrase is one of the simplest ways to ensure that you have a strong password. A passphrase is nothing more than a password made up of multiple words, such as “</a:t>
            </a:r>
            <a:r>
              <a:rPr lang="en-US" sz="1600" i="1" dirty="0">
                <a:latin typeface="Calibri" panose="020F0502020204030204" pitchFamily="34" charset="0"/>
                <a:cs typeface="Calibri" panose="020F0502020204030204" pitchFamily="34" charset="0"/>
              </a:rPr>
              <a:t>bee honey bourbon.</a:t>
            </a:r>
            <a:r>
              <a:rPr lang="en-US" sz="1600" dirty="0">
                <a:latin typeface="Calibri" panose="020F0502020204030204" pitchFamily="34" charset="0"/>
                <a:cs typeface="Calibri" panose="020F0502020204030204" pitchFamily="34" charset="0"/>
              </a:rPr>
              <a:t>” </a:t>
            </a:r>
          </a:p>
          <a:p>
            <a:pPr lvl="1">
              <a:buFont typeface="Arial" panose="020B0604020202020204" pitchFamily="34" charset="0"/>
              <a:buChar char="•"/>
            </a:pPr>
            <a:r>
              <a:rPr lang="en-US" sz="1600" dirty="0">
                <a:latin typeface="Calibri" panose="020F0502020204030204" pitchFamily="34" charset="0"/>
                <a:cs typeface="Calibri" panose="020F0502020204030204" pitchFamily="34" charset="0"/>
              </a:rPr>
              <a:t>Using a unique passphrase means using a different one for each device or online account. This way if one passphrase is compromised, all of your other accounts and devices are still safe. Can’t remember all those passphrases? </a:t>
            </a:r>
          </a:p>
          <a:p>
            <a:pPr marL="0" indent="0">
              <a:buNone/>
            </a:pPr>
            <a:endParaRPr lang="en-US" sz="1600" dirty="0" smtClean="0">
              <a:latin typeface="Calibri" panose="020F0502020204030204" pitchFamily="34" charset="0"/>
              <a:cs typeface="Calibri" panose="020F0502020204030204" pitchFamily="34" charset="0"/>
            </a:endParaRPr>
          </a:p>
          <a:p>
            <a:pPr marL="0" indent="0">
              <a:buNone/>
            </a:pPr>
            <a:r>
              <a:rPr lang="en-US" sz="1600" dirty="0" smtClean="0">
                <a:latin typeface="Calibri" panose="020F0502020204030204" pitchFamily="34" charset="0"/>
                <a:cs typeface="Calibri" panose="020F0502020204030204" pitchFamily="34" charset="0"/>
              </a:rPr>
              <a:t>Use </a:t>
            </a:r>
            <a:r>
              <a:rPr lang="en-US" sz="1600" dirty="0">
                <a:latin typeface="Calibri" panose="020F0502020204030204" pitchFamily="34" charset="0"/>
                <a:cs typeface="Calibri" panose="020F0502020204030204" pitchFamily="34" charset="0"/>
              </a:rPr>
              <a:t>a password manager, which is a specialized program that securely stores all your passphrases in an encrypted format (and has lots of other great features, too</a:t>
            </a:r>
            <a:r>
              <a:rPr lang="en-US" sz="1600" dirty="0" smtClean="0">
                <a:latin typeface="Calibri" panose="020F0502020204030204" pitchFamily="34" charset="0"/>
                <a:cs typeface="Calibri" panose="020F0502020204030204" pitchFamily="34" charset="0"/>
              </a:rPr>
              <a:t>!).</a:t>
            </a:r>
          </a:p>
          <a:p>
            <a:pPr marL="457200" indent="0">
              <a:buNone/>
            </a:pPr>
            <a:r>
              <a:rPr lang="en-US" sz="1600" dirty="0">
                <a:latin typeface="Calibri" panose="020F0502020204030204" pitchFamily="34" charset="0"/>
                <a:cs typeface="Calibri" panose="020F0502020204030204" pitchFamily="34" charset="0"/>
                <a:hlinkClick r:id="rId5"/>
              </a:rPr>
              <a:t>https://tech.rochester.edu/services/lastpass-enterprise-faculty-staff</a:t>
            </a:r>
            <a:r>
              <a:rPr lang="en-US" sz="1600" dirty="0" smtClean="0">
                <a:latin typeface="Calibri" panose="020F0502020204030204" pitchFamily="34" charset="0"/>
                <a:cs typeface="Calibri" panose="020F0502020204030204" pitchFamily="34" charset="0"/>
                <a:hlinkClick r:id="rId5"/>
              </a:rPr>
              <a:t>/</a:t>
            </a:r>
            <a:endParaRPr lang="en-US" sz="1600" dirty="0" smtClean="0">
              <a:latin typeface="Calibri" panose="020F0502020204030204" pitchFamily="34" charset="0"/>
              <a:cs typeface="Calibri" panose="020F0502020204030204" pitchFamily="34" charset="0"/>
            </a:endParaRPr>
          </a:p>
          <a:p>
            <a:pPr marL="457200" lvl="1" indent="0">
              <a:buNone/>
            </a:pPr>
            <a:endParaRPr lang="en-US" sz="1600" dirty="0">
              <a:latin typeface="Calibri" panose="020F0502020204030204" pitchFamily="34" charset="0"/>
              <a:cs typeface="Calibri" panose="020F0502020204030204" pitchFamily="34" charset="0"/>
            </a:endParaRPr>
          </a:p>
          <a:p>
            <a:pPr marL="0" lvl="1" indent="0">
              <a:buNone/>
            </a:pPr>
            <a:r>
              <a:rPr lang="en-US" sz="1600" dirty="0" smtClean="0">
                <a:latin typeface="Calibri" panose="020F0502020204030204" pitchFamily="34" charset="0"/>
                <a:cs typeface="Calibri" panose="020F0502020204030204" pitchFamily="34" charset="0"/>
              </a:rPr>
              <a:t>Finally</a:t>
            </a:r>
            <a:r>
              <a:rPr lang="en-US" sz="1600" dirty="0">
                <a:latin typeface="Calibri" panose="020F0502020204030204" pitchFamily="34" charset="0"/>
                <a:cs typeface="Calibri" panose="020F0502020204030204" pitchFamily="34" charset="0"/>
              </a:rPr>
              <a:t>, enable two-step verification (also called two-factor or multi-factor authentication) whenever possible.  </a:t>
            </a:r>
          </a:p>
          <a:p>
            <a:pPr marL="457200" lvl="1" indent="0">
              <a:buNone/>
            </a:pPr>
            <a:r>
              <a:rPr lang="en-US" sz="1600" dirty="0">
                <a:latin typeface="Calibri" panose="020F0502020204030204" pitchFamily="34" charset="0"/>
                <a:cs typeface="Calibri" panose="020F0502020204030204" pitchFamily="34" charset="0"/>
                <a:hlinkClick r:id="rId6"/>
              </a:rPr>
              <a:t>https://tech.rochester.edu/services/two-factor-authentication/</a:t>
            </a:r>
            <a:endParaRPr lang="en-US" sz="1600" dirty="0">
              <a:latin typeface="Calibri" panose="020F0502020204030204" pitchFamily="34" charset="0"/>
              <a:cs typeface="Calibri" panose="020F0502020204030204" pitchFamily="34" charset="0"/>
            </a:endParaRPr>
          </a:p>
          <a:p>
            <a:pPr marL="457200" lvl="1" indent="0">
              <a:buNone/>
            </a:pPr>
            <a:r>
              <a:rPr lang="en-US" sz="1600" dirty="0">
                <a:latin typeface="Calibri" panose="020F0502020204030204" pitchFamily="34" charset="0"/>
                <a:cs typeface="Calibri" panose="020F0502020204030204" pitchFamily="34" charset="0"/>
                <a:hlinkClick r:id="rId7"/>
              </a:rPr>
              <a:t>https://www.urmc.rochester.edu/remote-access/two-factor-authentication.asp</a:t>
            </a:r>
            <a:endParaRPr lang="en-US" sz="1600" dirty="0">
              <a:latin typeface="Calibri" panose="020F0502020204030204" pitchFamily="34" charset="0"/>
              <a:cs typeface="Calibri" panose="020F0502020204030204" pitchFamily="34" charset="0"/>
            </a:endParaRPr>
          </a:p>
          <a:p>
            <a:pPr marL="0" indent="0">
              <a:buNone/>
            </a:pPr>
            <a:endParaRPr lang="en-US" sz="2000" dirty="0">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1"/>
          </p:nvPr>
        </p:nvSpPr>
        <p:spPr/>
        <p:txBody>
          <a:bodyPr/>
          <a:lstStyle/>
          <a:p>
            <a:fld id="{1F0AF8D7-F67C-43CC-AD7B-C53A760051EB}" type="slidenum">
              <a:rPr lang="en-US" smtClean="0"/>
              <a:pPr/>
              <a:t>12</a:t>
            </a:fld>
            <a:endParaRPr lang="en-US" dirty="0"/>
          </a:p>
        </p:txBody>
      </p:sp>
      <p:pic>
        <p:nvPicPr>
          <p:cNvPr id="3" name="Picture 2"/>
          <p:cNvPicPr>
            <a:picLocks noChangeAspect="1"/>
          </p:cNvPicPr>
          <p:nvPr/>
        </p:nvPicPr>
        <p:blipFill>
          <a:blip r:embed="rId8"/>
          <a:stretch>
            <a:fillRect/>
          </a:stretch>
        </p:blipFill>
        <p:spPr>
          <a:xfrm>
            <a:off x="457200" y="1158129"/>
            <a:ext cx="1127858" cy="1280271"/>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33382452"/>
      </p:ext>
    </p:extLst>
  </p:cSld>
  <p:clrMapOvr>
    <a:masterClrMapping/>
  </p:clrMapOvr>
  <mc:AlternateContent xmlns:mc="http://schemas.openxmlformats.org/markup-compatibility/2006" xmlns:p14="http://schemas.microsoft.com/office/powerpoint/2010/main">
    <mc:Choice Requires="p14">
      <p:transition spd="slow" p14:dur="2000" advTm="77573"/>
    </mc:Choice>
    <mc:Fallback xmlns="">
      <p:transition spd="slow" advTm="77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533400" y="381000"/>
            <a:ext cx="7924800" cy="1143000"/>
          </a:xfrm>
        </p:spPr>
        <p:txBody>
          <a:bodyPr/>
          <a:lstStyle/>
          <a:p>
            <a:pPr algn="ctr"/>
            <a:r>
              <a:rPr lang="en-US" sz="2400" b="1" dirty="0" smtClean="0">
                <a:solidFill>
                  <a:schemeClr val="tx1"/>
                </a:solidFill>
                <a:latin typeface="Calibri" panose="020F0502020204030204" pitchFamily="34" charset="0"/>
                <a:cs typeface="Calibri" panose="020F0502020204030204" pitchFamily="34" charset="0"/>
              </a:rPr>
              <a:t>Securely </a:t>
            </a:r>
            <a:r>
              <a:rPr lang="en-US" sz="2400" b="1" dirty="0">
                <a:solidFill>
                  <a:schemeClr val="tx1"/>
                </a:solidFill>
                <a:latin typeface="Calibri" panose="020F0502020204030204" pitchFamily="34" charset="0"/>
                <a:cs typeface="Calibri" panose="020F0502020204030204" pitchFamily="34" charset="0"/>
              </a:rPr>
              <a:t>Working From Home – </a:t>
            </a:r>
            <a:r>
              <a:rPr lang="en-US" sz="2400" b="1" i="1" dirty="0">
                <a:solidFill>
                  <a:schemeClr val="tx1"/>
                </a:solidFill>
                <a:latin typeface="Calibri" panose="020F0502020204030204" pitchFamily="34" charset="0"/>
                <a:cs typeface="Calibri" panose="020F0502020204030204" pitchFamily="34" charset="0"/>
              </a:rPr>
              <a:t>SANS Security Awareness</a:t>
            </a:r>
            <a:endParaRPr lang="en-US" sz="2400" i="1" dirty="0">
              <a:solidFill>
                <a:schemeClr val="tx1"/>
              </a:solidFill>
              <a:latin typeface="Calibri" panose="020F0502020204030204" pitchFamily="34" charset="0"/>
              <a:cs typeface="Calibri" panose="020F0502020204030204" pitchFamily="34" charset="0"/>
            </a:endParaRPr>
          </a:p>
        </p:txBody>
      </p:sp>
      <p:sp>
        <p:nvSpPr>
          <p:cNvPr id="66563" name="Rectangle 3"/>
          <p:cNvSpPr>
            <a:spLocks noGrp="1" noChangeArrowheads="1"/>
          </p:cNvSpPr>
          <p:nvPr>
            <p:ph type="body" idx="1"/>
          </p:nvPr>
        </p:nvSpPr>
        <p:spPr>
          <a:xfrm>
            <a:off x="1728332" y="1600200"/>
            <a:ext cx="7110867" cy="4495800"/>
          </a:xfrm>
        </p:spPr>
        <p:txBody>
          <a:bodyPr/>
          <a:lstStyle/>
          <a:p>
            <a:pPr marL="0" indent="0">
              <a:spcBef>
                <a:spcPts val="0"/>
              </a:spcBef>
              <a:buNone/>
            </a:pPr>
            <a:r>
              <a:rPr lang="en-US" sz="1800" b="1" dirty="0">
                <a:latin typeface="Calibri" panose="020F0502020204030204" pitchFamily="34" charset="0"/>
                <a:cs typeface="Calibri" panose="020F0502020204030204" pitchFamily="34" charset="0"/>
              </a:rPr>
              <a:t>Make sure each of your computers, mobile devices, programs and apps are running the latest version of its software. </a:t>
            </a:r>
          </a:p>
          <a:p>
            <a:pPr marL="57150" indent="0">
              <a:spcBef>
                <a:spcPts val="0"/>
              </a:spcBef>
              <a:buNone/>
            </a:pPr>
            <a:endParaRPr lang="en-US" sz="1600" dirty="0">
              <a:latin typeface="Calibri" panose="020F0502020204030204" pitchFamily="34" charset="0"/>
              <a:cs typeface="Calibri" panose="020F0502020204030204" pitchFamily="34" charset="0"/>
            </a:endParaRPr>
          </a:p>
          <a:p>
            <a:pPr lvl="1">
              <a:spcBef>
                <a:spcPts val="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Cyber attackers are constantly looking for new vulnerabilities in the software your devices use. </a:t>
            </a:r>
            <a:endParaRPr lang="en-US" sz="1800" dirty="0" smtClean="0">
              <a:latin typeface="Calibri" panose="020F0502020204030204" pitchFamily="34" charset="0"/>
              <a:cs typeface="Calibri" panose="020F0502020204030204" pitchFamily="34" charset="0"/>
            </a:endParaRPr>
          </a:p>
          <a:p>
            <a:pPr lvl="1">
              <a:spcBef>
                <a:spcPts val="0"/>
              </a:spcBef>
              <a:buFont typeface="Arial" panose="020B0604020202020204" pitchFamily="34" charset="0"/>
              <a:buChar char="•"/>
            </a:pPr>
            <a:r>
              <a:rPr lang="en-US" sz="1800" dirty="0" smtClean="0">
                <a:latin typeface="Calibri" panose="020F0502020204030204" pitchFamily="34" charset="0"/>
                <a:cs typeface="Calibri" panose="020F0502020204030204" pitchFamily="34" charset="0"/>
              </a:rPr>
              <a:t>Shutdown or restart your computer periodically to insure that any updates that have been applied to your computer will become active.</a:t>
            </a:r>
            <a:endParaRPr lang="en-US" sz="1800" dirty="0">
              <a:latin typeface="Calibri" panose="020F0502020204030204" pitchFamily="34" charset="0"/>
              <a:cs typeface="Calibri" panose="020F0502020204030204" pitchFamily="34" charset="0"/>
            </a:endParaRPr>
          </a:p>
          <a:p>
            <a:pPr marL="0" indent="0">
              <a:lnSpc>
                <a:spcPct val="80000"/>
              </a:lnSpc>
              <a:buNone/>
            </a:pPr>
            <a:endParaRPr lang="en-US" sz="1600" dirty="0" smtClean="0"/>
          </a:p>
        </p:txBody>
      </p:sp>
      <p:sp>
        <p:nvSpPr>
          <p:cNvPr id="6" name="Slide Number Placeholder 5"/>
          <p:cNvSpPr>
            <a:spLocks noGrp="1"/>
          </p:cNvSpPr>
          <p:nvPr>
            <p:ph type="sldNum" sz="quarter" idx="11"/>
          </p:nvPr>
        </p:nvSpPr>
        <p:spPr/>
        <p:txBody>
          <a:bodyPr/>
          <a:lstStyle/>
          <a:p>
            <a:fld id="{96CE998A-9BCC-4C90-BC12-0C062B715AFF}" type="slidenum">
              <a:rPr lang="en-US" smtClean="0"/>
              <a:pPr/>
              <a:t>13</a:t>
            </a:fld>
            <a:endParaRPr lang="en-US" dirty="0"/>
          </a:p>
        </p:txBody>
      </p:sp>
      <p:pic>
        <p:nvPicPr>
          <p:cNvPr id="3" name="Picture 2"/>
          <p:cNvPicPr>
            <a:picLocks noChangeAspect="1"/>
          </p:cNvPicPr>
          <p:nvPr/>
        </p:nvPicPr>
        <p:blipFill>
          <a:blip r:embed="rId5"/>
          <a:stretch>
            <a:fillRect/>
          </a:stretch>
        </p:blipFill>
        <p:spPr>
          <a:xfrm>
            <a:off x="381000" y="1447800"/>
            <a:ext cx="1347333" cy="1261981"/>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2794"/>
    </mc:Choice>
    <mc:Fallback xmlns="">
      <p:transition spd="slow" advTm="82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533400" y="381000"/>
            <a:ext cx="7924800" cy="1143000"/>
          </a:xfrm>
        </p:spPr>
        <p:txBody>
          <a:bodyPr/>
          <a:lstStyle/>
          <a:p>
            <a:pPr algn="ctr"/>
            <a:r>
              <a:rPr lang="en-US" sz="2400" b="1" dirty="0" smtClean="0">
                <a:solidFill>
                  <a:schemeClr val="tx1"/>
                </a:solidFill>
                <a:latin typeface="Calibri" panose="020F0502020204030204" pitchFamily="34" charset="0"/>
                <a:cs typeface="Calibri" panose="020F0502020204030204" pitchFamily="34" charset="0"/>
              </a:rPr>
              <a:t>Securely </a:t>
            </a:r>
            <a:r>
              <a:rPr lang="en-US" sz="2400" b="1" dirty="0">
                <a:solidFill>
                  <a:schemeClr val="tx1"/>
                </a:solidFill>
                <a:latin typeface="Calibri" panose="020F0502020204030204" pitchFamily="34" charset="0"/>
                <a:cs typeface="Calibri" panose="020F0502020204030204" pitchFamily="34" charset="0"/>
              </a:rPr>
              <a:t>Working From Home – </a:t>
            </a:r>
            <a:r>
              <a:rPr lang="en-US" sz="2400" b="1" i="1" dirty="0">
                <a:solidFill>
                  <a:schemeClr val="tx1"/>
                </a:solidFill>
                <a:latin typeface="Calibri" panose="020F0502020204030204" pitchFamily="34" charset="0"/>
                <a:cs typeface="Calibri" panose="020F0502020204030204" pitchFamily="34" charset="0"/>
              </a:rPr>
              <a:t>SANS Security Awareness</a:t>
            </a:r>
            <a:endParaRPr lang="en-US" sz="2400" i="1" dirty="0">
              <a:solidFill>
                <a:schemeClr val="tx1"/>
              </a:solidFill>
              <a:latin typeface="Calibri" panose="020F0502020204030204" pitchFamily="34" charset="0"/>
              <a:cs typeface="Calibri" panose="020F0502020204030204" pitchFamily="34" charset="0"/>
            </a:endParaRPr>
          </a:p>
        </p:txBody>
      </p:sp>
      <p:sp>
        <p:nvSpPr>
          <p:cNvPr id="66563" name="Rectangle 3"/>
          <p:cNvSpPr>
            <a:spLocks noGrp="1" noChangeArrowheads="1"/>
          </p:cNvSpPr>
          <p:nvPr>
            <p:ph type="body" idx="1"/>
          </p:nvPr>
        </p:nvSpPr>
        <p:spPr>
          <a:xfrm>
            <a:off x="1524000" y="1600200"/>
            <a:ext cx="6653667" cy="2514600"/>
          </a:xfrm>
        </p:spPr>
        <p:txBody>
          <a:bodyPr/>
          <a:lstStyle/>
          <a:p>
            <a:pPr marL="0" indent="0">
              <a:spcBef>
                <a:spcPts val="0"/>
              </a:spcBef>
              <a:buNone/>
            </a:pPr>
            <a:r>
              <a:rPr lang="en-US" sz="1800" b="1" dirty="0" smtClean="0">
                <a:latin typeface="Calibri" panose="020F0502020204030204" pitchFamily="34" charset="0"/>
                <a:cs typeface="Calibri" panose="020F0502020204030204" pitchFamily="34" charset="0"/>
              </a:rPr>
              <a:t>Kids </a:t>
            </a:r>
            <a:r>
              <a:rPr lang="en-US" sz="1800" b="1" dirty="0">
                <a:latin typeface="Calibri" panose="020F0502020204030204" pitchFamily="34" charset="0"/>
                <a:cs typeface="Calibri" panose="020F0502020204030204" pitchFamily="34" charset="0"/>
              </a:rPr>
              <a:t>/ Guests: Something you most likely don’t have to worry about at the office is children, guests or other family members using your work laptop or other work devices. </a:t>
            </a:r>
          </a:p>
          <a:p>
            <a:pPr>
              <a:spcBef>
                <a:spcPts val="0"/>
              </a:spcBef>
            </a:pPr>
            <a:endParaRPr lang="en-US" sz="1600" dirty="0">
              <a:latin typeface="Calibri" panose="020F0502020204030204" pitchFamily="34" charset="0"/>
              <a:cs typeface="Calibri" panose="020F0502020204030204" pitchFamily="34" charset="0"/>
            </a:endParaRPr>
          </a:p>
          <a:p>
            <a:pPr>
              <a:spcBef>
                <a:spcPts val="0"/>
              </a:spcBef>
            </a:pPr>
            <a:r>
              <a:rPr lang="en-US" sz="1800" dirty="0">
                <a:latin typeface="Calibri" panose="020F0502020204030204" pitchFamily="34" charset="0"/>
                <a:cs typeface="Calibri" panose="020F0502020204030204" pitchFamily="34" charset="0"/>
              </a:rPr>
              <a:t>Make sure family and friends understand they cannot use your work devices, as they can accidentally erase or modify information, or, perhaps even worse, accidentally infect the device</a:t>
            </a:r>
          </a:p>
          <a:p>
            <a:pPr marL="0" indent="0">
              <a:lnSpc>
                <a:spcPct val="80000"/>
              </a:lnSpc>
              <a:buNone/>
            </a:pPr>
            <a:endParaRPr lang="en-US" sz="1400" dirty="0" smtClean="0"/>
          </a:p>
        </p:txBody>
      </p:sp>
      <p:sp>
        <p:nvSpPr>
          <p:cNvPr id="6" name="Slide Number Placeholder 5"/>
          <p:cNvSpPr>
            <a:spLocks noGrp="1"/>
          </p:cNvSpPr>
          <p:nvPr>
            <p:ph type="sldNum" sz="quarter" idx="11"/>
          </p:nvPr>
        </p:nvSpPr>
        <p:spPr/>
        <p:txBody>
          <a:bodyPr/>
          <a:lstStyle/>
          <a:p>
            <a:fld id="{96CE998A-9BCC-4C90-BC12-0C062B715AFF}" type="slidenum">
              <a:rPr lang="en-US" smtClean="0"/>
              <a:pPr/>
              <a:t>14</a:t>
            </a:fld>
            <a:endParaRPr lang="en-US" dirty="0"/>
          </a:p>
        </p:txBody>
      </p:sp>
      <p:pic>
        <p:nvPicPr>
          <p:cNvPr id="2" name="Picture 1"/>
          <p:cNvPicPr>
            <a:picLocks noChangeAspect="1"/>
          </p:cNvPicPr>
          <p:nvPr/>
        </p:nvPicPr>
        <p:blipFill>
          <a:blip r:embed="rId5"/>
          <a:stretch>
            <a:fillRect/>
          </a:stretch>
        </p:blipFill>
        <p:spPr>
          <a:xfrm>
            <a:off x="228600" y="1495425"/>
            <a:ext cx="1365622" cy="1280271"/>
          </a:xfrm>
          <a:prstGeom prst="rect">
            <a:avLst/>
          </a:prstGeom>
        </p:spPr>
      </p:pic>
      <p:pic>
        <p:nvPicPr>
          <p:cNvPr id="4" name="Picture 3"/>
          <p:cNvPicPr>
            <a:picLocks noChangeAspect="1"/>
          </p:cNvPicPr>
          <p:nvPr/>
        </p:nvPicPr>
        <p:blipFill>
          <a:blip r:embed="rId6"/>
          <a:stretch>
            <a:fillRect/>
          </a:stretch>
        </p:blipFill>
        <p:spPr>
          <a:xfrm>
            <a:off x="3505200" y="4038600"/>
            <a:ext cx="3886200" cy="2588270"/>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08932957"/>
      </p:ext>
    </p:extLst>
  </p:cSld>
  <p:clrMapOvr>
    <a:masterClrMapping/>
  </p:clrMapOvr>
  <mc:AlternateContent xmlns:mc="http://schemas.openxmlformats.org/markup-compatibility/2006" xmlns:p14="http://schemas.microsoft.com/office/powerpoint/2010/main">
    <mc:Choice Requires="p14">
      <p:transition spd="slow" p14:dur="2000" advTm="29997"/>
    </mc:Choice>
    <mc:Fallback xmlns="">
      <p:transition spd="slow" advTm="29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b="1" dirty="0">
                <a:latin typeface="Calibri" panose="020F0502020204030204" pitchFamily="34" charset="0"/>
                <a:cs typeface="Calibri" panose="020F0502020204030204" pitchFamily="34" charset="0"/>
              </a:rPr>
              <a:t>Reminder</a:t>
            </a:r>
            <a:br>
              <a:rPr lang="en-US" sz="3600" b="1" dirty="0">
                <a:latin typeface="Calibri" panose="020F0502020204030204" pitchFamily="34" charset="0"/>
                <a:cs typeface="Calibri" panose="020F0502020204030204" pitchFamily="34" charset="0"/>
              </a:rPr>
            </a:br>
            <a:r>
              <a:rPr lang="en-US" sz="3600" b="1" dirty="0">
                <a:latin typeface="Calibri" panose="020F0502020204030204" pitchFamily="34" charset="0"/>
                <a:cs typeface="Calibri" panose="020F0502020204030204" pitchFamily="34" charset="0"/>
              </a:rPr>
              <a:t>Additional Resource</a:t>
            </a:r>
            <a:endParaRPr lang="en-US" sz="36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lstStyle/>
          <a:p>
            <a:pPr marL="0" indent="0" algn="ctr">
              <a:buNone/>
            </a:pPr>
            <a:endParaRPr lang="en-US" sz="2800" b="1" dirty="0" smtClean="0"/>
          </a:p>
          <a:p>
            <a:pPr marL="0" indent="0" algn="ctr">
              <a:buNone/>
            </a:pPr>
            <a:endParaRPr lang="en-US" sz="2800" b="1" dirty="0"/>
          </a:p>
          <a:p>
            <a:pPr marL="0" indent="0" algn="ctr">
              <a:buNone/>
            </a:pPr>
            <a:r>
              <a:rPr lang="en-US" sz="2800" dirty="0" smtClean="0">
                <a:latin typeface="Calibri" panose="020F0502020204030204" pitchFamily="34" charset="0"/>
                <a:cs typeface="Calibri" panose="020F0502020204030204" pitchFamily="34" charset="0"/>
              </a:rPr>
              <a:t>University </a:t>
            </a:r>
            <a:r>
              <a:rPr lang="en-US" sz="2800" dirty="0">
                <a:latin typeface="Calibri" panose="020F0502020204030204" pitchFamily="34" charset="0"/>
                <a:cs typeface="Calibri" panose="020F0502020204030204" pitchFamily="34" charset="0"/>
              </a:rPr>
              <a:t>Security Awareness Program</a:t>
            </a:r>
          </a:p>
          <a:p>
            <a:pPr marL="0" indent="0">
              <a:buNone/>
            </a:pPr>
            <a:endParaRPr lang="en-US" dirty="0"/>
          </a:p>
        </p:txBody>
      </p:sp>
      <p:sp>
        <p:nvSpPr>
          <p:cNvPr id="4" name="Slide Number Placeholder 3"/>
          <p:cNvSpPr>
            <a:spLocks noGrp="1"/>
          </p:cNvSpPr>
          <p:nvPr>
            <p:ph type="sldNum" sz="quarter" idx="11"/>
          </p:nvPr>
        </p:nvSpPr>
        <p:spPr/>
        <p:txBody>
          <a:bodyPr/>
          <a:lstStyle/>
          <a:p>
            <a:fld id="{96CE998A-9BCC-4C90-BC12-0C062B715AFF}" type="slidenum">
              <a:rPr lang="en-US" smtClean="0"/>
              <a:pPr/>
              <a:t>15</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884779496"/>
      </p:ext>
    </p:extLst>
  </p:cSld>
  <p:clrMapOvr>
    <a:masterClrMapping/>
  </p:clrMapOvr>
  <mc:AlternateContent xmlns:mc="http://schemas.openxmlformats.org/markup-compatibility/2006" xmlns:p14="http://schemas.microsoft.com/office/powerpoint/2010/main">
    <mc:Choice Requires="p14">
      <p:transition spd="slow" p14:dur="2000" advTm="14641"/>
    </mc:Choice>
    <mc:Fallback xmlns="">
      <p:transition spd="slow" advTm="14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676400"/>
          </a:xfrm>
        </p:spPr>
        <p:txBody>
          <a:bodyPr/>
          <a:lstStyle/>
          <a:p>
            <a:pPr algn="ctr"/>
            <a:r>
              <a:rPr lang="en-US" sz="2400" b="1" dirty="0">
                <a:latin typeface="Calibri" panose="020F0502020204030204" pitchFamily="34" charset="0"/>
                <a:cs typeface="Calibri" panose="020F0502020204030204" pitchFamily="34" charset="0"/>
                <a:hlinkClick r:id="rId4"/>
              </a:rPr>
              <a:t>https://tech.rochester.edu/security/</a:t>
            </a:r>
            <a:r>
              <a:rPr lang="en-US" sz="2400" b="1" dirty="0">
                <a:latin typeface="Calibri" panose="020F0502020204030204" pitchFamily="34" charset="0"/>
                <a:cs typeface="Calibri" panose="020F0502020204030204" pitchFamily="34" charset="0"/>
              </a:rPr>
              <a:t> </a:t>
            </a:r>
            <a:br>
              <a:rPr lang="en-US" sz="2400" b="1" dirty="0">
                <a:latin typeface="Calibri" panose="020F0502020204030204" pitchFamily="34" charset="0"/>
                <a:cs typeface="Calibri" panose="020F0502020204030204" pitchFamily="34" charset="0"/>
              </a:rPr>
            </a:br>
            <a:r>
              <a:rPr lang="en-US" sz="2400" b="1" dirty="0">
                <a:latin typeface="Calibri" panose="020F0502020204030204" pitchFamily="34" charset="0"/>
                <a:cs typeface="Calibri" panose="020F0502020204030204" pitchFamily="34" charset="0"/>
              </a:rPr>
              <a:t>Top 10 Security Tips – watch top 10 Tips – </a:t>
            </a:r>
            <a:br>
              <a:rPr lang="en-US" sz="2400" b="1" dirty="0">
                <a:latin typeface="Calibri" panose="020F0502020204030204" pitchFamily="34" charset="0"/>
                <a:cs typeface="Calibri" panose="020F0502020204030204" pitchFamily="34" charset="0"/>
              </a:rPr>
            </a:br>
            <a:r>
              <a:rPr lang="en-US" sz="2400" b="1" dirty="0">
                <a:latin typeface="Calibri" panose="020F0502020204030204" pitchFamily="34" charset="0"/>
                <a:cs typeface="Calibri" panose="020F0502020204030204" pitchFamily="34" charset="0"/>
              </a:rPr>
              <a:t>Video, Downloads, Poster</a:t>
            </a:r>
            <a:endParaRPr lang="en-US" sz="24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1"/>
          </p:nvPr>
        </p:nvSpPr>
        <p:spPr/>
        <p:txBody>
          <a:bodyPr/>
          <a:lstStyle/>
          <a:p>
            <a:fld id="{96CE998A-9BCC-4C90-BC12-0C062B715AFF}" type="slidenum">
              <a:rPr lang="en-US" smtClean="0"/>
              <a:pPr/>
              <a:t>16</a:t>
            </a:fld>
            <a:endParaRPr lang="en-US" dirty="0"/>
          </a:p>
        </p:txBody>
      </p:sp>
      <p:sp>
        <p:nvSpPr>
          <p:cNvPr id="7" name="TextBox 6"/>
          <p:cNvSpPr txBox="1"/>
          <p:nvPr/>
        </p:nvSpPr>
        <p:spPr>
          <a:xfrm>
            <a:off x="1524000" y="2209800"/>
            <a:ext cx="6248400" cy="3785652"/>
          </a:xfrm>
          <a:prstGeom prst="rect">
            <a:avLst/>
          </a:prstGeom>
          <a:noFill/>
        </p:spPr>
        <p:txBody>
          <a:bodyPr wrap="square" rtlCol="0">
            <a:spAutoFit/>
          </a:bodyPr>
          <a:lstStyle/>
          <a:p>
            <a:pPr marL="457200" indent="-457200">
              <a:buAutoNum type="arabicPeriod"/>
            </a:pPr>
            <a:r>
              <a:rPr lang="en-US" dirty="0" smtClean="0">
                <a:latin typeface="Calibri" panose="020F0502020204030204" pitchFamily="34" charset="0"/>
                <a:cs typeface="Calibri" panose="020F0502020204030204" pitchFamily="34" charset="0"/>
              </a:rPr>
              <a:t>Install antivirus software</a:t>
            </a:r>
          </a:p>
          <a:p>
            <a:pPr marL="457200" indent="-457200">
              <a:buAutoNum type="arabicPeriod"/>
            </a:pPr>
            <a:r>
              <a:rPr lang="en-US" dirty="0" smtClean="0">
                <a:latin typeface="Calibri" panose="020F0502020204030204" pitchFamily="34" charset="0"/>
                <a:cs typeface="Calibri" panose="020F0502020204030204" pitchFamily="34" charset="0"/>
              </a:rPr>
              <a:t>Create strong passwords</a:t>
            </a:r>
          </a:p>
          <a:p>
            <a:pPr marL="457200" indent="-457200">
              <a:buAutoNum type="arabicPeriod"/>
            </a:pPr>
            <a:r>
              <a:rPr lang="en-US" dirty="0" smtClean="0">
                <a:latin typeface="Calibri" panose="020F0502020204030204" pitchFamily="34" charset="0"/>
                <a:cs typeface="Calibri" panose="020F0502020204030204" pitchFamily="34" charset="0"/>
              </a:rPr>
              <a:t>Secure your mobile devices</a:t>
            </a:r>
          </a:p>
          <a:p>
            <a:pPr marL="457200" indent="-457200">
              <a:buAutoNum type="arabicPeriod"/>
            </a:pPr>
            <a:r>
              <a:rPr lang="en-US" dirty="0" smtClean="0">
                <a:latin typeface="Calibri" panose="020F0502020204030204" pitchFamily="34" charset="0"/>
                <a:cs typeface="Calibri" panose="020F0502020204030204" pitchFamily="34" charset="0"/>
              </a:rPr>
              <a:t>Keep your devices updated</a:t>
            </a:r>
          </a:p>
          <a:p>
            <a:pPr marL="457200" indent="-457200">
              <a:buAutoNum type="arabicPeriod"/>
            </a:pPr>
            <a:r>
              <a:rPr lang="en-US" dirty="0" smtClean="0">
                <a:latin typeface="Calibri" panose="020F0502020204030204" pitchFamily="34" charset="0"/>
                <a:cs typeface="Calibri" panose="020F0502020204030204" pitchFamily="34" charset="0"/>
              </a:rPr>
              <a:t>Lock or log off unattended devices</a:t>
            </a:r>
          </a:p>
          <a:p>
            <a:pPr marL="457200" indent="-457200">
              <a:buAutoNum type="arabicPeriod"/>
            </a:pPr>
            <a:r>
              <a:rPr lang="en-US" dirty="0" smtClean="0">
                <a:latin typeface="Calibri" panose="020F0502020204030204" pitchFamily="34" charset="0"/>
                <a:cs typeface="Calibri" panose="020F0502020204030204" pitchFamily="34" charset="0"/>
              </a:rPr>
              <a:t>Download files legally</a:t>
            </a:r>
          </a:p>
          <a:p>
            <a:pPr marL="457200" indent="-457200">
              <a:buAutoNum type="arabicPeriod"/>
            </a:pPr>
            <a:r>
              <a:rPr lang="en-US" dirty="0" smtClean="0">
                <a:latin typeface="Calibri" panose="020F0502020204030204" pitchFamily="34" charset="0"/>
                <a:cs typeface="Calibri" panose="020F0502020204030204" pitchFamily="34" charset="0"/>
              </a:rPr>
              <a:t>Beware of phishing scams</a:t>
            </a:r>
          </a:p>
          <a:p>
            <a:pPr marL="457200" indent="-457200">
              <a:buAutoNum type="arabicPeriod"/>
            </a:pPr>
            <a:r>
              <a:rPr lang="en-US" dirty="0" smtClean="0">
                <a:latin typeface="Calibri" panose="020F0502020204030204" pitchFamily="34" charset="0"/>
                <a:cs typeface="Calibri" panose="020F0502020204030204" pitchFamily="34" charset="0"/>
              </a:rPr>
              <a:t>Limit your public presence online</a:t>
            </a:r>
          </a:p>
          <a:p>
            <a:pPr marL="457200" indent="-457200">
              <a:buAutoNum type="arabicPeriod"/>
            </a:pPr>
            <a:r>
              <a:rPr lang="en-US" dirty="0" smtClean="0">
                <a:latin typeface="Calibri" panose="020F0502020204030204" pitchFamily="34" charset="0"/>
                <a:cs typeface="Calibri" panose="020F0502020204030204" pitchFamily="34" charset="0"/>
              </a:rPr>
              <a:t>Be careful what you store online</a:t>
            </a:r>
          </a:p>
          <a:p>
            <a:pPr marL="457200" indent="-457200">
              <a:buAutoNum type="arabicPeriod"/>
            </a:pPr>
            <a:r>
              <a:rPr lang="en-US" dirty="0" smtClean="0">
                <a:latin typeface="Calibri" panose="020F0502020204030204" pitchFamily="34" charset="0"/>
                <a:cs typeface="Calibri" panose="020F0502020204030204" pitchFamily="34" charset="0"/>
              </a:rPr>
              <a:t>Regularly check your online accounts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41240718"/>
      </p:ext>
    </p:extLst>
  </p:cSld>
  <p:clrMapOvr>
    <a:masterClrMapping/>
  </p:clrMapOvr>
  <mc:AlternateContent xmlns:mc="http://schemas.openxmlformats.org/markup-compatibility/2006" xmlns:p14="http://schemas.microsoft.com/office/powerpoint/2010/main">
    <mc:Choice Requires="p14">
      <p:transition spd="slow" p14:dur="2000" advTm="19427"/>
    </mc:Choice>
    <mc:Fallback xmlns="">
      <p:transition spd="slow" advTm="19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533400" y="381000"/>
            <a:ext cx="7924800" cy="1143000"/>
          </a:xfrm>
        </p:spPr>
        <p:txBody>
          <a:bodyPr/>
          <a:lstStyle/>
          <a:p>
            <a:r>
              <a:rPr lang="en-US" dirty="0" smtClean="0">
                <a:latin typeface="Calibri" panose="020F0502020204030204" pitchFamily="34" charset="0"/>
                <a:cs typeface="Calibri" panose="020F0502020204030204" pitchFamily="34" charset="0"/>
              </a:rPr>
              <a:t>Contact Information</a:t>
            </a:r>
            <a:endParaRPr lang="en-US" dirty="0">
              <a:latin typeface="Calibri" panose="020F0502020204030204" pitchFamily="34" charset="0"/>
              <a:cs typeface="Calibri" panose="020F0502020204030204" pitchFamily="34" charset="0"/>
            </a:endParaRPr>
          </a:p>
        </p:txBody>
      </p:sp>
      <p:sp>
        <p:nvSpPr>
          <p:cNvPr id="66563" name="Rectangle 3"/>
          <p:cNvSpPr>
            <a:spLocks noGrp="1" noChangeArrowheads="1"/>
          </p:cNvSpPr>
          <p:nvPr>
            <p:ph type="body" idx="1"/>
          </p:nvPr>
        </p:nvSpPr>
        <p:spPr>
          <a:xfrm>
            <a:off x="533400" y="1600200"/>
            <a:ext cx="8610600" cy="4495800"/>
          </a:xfrm>
        </p:spPr>
        <p:txBody>
          <a:bodyPr/>
          <a:lstStyle/>
          <a:p>
            <a:pPr algn="ctr">
              <a:lnSpc>
                <a:spcPct val="80000"/>
              </a:lnSpc>
              <a:buFontTx/>
              <a:buNone/>
            </a:pPr>
            <a:endParaRPr lang="en-US" sz="2000" b="1" dirty="0" smtClean="0">
              <a:latin typeface="Calibri" panose="020F0502020204030204" pitchFamily="34" charset="0"/>
              <a:cs typeface="Calibri" panose="020F0502020204030204" pitchFamily="34" charset="0"/>
            </a:endParaRPr>
          </a:p>
          <a:p>
            <a:pPr algn="ctr">
              <a:lnSpc>
                <a:spcPct val="80000"/>
              </a:lnSpc>
              <a:buFontTx/>
              <a:buNone/>
            </a:pPr>
            <a:r>
              <a:rPr lang="en-US" sz="2000" b="1" dirty="0" smtClean="0">
                <a:latin typeface="Calibri" panose="020F0502020204030204" pitchFamily="34" charset="0"/>
                <a:cs typeface="Calibri" panose="020F0502020204030204" pitchFamily="34" charset="0"/>
              </a:rPr>
              <a:t>University </a:t>
            </a:r>
            <a:r>
              <a:rPr lang="en-US" sz="2000" b="1" dirty="0">
                <a:latin typeface="Calibri" panose="020F0502020204030204" pitchFamily="34" charset="0"/>
                <a:cs typeface="Calibri" panose="020F0502020204030204" pitchFamily="34" charset="0"/>
              </a:rPr>
              <a:t>Audit: x52291</a:t>
            </a:r>
            <a:endParaRPr lang="en-US" sz="2000" b="1" u="sng" dirty="0">
              <a:latin typeface="Calibri" panose="020F0502020204030204" pitchFamily="34" charset="0"/>
              <a:cs typeface="Calibri" panose="020F0502020204030204" pitchFamily="34" charset="0"/>
            </a:endParaRPr>
          </a:p>
          <a:p>
            <a:pPr algn="ctr">
              <a:lnSpc>
                <a:spcPct val="80000"/>
              </a:lnSpc>
              <a:buFontTx/>
              <a:buNone/>
            </a:pPr>
            <a:r>
              <a:rPr lang="en-US" sz="2000" b="1" dirty="0">
                <a:latin typeface="Calibri" panose="020F0502020204030204" pitchFamily="34" charset="0"/>
                <a:cs typeface="Calibri" panose="020F0502020204030204" pitchFamily="34" charset="0"/>
              </a:rPr>
              <a:t>https://www.rochester.edu/adminfinance/audit</a:t>
            </a:r>
            <a:r>
              <a:rPr lang="en-US" sz="2000" b="1" dirty="0" smtClean="0">
                <a:latin typeface="Calibri" panose="020F0502020204030204" pitchFamily="34" charset="0"/>
                <a:cs typeface="Calibri" panose="020F0502020204030204" pitchFamily="34" charset="0"/>
              </a:rPr>
              <a:t>/</a:t>
            </a:r>
          </a:p>
          <a:p>
            <a:pPr algn="ctr">
              <a:lnSpc>
                <a:spcPct val="80000"/>
              </a:lnSpc>
              <a:buFontTx/>
              <a:buNone/>
            </a:pPr>
            <a:endParaRPr lang="en-US" sz="2000" b="1" dirty="0">
              <a:latin typeface="Calibri" panose="020F0502020204030204" pitchFamily="34" charset="0"/>
              <a:cs typeface="Calibri" panose="020F0502020204030204" pitchFamily="34" charset="0"/>
            </a:endParaRPr>
          </a:p>
          <a:p>
            <a:pPr algn="ctr">
              <a:lnSpc>
                <a:spcPct val="80000"/>
              </a:lnSpc>
              <a:buFontTx/>
              <a:buNone/>
            </a:pPr>
            <a:r>
              <a:rPr lang="en-US" sz="2000" b="1" dirty="0" smtClean="0">
                <a:latin typeface="Calibri" panose="020F0502020204030204" pitchFamily="34" charset="0"/>
                <a:cs typeface="Calibri" panose="020F0502020204030204" pitchFamily="34" charset="0"/>
              </a:rPr>
              <a:t>Public Safety: </a:t>
            </a:r>
            <a:r>
              <a:rPr lang="en-US" sz="2000" b="1" dirty="0">
                <a:latin typeface="Calibri" panose="020F0502020204030204" pitchFamily="34" charset="0"/>
                <a:cs typeface="Calibri" panose="020F0502020204030204" pitchFamily="34" charset="0"/>
              </a:rPr>
              <a:t>x53333</a:t>
            </a:r>
          </a:p>
          <a:p>
            <a:pPr algn="ctr">
              <a:lnSpc>
                <a:spcPct val="80000"/>
              </a:lnSpc>
              <a:buFontTx/>
              <a:buNone/>
            </a:pPr>
            <a:r>
              <a:rPr lang="en-US" sz="2000" b="1" dirty="0">
                <a:latin typeface="Calibri" panose="020F0502020204030204" pitchFamily="34" charset="0"/>
                <a:cs typeface="Calibri" panose="020F0502020204030204" pitchFamily="34" charset="0"/>
              </a:rPr>
              <a:t>http://www.publicsafety.rochester.edu</a:t>
            </a:r>
            <a:r>
              <a:rPr lang="en-US" sz="2000" b="1" dirty="0" smtClean="0">
                <a:latin typeface="Calibri" panose="020F0502020204030204" pitchFamily="34" charset="0"/>
                <a:cs typeface="Calibri" panose="020F0502020204030204" pitchFamily="34" charset="0"/>
              </a:rPr>
              <a:t>/</a:t>
            </a:r>
          </a:p>
          <a:p>
            <a:pPr algn="ctr">
              <a:lnSpc>
                <a:spcPct val="80000"/>
              </a:lnSpc>
              <a:buFontTx/>
              <a:buNone/>
            </a:pPr>
            <a:endParaRPr lang="en-US" sz="2000" b="1" dirty="0">
              <a:latin typeface="Calibri" panose="020F0502020204030204" pitchFamily="34" charset="0"/>
              <a:cs typeface="Calibri" panose="020F0502020204030204" pitchFamily="34" charset="0"/>
            </a:endParaRPr>
          </a:p>
          <a:p>
            <a:pPr algn="ctr">
              <a:lnSpc>
                <a:spcPct val="80000"/>
              </a:lnSpc>
              <a:buFontTx/>
              <a:buNone/>
            </a:pPr>
            <a:r>
              <a:rPr lang="en-US" sz="2000" b="1" dirty="0">
                <a:latin typeface="Calibri" panose="020F0502020204030204" pitchFamily="34" charset="0"/>
                <a:cs typeface="Calibri" panose="020F0502020204030204" pitchFamily="34" charset="0"/>
              </a:rPr>
              <a:t>URMC Compliance Office: x51609</a:t>
            </a:r>
          </a:p>
          <a:p>
            <a:pPr algn="ctr">
              <a:lnSpc>
                <a:spcPct val="80000"/>
              </a:lnSpc>
              <a:buFontTx/>
              <a:buNone/>
            </a:pPr>
            <a:r>
              <a:rPr lang="en-US" sz="2000" b="1" dirty="0" smtClean="0">
                <a:latin typeface="Calibri" panose="020F0502020204030204" pitchFamily="34" charset="0"/>
                <a:cs typeface="Calibri" panose="020F0502020204030204" pitchFamily="34" charset="0"/>
              </a:rPr>
              <a:t>https</a:t>
            </a:r>
            <a:r>
              <a:rPr lang="en-US" sz="2000" b="1" dirty="0">
                <a:latin typeface="Calibri" panose="020F0502020204030204" pitchFamily="34" charset="0"/>
                <a:cs typeface="Calibri" panose="020F0502020204030204" pitchFamily="34" charset="0"/>
              </a:rPr>
              <a:t>://</a:t>
            </a:r>
            <a:r>
              <a:rPr lang="en-US" sz="2000" b="1" dirty="0" smtClean="0">
                <a:latin typeface="Calibri" panose="020F0502020204030204" pitchFamily="34" charset="0"/>
                <a:cs typeface="Calibri" panose="020F0502020204030204" pitchFamily="34" charset="0"/>
              </a:rPr>
              <a:t>www.urmc.rochester.edu/compliance-office.aspx</a:t>
            </a:r>
          </a:p>
          <a:p>
            <a:pPr algn="ctr">
              <a:lnSpc>
                <a:spcPct val="80000"/>
              </a:lnSpc>
              <a:buFontTx/>
              <a:buNone/>
            </a:pPr>
            <a:endParaRPr lang="en-US" sz="2000" b="1" dirty="0">
              <a:latin typeface="Calibri" panose="020F0502020204030204" pitchFamily="34" charset="0"/>
              <a:cs typeface="Calibri" panose="020F0502020204030204" pitchFamily="34" charset="0"/>
            </a:endParaRPr>
          </a:p>
          <a:p>
            <a:pPr algn="ctr">
              <a:lnSpc>
                <a:spcPct val="80000"/>
              </a:lnSpc>
              <a:buFontTx/>
              <a:buNone/>
            </a:pPr>
            <a:r>
              <a:rPr lang="en-US" sz="2000" b="1" dirty="0" smtClean="0">
                <a:latin typeface="Calibri" panose="020F0502020204030204" pitchFamily="34" charset="0"/>
                <a:cs typeface="Calibri" panose="020F0502020204030204" pitchFamily="34" charset="0"/>
              </a:rPr>
              <a:t>Integrity </a:t>
            </a:r>
            <a:r>
              <a:rPr lang="en-US" sz="2000" b="1" dirty="0">
                <a:latin typeface="Calibri" panose="020F0502020204030204" pitchFamily="34" charset="0"/>
                <a:cs typeface="Calibri" panose="020F0502020204030204" pitchFamily="34" charset="0"/>
              </a:rPr>
              <a:t>Hotline: 756-8888</a:t>
            </a:r>
          </a:p>
          <a:p>
            <a:pPr algn="ctr">
              <a:lnSpc>
                <a:spcPct val="80000"/>
              </a:lnSpc>
              <a:buFontTx/>
              <a:buNone/>
            </a:pPr>
            <a:endParaRPr lang="en-US" sz="2000" b="1" u="sng" dirty="0"/>
          </a:p>
          <a:p>
            <a:pPr marL="0" indent="0">
              <a:lnSpc>
                <a:spcPct val="80000"/>
              </a:lnSpc>
              <a:buNone/>
            </a:pPr>
            <a:endParaRPr lang="en-US" sz="2000" b="1" dirty="0"/>
          </a:p>
        </p:txBody>
      </p:sp>
      <p:sp>
        <p:nvSpPr>
          <p:cNvPr id="6" name="Slide Number Placeholder 5"/>
          <p:cNvSpPr>
            <a:spLocks noGrp="1"/>
          </p:cNvSpPr>
          <p:nvPr>
            <p:ph type="sldNum" sz="quarter" idx="11"/>
          </p:nvPr>
        </p:nvSpPr>
        <p:spPr/>
        <p:txBody>
          <a:bodyPr/>
          <a:lstStyle/>
          <a:p>
            <a:fld id="{96CE998A-9BCC-4C90-BC12-0C062B715AFF}" type="slidenum">
              <a:rPr lang="en-US" smtClean="0"/>
              <a:pPr/>
              <a:t>17</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233775327"/>
      </p:ext>
    </p:extLst>
  </p:cSld>
  <p:clrMapOvr>
    <a:masterClrMapping/>
  </p:clrMapOvr>
  <mc:AlternateContent xmlns:mc="http://schemas.openxmlformats.org/markup-compatibility/2006" xmlns:p14="http://schemas.microsoft.com/office/powerpoint/2010/main">
    <mc:Choice Requires="p14">
      <p:transition spd="slow" p14:dur="2000" advTm="16190"/>
    </mc:Choice>
    <mc:Fallback xmlns="">
      <p:transition spd="slow" advTm="16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09600" y="228600"/>
            <a:ext cx="7696200" cy="990600"/>
          </a:xfrm>
        </p:spPr>
        <p:txBody>
          <a:bodyPr/>
          <a:lstStyle/>
          <a:p>
            <a:pPr algn="ctr"/>
            <a:r>
              <a:rPr lang="en-US" sz="4000" dirty="0">
                <a:latin typeface="Calibri" panose="020F0502020204030204" pitchFamily="34" charset="0"/>
                <a:cs typeface="Calibri" panose="020F0502020204030204" pitchFamily="34" charset="0"/>
              </a:rPr>
              <a:t>Introduction / Purpose</a:t>
            </a:r>
          </a:p>
        </p:txBody>
      </p:sp>
      <p:sp>
        <p:nvSpPr>
          <p:cNvPr id="45059" name="Rectangle 3"/>
          <p:cNvSpPr>
            <a:spLocks noGrp="1" noChangeArrowheads="1"/>
          </p:cNvSpPr>
          <p:nvPr>
            <p:ph type="body" idx="1"/>
          </p:nvPr>
        </p:nvSpPr>
        <p:spPr>
          <a:xfrm>
            <a:off x="685800" y="1600200"/>
            <a:ext cx="7620000" cy="4419600"/>
          </a:xfrm>
        </p:spPr>
        <p:txBody>
          <a:bodyPr/>
          <a:lstStyle/>
          <a:p>
            <a:pPr marL="0" indent="0">
              <a:buNone/>
            </a:pPr>
            <a:r>
              <a:rPr lang="en-US" dirty="0" smtClean="0">
                <a:latin typeface="Calibri" panose="020F0502020204030204" pitchFamily="34" charset="0"/>
                <a:cs typeface="Calibri" panose="020F0502020204030204" pitchFamily="34" charset="0"/>
              </a:rPr>
              <a:t>During this session, we will be covering:</a:t>
            </a:r>
          </a:p>
          <a:p>
            <a:pPr marL="0" indent="0">
              <a:buNone/>
            </a:pPr>
            <a:endParaRPr lang="en-US" dirty="0">
              <a:latin typeface="Calibri" panose="020F0502020204030204" pitchFamily="34" charset="0"/>
              <a:cs typeface="Calibri" panose="020F0502020204030204" pitchFamily="34" charset="0"/>
            </a:endParaRPr>
          </a:p>
          <a:p>
            <a:pPr lvl="1"/>
            <a:r>
              <a:rPr lang="en-US" sz="2400" dirty="0" smtClean="0">
                <a:latin typeface="Calibri" panose="020F0502020204030204" pitchFamily="34" charset="0"/>
                <a:cs typeface="Calibri" panose="020F0502020204030204" pitchFamily="34" charset="0"/>
              </a:rPr>
              <a:t>Staying Productive</a:t>
            </a:r>
          </a:p>
          <a:p>
            <a:pPr lvl="1"/>
            <a:r>
              <a:rPr lang="en-US" sz="2400" dirty="0" smtClean="0">
                <a:latin typeface="Calibri" panose="020F0502020204030204" pitchFamily="34" charset="0"/>
                <a:cs typeface="Calibri" panose="020F0502020204030204" pitchFamily="34" charset="0"/>
              </a:rPr>
              <a:t>Working Securely</a:t>
            </a:r>
          </a:p>
          <a:p>
            <a:pPr marL="457200" lvl="1" indent="0">
              <a:buNone/>
            </a:pPr>
            <a:endParaRPr lang="en-US" sz="2400" dirty="0" smtClean="0">
              <a:latin typeface="Calibri" panose="020F0502020204030204" pitchFamily="34" charset="0"/>
              <a:cs typeface="Calibri" panose="020F0502020204030204" pitchFamily="34" charset="0"/>
            </a:endParaRPr>
          </a:p>
          <a:p>
            <a:pPr marL="457200" lvl="1" indent="0">
              <a:buNone/>
            </a:pPr>
            <a:endParaRPr lang="en-US" sz="2400" dirty="0">
              <a:latin typeface="Calibri" panose="020F0502020204030204" pitchFamily="34" charset="0"/>
              <a:cs typeface="Calibri" panose="020F0502020204030204" pitchFamily="34" charset="0"/>
            </a:endParaRPr>
          </a:p>
          <a:p>
            <a:pPr marL="285750" indent="-228600">
              <a:buNone/>
            </a:pPr>
            <a:r>
              <a:rPr lang="en-US" sz="1800" dirty="0" smtClean="0">
                <a:latin typeface="Calibri" panose="020F0502020204030204" pitchFamily="34" charset="0"/>
                <a:cs typeface="Calibri" panose="020F0502020204030204" pitchFamily="34" charset="0"/>
              </a:rPr>
              <a:t>** University Audit has gathered these Tips from external sources.   Although we are not the author of any portions of this information, we thought you may find it useful.</a:t>
            </a:r>
            <a:endParaRPr lang="en-US" sz="2000" dirty="0">
              <a:latin typeface="Calibri" panose="020F0502020204030204" pitchFamily="34" charset="0"/>
              <a:cs typeface="Calibri" panose="020F0502020204030204" pitchFamily="34" charset="0"/>
            </a:endParaRPr>
          </a:p>
          <a:p>
            <a:pPr>
              <a:buFontTx/>
              <a:buNone/>
            </a:pPr>
            <a:endParaRPr lang="en-US" dirty="0"/>
          </a:p>
        </p:txBody>
      </p:sp>
      <p:sp>
        <p:nvSpPr>
          <p:cNvPr id="6" name="Slide Number Placeholder 5"/>
          <p:cNvSpPr>
            <a:spLocks noGrp="1"/>
          </p:cNvSpPr>
          <p:nvPr>
            <p:ph type="sldNum" sz="quarter" idx="11"/>
          </p:nvPr>
        </p:nvSpPr>
        <p:spPr/>
        <p:txBody>
          <a:bodyPr/>
          <a:lstStyle/>
          <a:p>
            <a:fld id="{96CE998A-9BCC-4C90-BC12-0C062B715AFF}" type="slidenum">
              <a:rPr lang="en-US" smtClean="0"/>
              <a:pPr/>
              <a:t>2</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759"/>
    </mc:Choice>
    <mc:Fallback xmlns="">
      <p:transition spd="slow" advTm="21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381000" y="228600"/>
            <a:ext cx="7848600" cy="1143000"/>
          </a:xfrm>
        </p:spPr>
        <p:txBody>
          <a:bodyPr/>
          <a:lstStyle/>
          <a:p>
            <a:pPr algn="ctr"/>
            <a:r>
              <a:rPr lang="en-US" sz="3200" dirty="0" smtClean="0">
                <a:latin typeface="Calibri" panose="020F0502020204030204" pitchFamily="34" charset="0"/>
                <a:cs typeface="Calibri" panose="020F0502020204030204" pitchFamily="34" charset="0"/>
              </a:rPr>
              <a:t>Working From Home?  </a:t>
            </a:r>
            <a:br>
              <a:rPr lang="en-US" sz="3200" dirty="0" smtClean="0">
                <a:latin typeface="Calibri" panose="020F0502020204030204" pitchFamily="34" charset="0"/>
                <a:cs typeface="Calibri" panose="020F0502020204030204" pitchFamily="34" charset="0"/>
              </a:rPr>
            </a:br>
            <a:r>
              <a:rPr lang="en-US" sz="3200" dirty="0" smtClean="0">
                <a:latin typeface="Calibri" panose="020F0502020204030204" pitchFamily="34" charset="0"/>
                <a:cs typeface="Calibri" panose="020F0502020204030204" pitchFamily="34" charset="0"/>
              </a:rPr>
              <a:t>4 Tips for Staying Productive</a:t>
            </a:r>
            <a:endParaRPr lang="en-US" sz="3200" dirty="0">
              <a:latin typeface="Calibri" panose="020F0502020204030204" pitchFamily="34" charset="0"/>
              <a:cs typeface="Calibri" panose="020F0502020204030204" pitchFamily="34" charset="0"/>
            </a:endParaRPr>
          </a:p>
        </p:txBody>
      </p:sp>
      <p:sp>
        <p:nvSpPr>
          <p:cNvPr id="46083" name="Rectangle 3"/>
          <p:cNvSpPr>
            <a:spLocks noGrp="1" noChangeArrowheads="1"/>
          </p:cNvSpPr>
          <p:nvPr>
            <p:ph type="body" sz="half" idx="1"/>
          </p:nvPr>
        </p:nvSpPr>
        <p:spPr>
          <a:xfrm>
            <a:off x="533400" y="1676400"/>
            <a:ext cx="8001000" cy="3505200"/>
          </a:xfrm>
        </p:spPr>
        <p:txBody>
          <a:bodyPr/>
          <a:lstStyle/>
          <a:p>
            <a:pPr marL="0" indent="0">
              <a:lnSpc>
                <a:spcPct val="80000"/>
              </a:lnSpc>
              <a:buNone/>
            </a:pPr>
            <a:r>
              <a:rPr lang="en-US" sz="2000" b="1" dirty="0" smtClean="0">
                <a:latin typeface="Calibri" panose="020F0502020204030204" pitchFamily="34" charset="0"/>
                <a:cs typeface="Calibri" panose="020F0502020204030204" pitchFamily="34" charset="0"/>
              </a:rPr>
              <a:t>Source</a:t>
            </a:r>
          </a:p>
          <a:p>
            <a:pPr marL="0" indent="0">
              <a:lnSpc>
                <a:spcPct val="80000"/>
              </a:lnSpc>
              <a:buNone/>
            </a:pPr>
            <a:endParaRPr lang="en-US" sz="2000" dirty="0" smtClean="0">
              <a:latin typeface="Calibri" panose="020F0502020204030204" pitchFamily="34" charset="0"/>
              <a:cs typeface="Calibri" panose="020F0502020204030204" pitchFamily="34" charset="0"/>
            </a:endParaRPr>
          </a:p>
          <a:p>
            <a:pPr marL="457200" lvl="1" indent="0">
              <a:buNone/>
            </a:pPr>
            <a:r>
              <a:rPr lang="en-US" sz="1800" b="1" dirty="0">
                <a:solidFill>
                  <a:srgbClr val="7030A0"/>
                </a:solidFill>
                <a:latin typeface="Calibri" panose="020F0502020204030204" pitchFamily="34" charset="0"/>
                <a:cs typeface="Calibri" panose="020F0502020204030204" pitchFamily="34" charset="0"/>
              </a:rPr>
              <a:t>Kim </a:t>
            </a:r>
            <a:r>
              <a:rPr lang="en-US" sz="1800" b="1" dirty="0" err="1">
                <a:solidFill>
                  <a:srgbClr val="7030A0"/>
                </a:solidFill>
                <a:latin typeface="Calibri" panose="020F0502020204030204" pitchFamily="34" charset="0"/>
                <a:cs typeface="Calibri" panose="020F0502020204030204" pitchFamily="34" charset="0"/>
              </a:rPr>
              <a:t>Mok</a:t>
            </a:r>
            <a:r>
              <a:rPr lang="en-US" sz="1800" b="1" dirty="0">
                <a:solidFill>
                  <a:srgbClr val="7030A0"/>
                </a:solidFill>
                <a:latin typeface="Calibri" panose="020F0502020204030204" pitchFamily="34" charset="0"/>
                <a:cs typeface="Calibri" panose="020F0502020204030204" pitchFamily="34" charset="0"/>
              </a:rPr>
              <a:t>, Gabriel Manga/March 2020/</a:t>
            </a:r>
            <a:r>
              <a:rPr lang="en-US" sz="1800" b="1" dirty="0">
                <a:solidFill>
                  <a:srgbClr val="7030A0"/>
                </a:solidFill>
                <a:latin typeface="Calibri" panose="020F0502020204030204" pitchFamily="34" charset="0"/>
                <a:cs typeface="Calibri" panose="020F0502020204030204" pitchFamily="34" charset="0"/>
                <a:hlinkClick r:id="rId5"/>
              </a:rPr>
              <a:t>Organizational Culture</a:t>
            </a:r>
            <a:r>
              <a:rPr lang="en-US" sz="1800" b="1" dirty="0">
                <a:solidFill>
                  <a:srgbClr val="7030A0"/>
                </a:solidFill>
                <a:latin typeface="Calibri" panose="020F0502020204030204" pitchFamily="34" charset="0"/>
                <a:cs typeface="Calibri" panose="020F0502020204030204" pitchFamily="34" charset="0"/>
              </a:rPr>
              <a:t/>
            </a:r>
            <a:br>
              <a:rPr lang="en-US" sz="1800" b="1" dirty="0">
                <a:solidFill>
                  <a:srgbClr val="7030A0"/>
                </a:solidFill>
                <a:latin typeface="Calibri" panose="020F0502020204030204" pitchFamily="34" charset="0"/>
                <a:cs typeface="Calibri" panose="020F0502020204030204" pitchFamily="34" charset="0"/>
              </a:rPr>
            </a:br>
            <a:r>
              <a:rPr lang="en-US" sz="1800" b="1" dirty="0">
                <a:solidFill>
                  <a:srgbClr val="7030A0"/>
                </a:solidFill>
                <a:latin typeface="Calibri" panose="020F0502020204030204" pitchFamily="34" charset="0"/>
                <a:cs typeface="Calibri" panose="020F0502020204030204" pitchFamily="34" charset="0"/>
              </a:rPr>
              <a:t> </a:t>
            </a:r>
            <a:r>
              <a:rPr lang="en-US" sz="1800" b="1" i="1" dirty="0">
                <a:solidFill>
                  <a:srgbClr val="7030A0"/>
                </a:solidFill>
                <a:latin typeface="Calibri" panose="020F0502020204030204" pitchFamily="34" charset="0"/>
                <a:cs typeface="Calibri" panose="020F0502020204030204" pitchFamily="34" charset="0"/>
              </a:rPr>
              <a:t>from Google’s Primer team to help you make the most out of the situation.</a:t>
            </a:r>
            <a:r>
              <a:rPr lang="en-US" sz="1800" b="1" dirty="0">
                <a:solidFill>
                  <a:srgbClr val="7030A0"/>
                </a:solidFill>
                <a:latin typeface="Calibri" panose="020F0502020204030204" pitchFamily="34" charset="0"/>
                <a:cs typeface="Calibri" panose="020F0502020204030204" pitchFamily="34" charset="0"/>
              </a:rPr>
              <a:t> </a:t>
            </a:r>
            <a:r>
              <a:rPr lang="en-US" sz="1800" b="1" dirty="0">
                <a:solidFill>
                  <a:srgbClr val="7030A0"/>
                </a:solidFill>
              </a:rPr>
              <a:t/>
            </a:r>
            <a:br>
              <a:rPr lang="en-US" sz="1800" b="1" dirty="0">
                <a:solidFill>
                  <a:srgbClr val="7030A0"/>
                </a:solidFill>
              </a:rPr>
            </a:br>
            <a:endParaRPr lang="en-US" sz="1800" dirty="0"/>
          </a:p>
          <a:p>
            <a:pPr lvl="1">
              <a:lnSpc>
                <a:spcPct val="80000"/>
              </a:lnSpc>
              <a:buFontTx/>
              <a:buNone/>
            </a:pPr>
            <a:endParaRPr lang="en-US" sz="1600" dirty="0"/>
          </a:p>
          <a:p>
            <a:pPr lvl="1">
              <a:lnSpc>
                <a:spcPct val="80000"/>
              </a:lnSpc>
              <a:buFontTx/>
              <a:buNone/>
            </a:pPr>
            <a:endParaRPr lang="en-US" sz="1600" dirty="0"/>
          </a:p>
        </p:txBody>
      </p:sp>
      <p:sp>
        <p:nvSpPr>
          <p:cNvPr id="7" name="Slide Number Placeholder 6"/>
          <p:cNvSpPr>
            <a:spLocks noGrp="1"/>
          </p:cNvSpPr>
          <p:nvPr>
            <p:ph type="sldNum" sz="quarter" idx="11"/>
          </p:nvPr>
        </p:nvSpPr>
        <p:spPr/>
        <p:txBody>
          <a:bodyPr/>
          <a:lstStyle/>
          <a:p>
            <a:fld id="{1F0AF8D7-F67C-43CC-AD7B-C53A760051EB}" type="slidenum">
              <a:rPr lang="en-US" smtClean="0"/>
              <a:pPr/>
              <a:t>3</a:t>
            </a:fld>
            <a:endParaRPr lang="en-US" dirty="0"/>
          </a:p>
        </p:txBody>
      </p:sp>
      <p:pic>
        <p:nvPicPr>
          <p:cNvPr id="4" name="Picture 3"/>
          <p:cNvPicPr>
            <a:picLocks noChangeAspect="1"/>
          </p:cNvPicPr>
          <p:nvPr/>
        </p:nvPicPr>
        <p:blipFill>
          <a:blip r:embed="rId6"/>
          <a:stretch>
            <a:fillRect/>
          </a:stretch>
        </p:blipFill>
        <p:spPr>
          <a:xfrm>
            <a:off x="6553200" y="4477063"/>
            <a:ext cx="1881187" cy="1409074"/>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346"/>
    </mc:Choice>
    <mc:Fallback xmlns="">
      <p:transition spd="slow" advTm="12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381000" y="228600"/>
            <a:ext cx="7848600" cy="1143000"/>
          </a:xfrm>
        </p:spPr>
        <p:txBody>
          <a:bodyPr/>
          <a:lstStyle/>
          <a:p>
            <a:pPr algn="ctr"/>
            <a:r>
              <a:rPr lang="en-US" sz="2800" dirty="0" smtClean="0">
                <a:latin typeface="Calibri" panose="020F0502020204030204" pitchFamily="34" charset="0"/>
                <a:cs typeface="Calibri" panose="020F0502020204030204" pitchFamily="34" charset="0"/>
              </a:rPr>
              <a:t>Staying Productive – </a:t>
            </a:r>
            <a:r>
              <a:rPr lang="en-US" sz="2800" i="1" dirty="0" smtClean="0">
                <a:latin typeface="Calibri" panose="020F0502020204030204" pitchFamily="34" charset="0"/>
                <a:cs typeface="Calibri" panose="020F0502020204030204" pitchFamily="34" charset="0"/>
              </a:rPr>
              <a:t>Google’s Primer Team</a:t>
            </a:r>
            <a:endParaRPr lang="en-US" sz="2800" i="1" dirty="0">
              <a:latin typeface="Calibri" panose="020F0502020204030204" pitchFamily="34" charset="0"/>
              <a:cs typeface="Calibri" panose="020F0502020204030204" pitchFamily="34" charset="0"/>
            </a:endParaRPr>
          </a:p>
        </p:txBody>
      </p:sp>
      <p:sp>
        <p:nvSpPr>
          <p:cNvPr id="158723" name="Rectangle 3"/>
          <p:cNvSpPr>
            <a:spLocks noGrp="1" noChangeArrowheads="1"/>
          </p:cNvSpPr>
          <p:nvPr>
            <p:ph type="body" sz="half" idx="1"/>
          </p:nvPr>
        </p:nvSpPr>
        <p:spPr>
          <a:xfrm>
            <a:off x="533400" y="1190625"/>
            <a:ext cx="5943600" cy="4800600"/>
          </a:xfrm>
        </p:spPr>
        <p:txBody>
          <a:bodyPr/>
          <a:lstStyle/>
          <a:p>
            <a:pPr>
              <a:lnSpc>
                <a:spcPct val="80000"/>
              </a:lnSpc>
            </a:pPr>
            <a:endParaRPr lang="en-US" sz="1800" dirty="0" smtClean="0">
              <a:latin typeface="Calibri" panose="020F0502020204030204" pitchFamily="34" charset="0"/>
              <a:cs typeface="Calibri" panose="020F0502020204030204" pitchFamily="34" charset="0"/>
            </a:endParaRPr>
          </a:p>
          <a:p>
            <a:pPr marL="0" indent="0">
              <a:buNone/>
            </a:pPr>
            <a:r>
              <a:rPr lang="en-US" sz="2000" b="1" dirty="0">
                <a:latin typeface="Calibri" panose="020F0502020204030204" pitchFamily="34" charset="0"/>
                <a:cs typeface="Calibri" panose="020F0502020204030204" pitchFamily="34" charset="0"/>
              </a:rPr>
              <a:t>Tip 1: Create “work” triggers for your brain</a:t>
            </a:r>
          </a:p>
          <a:p>
            <a:pPr>
              <a:spcBef>
                <a:spcPts val="0"/>
              </a:spcBef>
            </a:pPr>
            <a:endParaRPr lang="en-US" sz="1600" b="1" dirty="0">
              <a:latin typeface="Calibri" panose="020F0502020204030204" pitchFamily="34" charset="0"/>
              <a:cs typeface="Calibri" panose="020F0502020204030204" pitchFamily="34" charset="0"/>
            </a:endParaRPr>
          </a:p>
          <a:p>
            <a:pPr>
              <a:spcBef>
                <a:spcPts val="0"/>
              </a:spcBef>
              <a:buFont typeface="Arial" panose="020B0604020202020204" pitchFamily="34" charset="0"/>
              <a:buChar char="•"/>
            </a:pPr>
            <a:r>
              <a:rPr lang="en-US" sz="1800" dirty="0" smtClean="0">
                <a:latin typeface="Calibri" panose="020F0502020204030204" pitchFamily="34" charset="0"/>
                <a:cs typeface="Calibri" panose="020F0502020204030204" pitchFamily="34" charset="0"/>
              </a:rPr>
              <a:t>Establishing </a:t>
            </a:r>
            <a:r>
              <a:rPr lang="en-US" sz="1800" dirty="0">
                <a:latin typeface="Calibri" panose="020F0502020204030204" pitchFamily="34" charset="0"/>
                <a:cs typeface="Calibri" panose="020F0502020204030204" pitchFamily="34" charset="0"/>
              </a:rPr>
              <a:t>a designated workspace can </a:t>
            </a:r>
            <a:r>
              <a:rPr lang="en-US" sz="1800" dirty="0" smtClean="0">
                <a:latin typeface="Calibri" panose="020F0502020204030204" pitchFamily="34" charset="0"/>
                <a:cs typeface="Calibri" panose="020F0502020204030204" pitchFamily="34" charset="0"/>
              </a:rPr>
              <a:t>help tell </a:t>
            </a:r>
            <a:r>
              <a:rPr lang="en-US" sz="1800" dirty="0">
                <a:latin typeface="Calibri" panose="020F0502020204030204" pitchFamily="34" charset="0"/>
                <a:cs typeface="Calibri" panose="020F0502020204030204" pitchFamily="34" charset="0"/>
              </a:rPr>
              <a:t>your brain you’re in the place </a:t>
            </a:r>
            <a:r>
              <a:rPr lang="en-US" sz="1800" dirty="0" smtClean="0">
                <a:latin typeface="Calibri" panose="020F0502020204030204" pitchFamily="34" charset="0"/>
                <a:cs typeface="Calibri" panose="020F0502020204030204" pitchFamily="34" charset="0"/>
              </a:rPr>
              <a:t>where </a:t>
            </a:r>
            <a:r>
              <a:rPr lang="en-US" sz="1800" dirty="0">
                <a:latin typeface="Calibri" panose="020F0502020204030204" pitchFamily="34" charset="0"/>
                <a:cs typeface="Calibri" panose="020F0502020204030204" pitchFamily="34" charset="0"/>
              </a:rPr>
              <a:t>you do work productively.  </a:t>
            </a:r>
          </a:p>
          <a:p>
            <a:pPr>
              <a:spcBef>
                <a:spcPts val="0"/>
              </a:spcBef>
            </a:pPr>
            <a:endParaRPr lang="en-US" sz="1800" dirty="0">
              <a:latin typeface="Calibri" panose="020F0502020204030204" pitchFamily="34" charset="0"/>
              <a:cs typeface="Calibri" panose="020F0502020204030204" pitchFamily="34" charset="0"/>
            </a:endParaRPr>
          </a:p>
          <a:p>
            <a:pPr lvl="0">
              <a:spcBef>
                <a:spcPts val="0"/>
              </a:spcBef>
              <a:buFont typeface="Arial" panose="020B0604020202020204" pitchFamily="34" charset="0"/>
              <a:buChar char="•"/>
            </a:pPr>
            <a:r>
              <a:rPr lang="en-US" sz="1800" dirty="0" smtClean="0">
                <a:latin typeface="Calibri" panose="020F0502020204030204" pitchFamily="34" charset="0"/>
                <a:cs typeface="Calibri" panose="020F0502020204030204" pitchFamily="34" charset="0"/>
              </a:rPr>
              <a:t>You </a:t>
            </a:r>
            <a:r>
              <a:rPr lang="en-US" sz="1800" dirty="0">
                <a:latin typeface="Calibri" panose="020F0502020204030204" pitchFamily="34" charset="0"/>
                <a:cs typeface="Calibri" panose="020F0502020204030204" pitchFamily="34" charset="0"/>
              </a:rPr>
              <a:t>can create “start the day” triggers that </a:t>
            </a:r>
            <a:r>
              <a:rPr lang="en-US" sz="1800" dirty="0" smtClean="0">
                <a:latin typeface="Calibri" panose="020F0502020204030204" pitchFamily="34" charset="0"/>
                <a:cs typeface="Calibri" panose="020F0502020204030204" pitchFamily="34" charset="0"/>
              </a:rPr>
              <a:t>get your </a:t>
            </a:r>
            <a:r>
              <a:rPr lang="en-US" sz="1800" dirty="0">
                <a:latin typeface="Calibri" panose="020F0502020204030204" pitchFamily="34" charset="0"/>
                <a:cs typeface="Calibri" panose="020F0502020204030204" pitchFamily="34" charset="0"/>
              </a:rPr>
              <a:t>head ready for work in a similar way, like </a:t>
            </a:r>
            <a:r>
              <a:rPr lang="en-US" sz="1800" dirty="0" smtClean="0">
                <a:latin typeface="Calibri" panose="020F0502020204030204" pitchFamily="34" charset="0"/>
                <a:cs typeface="Calibri" panose="020F0502020204030204" pitchFamily="34" charset="0"/>
              </a:rPr>
              <a:t>exercising</a:t>
            </a:r>
            <a:r>
              <a:rPr lang="en-US" sz="1800" dirty="0">
                <a:latin typeface="Calibri" panose="020F0502020204030204" pitchFamily="34" charset="0"/>
                <a:cs typeface="Calibri" panose="020F0502020204030204" pitchFamily="34" charset="0"/>
              </a:rPr>
              <a:t>, reading the news, or making coffee.</a:t>
            </a:r>
          </a:p>
          <a:p>
            <a:pPr marL="0" lvl="0" indent="0">
              <a:spcBef>
                <a:spcPts val="0"/>
              </a:spcBef>
              <a:buNone/>
            </a:pPr>
            <a:endParaRPr lang="en-US" sz="1800" dirty="0">
              <a:latin typeface="Calibri" panose="020F0502020204030204" pitchFamily="34" charset="0"/>
              <a:cs typeface="Calibri" panose="020F0502020204030204" pitchFamily="34" charset="0"/>
            </a:endParaRPr>
          </a:p>
          <a:p>
            <a:pPr lvl="0">
              <a:spcBef>
                <a:spcPts val="0"/>
              </a:spcBef>
              <a:buFont typeface="Arial" panose="020B0604020202020204" pitchFamily="34" charset="0"/>
              <a:buChar char="•"/>
            </a:pPr>
            <a:r>
              <a:rPr lang="en-US" sz="1800" dirty="0" smtClean="0">
                <a:latin typeface="Calibri" panose="020F0502020204030204" pitchFamily="34" charset="0"/>
                <a:cs typeface="Calibri" panose="020F0502020204030204" pitchFamily="34" charset="0"/>
              </a:rPr>
              <a:t>About </a:t>
            </a:r>
            <a:r>
              <a:rPr lang="en-US" sz="1800" dirty="0">
                <a:latin typeface="Calibri" panose="020F0502020204030204" pitchFamily="34" charset="0"/>
                <a:cs typeface="Calibri" panose="020F0502020204030204" pitchFamily="34" charset="0"/>
              </a:rPr>
              <a:t>distractions: They’re one of the biggest </a:t>
            </a:r>
            <a:r>
              <a:rPr lang="en-US" sz="1800" dirty="0" smtClean="0">
                <a:latin typeface="Calibri" panose="020F0502020204030204" pitchFamily="34" charset="0"/>
                <a:cs typeface="Calibri" panose="020F0502020204030204" pitchFamily="34" charset="0"/>
              </a:rPr>
              <a:t>challenges of </a:t>
            </a:r>
            <a:r>
              <a:rPr lang="en-US" sz="1800" dirty="0">
                <a:latin typeface="Calibri" panose="020F0502020204030204" pitchFamily="34" charset="0"/>
                <a:cs typeface="Calibri" panose="020F0502020204030204" pitchFamily="34" charset="0"/>
              </a:rPr>
              <a:t>working remotely. </a:t>
            </a:r>
            <a:endParaRPr lang="en-US" sz="1600" dirty="0"/>
          </a:p>
        </p:txBody>
      </p:sp>
      <p:sp>
        <p:nvSpPr>
          <p:cNvPr id="7" name="Slide Number Placeholder 6"/>
          <p:cNvSpPr>
            <a:spLocks noGrp="1"/>
          </p:cNvSpPr>
          <p:nvPr>
            <p:ph type="sldNum" sz="quarter" idx="11"/>
          </p:nvPr>
        </p:nvSpPr>
        <p:spPr/>
        <p:txBody>
          <a:bodyPr/>
          <a:lstStyle/>
          <a:p>
            <a:fld id="{1F0AF8D7-F67C-43CC-AD7B-C53A760051EB}" type="slidenum">
              <a:rPr lang="en-US" smtClean="0"/>
              <a:pPr/>
              <a:t>4</a:t>
            </a:fld>
            <a:endParaRPr lang="en-US" dirty="0"/>
          </a:p>
        </p:txBody>
      </p:sp>
      <p:pic>
        <p:nvPicPr>
          <p:cNvPr id="4" name="Content Placeholder 3"/>
          <p:cNvPicPr>
            <a:picLocks noGrp="1" noChangeAspect="1"/>
          </p:cNvPicPr>
          <p:nvPr>
            <p:ph sz="half" idx="2"/>
          </p:nvPr>
        </p:nvPicPr>
        <p:blipFill>
          <a:blip r:embed="rId5"/>
          <a:stretch>
            <a:fillRect/>
          </a:stretch>
        </p:blipFill>
        <p:spPr>
          <a:xfrm>
            <a:off x="6324600" y="3784407"/>
            <a:ext cx="3200400" cy="220681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7479"/>
    </mc:Choice>
    <mc:Fallback xmlns="">
      <p:transition spd="slow" advTm="67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381000" y="228600"/>
            <a:ext cx="7848600" cy="1143000"/>
          </a:xfrm>
        </p:spPr>
        <p:txBody>
          <a:bodyPr/>
          <a:lstStyle/>
          <a:p>
            <a:pPr algn="ctr"/>
            <a:r>
              <a:rPr lang="en-US" sz="2800" dirty="0">
                <a:latin typeface="Calibri" panose="020F0502020204030204" pitchFamily="34" charset="0"/>
                <a:cs typeface="Calibri" panose="020F0502020204030204" pitchFamily="34" charset="0"/>
              </a:rPr>
              <a:t>Staying Productive – </a:t>
            </a:r>
            <a:r>
              <a:rPr lang="en-US" sz="2800" i="1" dirty="0">
                <a:latin typeface="Calibri" panose="020F0502020204030204" pitchFamily="34" charset="0"/>
                <a:cs typeface="Calibri" panose="020F0502020204030204" pitchFamily="34" charset="0"/>
              </a:rPr>
              <a:t>Google’s Primer Team</a:t>
            </a:r>
            <a:endParaRPr lang="en-US" sz="2800" dirty="0">
              <a:latin typeface="Calibri" panose="020F0502020204030204" pitchFamily="34" charset="0"/>
              <a:cs typeface="Calibri" panose="020F0502020204030204" pitchFamily="34" charset="0"/>
            </a:endParaRPr>
          </a:p>
        </p:txBody>
      </p:sp>
      <p:sp>
        <p:nvSpPr>
          <p:cNvPr id="158723" name="Rectangle 3"/>
          <p:cNvSpPr>
            <a:spLocks noGrp="1" noChangeArrowheads="1"/>
          </p:cNvSpPr>
          <p:nvPr>
            <p:ph type="body" sz="half" idx="1"/>
          </p:nvPr>
        </p:nvSpPr>
        <p:spPr>
          <a:xfrm>
            <a:off x="457200" y="1447800"/>
            <a:ext cx="4953000" cy="4800600"/>
          </a:xfrm>
        </p:spPr>
        <p:txBody>
          <a:bodyPr/>
          <a:lstStyle/>
          <a:p>
            <a:pPr marL="0" indent="0">
              <a:buNone/>
            </a:pPr>
            <a:r>
              <a:rPr lang="en-US" sz="2000" b="1" dirty="0">
                <a:latin typeface="Calibri" panose="020F0502020204030204" pitchFamily="34" charset="0"/>
                <a:cs typeface="Calibri" panose="020F0502020204030204" pitchFamily="34" charset="0"/>
              </a:rPr>
              <a:t>Tip 2: Stay motivated with a list</a:t>
            </a:r>
          </a:p>
          <a:p>
            <a:pPr lvl="0">
              <a:spcBef>
                <a:spcPts val="0"/>
              </a:spcBef>
              <a:buFont typeface="Arial" panose="020B0604020202020204" pitchFamily="34" charset="0"/>
              <a:buChar char="•"/>
            </a:pPr>
            <a:endParaRPr lang="en-US" sz="1600" dirty="0" smtClean="0">
              <a:latin typeface="Calibri" panose="020F0502020204030204" pitchFamily="34" charset="0"/>
              <a:cs typeface="Calibri" panose="020F0502020204030204" pitchFamily="34" charset="0"/>
            </a:endParaRPr>
          </a:p>
          <a:p>
            <a:pPr lvl="0">
              <a:spcBef>
                <a:spcPts val="0"/>
              </a:spcBef>
              <a:buFont typeface="Arial" panose="020B0604020202020204" pitchFamily="34" charset="0"/>
              <a:buChar char="•"/>
            </a:pPr>
            <a:r>
              <a:rPr lang="en-US" sz="1800" dirty="0" smtClean="0">
                <a:latin typeface="Calibri" panose="020F0502020204030204" pitchFamily="34" charset="0"/>
                <a:cs typeface="Calibri" panose="020F0502020204030204" pitchFamily="34" charset="0"/>
              </a:rPr>
              <a:t>A </a:t>
            </a:r>
            <a:r>
              <a:rPr lang="en-US" sz="1800" dirty="0">
                <a:latin typeface="Calibri" panose="020F0502020204030204" pitchFamily="34" charset="0"/>
                <a:cs typeface="Calibri" panose="020F0502020204030204" pitchFamily="34" charset="0"/>
              </a:rPr>
              <a:t>simple to-do list can do wonders for keeping you both organized, motivated, and productive as you work from home. </a:t>
            </a:r>
          </a:p>
          <a:p>
            <a:pPr lvl="0">
              <a:buFont typeface="Arial" panose="020B0604020202020204" pitchFamily="34" charset="0"/>
              <a:buChar char="•"/>
            </a:pPr>
            <a:r>
              <a:rPr lang="en-US" sz="1800" dirty="0">
                <a:latin typeface="Calibri" panose="020F0502020204030204" pitchFamily="34" charset="0"/>
                <a:cs typeface="Calibri" panose="020F0502020204030204" pitchFamily="34" charset="0"/>
              </a:rPr>
              <a:t>Write or type out your list instead of just having it in your head. </a:t>
            </a:r>
          </a:p>
          <a:p>
            <a:pPr lvl="1">
              <a:lnSpc>
                <a:spcPct val="90000"/>
              </a:lnSpc>
              <a:buFontTx/>
              <a:buNone/>
            </a:pPr>
            <a:endParaRPr lang="en-US" sz="1800" b="1" dirty="0" smtClean="0"/>
          </a:p>
          <a:p>
            <a:pPr lvl="1">
              <a:lnSpc>
                <a:spcPct val="90000"/>
              </a:lnSpc>
            </a:pPr>
            <a:endParaRPr lang="en-US" sz="1800" dirty="0"/>
          </a:p>
          <a:p>
            <a:pPr lvl="1">
              <a:lnSpc>
                <a:spcPct val="90000"/>
              </a:lnSpc>
              <a:buFontTx/>
              <a:buNone/>
            </a:pPr>
            <a:endParaRPr lang="en-US" sz="1800" dirty="0"/>
          </a:p>
        </p:txBody>
      </p:sp>
      <p:sp>
        <p:nvSpPr>
          <p:cNvPr id="7" name="Slide Number Placeholder 6"/>
          <p:cNvSpPr>
            <a:spLocks noGrp="1"/>
          </p:cNvSpPr>
          <p:nvPr>
            <p:ph type="sldNum" sz="quarter" idx="11"/>
          </p:nvPr>
        </p:nvSpPr>
        <p:spPr/>
        <p:txBody>
          <a:bodyPr/>
          <a:lstStyle/>
          <a:p>
            <a:fld id="{1F0AF8D7-F67C-43CC-AD7B-C53A760051EB}" type="slidenum">
              <a:rPr lang="en-US" smtClean="0"/>
              <a:pPr/>
              <a:t>5</a:t>
            </a:fld>
            <a:endParaRPr lang="en-US" dirty="0"/>
          </a:p>
        </p:txBody>
      </p:sp>
      <p:pic>
        <p:nvPicPr>
          <p:cNvPr id="4" name="Content Placeholder 3"/>
          <p:cNvPicPr>
            <a:picLocks noGrp="1" noChangeAspect="1"/>
          </p:cNvPicPr>
          <p:nvPr>
            <p:ph sz="half" idx="2"/>
          </p:nvPr>
        </p:nvPicPr>
        <p:blipFill>
          <a:blip r:embed="rId5"/>
          <a:stretch>
            <a:fillRect/>
          </a:stretch>
        </p:blipFill>
        <p:spPr>
          <a:xfrm>
            <a:off x="5394661" y="3440968"/>
            <a:ext cx="3444539" cy="2578832"/>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85496114"/>
      </p:ext>
    </p:extLst>
  </p:cSld>
  <p:clrMapOvr>
    <a:masterClrMapping/>
  </p:clrMapOvr>
  <mc:AlternateContent xmlns:mc="http://schemas.openxmlformats.org/markup-compatibility/2006" xmlns:p14="http://schemas.microsoft.com/office/powerpoint/2010/main">
    <mc:Choice Requires="p14">
      <p:transition spd="slow" p14:dur="2000" advTm="47898"/>
    </mc:Choice>
    <mc:Fallback xmlns="">
      <p:transition spd="slow" advTm="47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457200"/>
            <a:ext cx="7772400" cy="914400"/>
          </a:xfrm>
        </p:spPr>
        <p:txBody>
          <a:bodyPr/>
          <a:lstStyle/>
          <a:p>
            <a:pPr algn="ctr"/>
            <a:r>
              <a:rPr lang="en-US" sz="2800" dirty="0">
                <a:latin typeface="Calibri" panose="020F0502020204030204" pitchFamily="34" charset="0"/>
                <a:cs typeface="Calibri" panose="020F0502020204030204" pitchFamily="34" charset="0"/>
              </a:rPr>
              <a:t>Staying Productive – </a:t>
            </a:r>
            <a:r>
              <a:rPr lang="en-US" sz="2800" i="1" dirty="0">
                <a:latin typeface="Calibri" panose="020F0502020204030204" pitchFamily="34" charset="0"/>
                <a:cs typeface="Calibri" panose="020F0502020204030204" pitchFamily="34" charset="0"/>
              </a:rPr>
              <a:t>Google’s Primer Team</a:t>
            </a:r>
            <a:endParaRPr lang="en-US" sz="2800" dirty="0">
              <a:latin typeface="Calibri" panose="020F0502020204030204" pitchFamily="34" charset="0"/>
              <a:cs typeface="Calibri" panose="020F0502020204030204" pitchFamily="34" charset="0"/>
            </a:endParaRPr>
          </a:p>
        </p:txBody>
      </p:sp>
      <p:sp>
        <p:nvSpPr>
          <p:cNvPr id="8" name="Content Placeholder 7"/>
          <p:cNvSpPr>
            <a:spLocks noGrp="1"/>
          </p:cNvSpPr>
          <p:nvPr>
            <p:ph idx="1"/>
          </p:nvPr>
        </p:nvSpPr>
        <p:spPr>
          <a:xfrm>
            <a:off x="685800" y="1447800"/>
            <a:ext cx="4267200" cy="4648200"/>
          </a:xfrm>
        </p:spPr>
        <p:txBody>
          <a:bodyPr/>
          <a:lstStyle/>
          <a:p>
            <a:pPr marL="0" indent="0">
              <a:buNone/>
            </a:pPr>
            <a:r>
              <a:rPr lang="en-US" sz="2000" b="1" dirty="0">
                <a:latin typeface="Calibri" panose="020F0502020204030204" pitchFamily="34" charset="0"/>
                <a:cs typeface="Calibri" panose="020F0502020204030204" pitchFamily="34" charset="0"/>
              </a:rPr>
              <a:t>Tip 3: Make a schedule for everything</a:t>
            </a:r>
          </a:p>
          <a:p>
            <a:pPr lvl="0">
              <a:spcBef>
                <a:spcPts val="0"/>
              </a:spcBef>
              <a:buFont typeface="Arial" panose="020B0604020202020204" pitchFamily="34" charset="0"/>
              <a:buChar char="•"/>
            </a:pPr>
            <a:endParaRPr lang="en-US" sz="1800" dirty="0" smtClean="0">
              <a:latin typeface="Calibri" panose="020F0502020204030204" pitchFamily="34" charset="0"/>
              <a:cs typeface="Calibri" panose="020F0502020204030204" pitchFamily="34" charset="0"/>
            </a:endParaRPr>
          </a:p>
          <a:p>
            <a:pPr lvl="0">
              <a:spcBef>
                <a:spcPts val="0"/>
              </a:spcBef>
              <a:buFont typeface="Arial" panose="020B0604020202020204" pitchFamily="34" charset="0"/>
              <a:buChar char="•"/>
            </a:pPr>
            <a:r>
              <a:rPr lang="en-US" sz="1800" dirty="0" smtClean="0">
                <a:latin typeface="Calibri" panose="020F0502020204030204" pitchFamily="34" charset="0"/>
                <a:cs typeface="Calibri" panose="020F0502020204030204" pitchFamily="34" charset="0"/>
              </a:rPr>
              <a:t>Remote </a:t>
            </a:r>
            <a:r>
              <a:rPr lang="en-US" sz="1800" dirty="0">
                <a:latin typeface="Calibri" panose="020F0502020204030204" pitchFamily="34" charset="0"/>
                <a:cs typeface="Calibri" panose="020F0502020204030204" pitchFamily="34" charset="0"/>
              </a:rPr>
              <a:t>work requires a schedule much like a typical office job, except you’re the only one holding yourself accountable. </a:t>
            </a:r>
          </a:p>
          <a:p>
            <a:pPr lvl="0">
              <a:buFont typeface="Arial" panose="020B0604020202020204" pitchFamily="34" charset="0"/>
              <a:buChar char="•"/>
            </a:pPr>
            <a:r>
              <a:rPr lang="en-US" sz="1800" dirty="0">
                <a:latin typeface="Calibri" panose="020F0502020204030204" pitchFamily="34" charset="0"/>
                <a:cs typeface="Calibri" panose="020F0502020204030204" pitchFamily="34" charset="0"/>
              </a:rPr>
              <a:t>When creating your schedule, take into account the other commitments in your life and find a routine that lets you take care of those as well. </a:t>
            </a:r>
          </a:p>
          <a:p>
            <a:pPr lvl="0">
              <a:buFont typeface="Arial" panose="020B0604020202020204" pitchFamily="34" charset="0"/>
              <a:buChar char="•"/>
            </a:pPr>
            <a:r>
              <a:rPr lang="en-US" sz="1800" dirty="0">
                <a:latin typeface="Calibri" panose="020F0502020204030204" pitchFamily="34" charset="0"/>
                <a:cs typeface="Calibri" panose="020F0502020204030204" pitchFamily="34" charset="0"/>
              </a:rPr>
              <a:t>Once you’ve set your schedule, make it visible to your coworkers with a shared calendar. This way, they’ll know when you’re free to meet and when you’ve blocked out work and personal times. </a:t>
            </a:r>
          </a:p>
          <a:p>
            <a:pPr marL="0" indent="0">
              <a:buNone/>
            </a:pPr>
            <a:endParaRPr lang="en-US" sz="1600" dirty="0">
              <a:cs typeface="Arial" panose="020B0604020202020204" pitchFamily="34" charset="0"/>
            </a:endParaRPr>
          </a:p>
        </p:txBody>
      </p:sp>
      <p:sp>
        <p:nvSpPr>
          <p:cNvPr id="5" name="Slide Number Placeholder 4"/>
          <p:cNvSpPr>
            <a:spLocks noGrp="1"/>
          </p:cNvSpPr>
          <p:nvPr>
            <p:ph type="sldNum" sz="quarter" idx="11"/>
          </p:nvPr>
        </p:nvSpPr>
        <p:spPr/>
        <p:txBody>
          <a:bodyPr/>
          <a:lstStyle/>
          <a:p>
            <a:fld id="{1F0AF8D7-F67C-43CC-AD7B-C53A760051EB}" type="slidenum">
              <a:rPr lang="en-US" smtClean="0"/>
              <a:pPr/>
              <a:t>6</a:t>
            </a:fld>
            <a:endParaRPr lang="en-US" dirty="0"/>
          </a:p>
        </p:txBody>
      </p:sp>
      <p:pic>
        <p:nvPicPr>
          <p:cNvPr id="3" name="Picture 2"/>
          <p:cNvPicPr>
            <a:picLocks noChangeAspect="1"/>
          </p:cNvPicPr>
          <p:nvPr/>
        </p:nvPicPr>
        <p:blipFill>
          <a:blip r:embed="rId5"/>
          <a:stretch>
            <a:fillRect/>
          </a:stretch>
        </p:blipFill>
        <p:spPr>
          <a:xfrm>
            <a:off x="5181600" y="3276600"/>
            <a:ext cx="3444539" cy="2584928"/>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99342830"/>
      </p:ext>
    </p:extLst>
  </p:cSld>
  <p:clrMapOvr>
    <a:masterClrMapping/>
  </p:clrMapOvr>
  <mc:AlternateContent xmlns:mc="http://schemas.openxmlformats.org/markup-compatibility/2006" xmlns:p14="http://schemas.microsoft.com/office/powerpoint/2010/main">
    <mc:Choice Requires="p14">
      <p:transition spd="slow" p14:dur="2000" advTm="49319"/>
    </mc:Choice>
    <mc:Fallback xmlns="">
      <p:transition spd="slow" advTm="49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609600"/>
            <a:ext cx="8001000" cy="914400"/>
          </a:xfrm>
        </p:spPr>
        <p:txBody>
          <a:bodyPr/>
          <a:lstStyle/>
          <a:p>
            <a:pPr algn="ctr"/>
            <a:r>
              <a:rPr lang="en-US" sz="2800" dirty="0">
                <a:latin typeface="Calibri" panose="020F0502020204030204" pitchFamily="34" charset="0"/>
                <a:cs typeface="Calibri" panose="020F0502020204030204" pitchFamily="34" charset="0"/>
              </a:rPr>
              <a:t>Staying Productive – </a:t>
            </a:r>
            <a:r>
              <a:rPr lang="en-US" sz="2800" i="1" dirty="0">
                <a:latin typeface="Calibri" panose="020F0502020204030204" pitchFamily="34" charset="0"/>
                <a:cs typeface="Calibri" panose="020F0502020204030204" pitchFamily="34" charset="0"/>
              </a:rPr>
              <a:t>Google’s Primer Team</a:t>
            </a:r>
            <a:endParaRPr lang="en-US" sz="2800" dirty="0">
              <a:latin typeface="Calibri" panose="020F0502020204030204" pitchFamily="34" charset="0"/>
              <a:cs typeface="Calibri" panose="020F0502020204030204" pitchFamily="34" charset="0"/>
            </a:endParaRPr>
          </a:p>
        </p:txBody>
      </p:sp>
      <p:sp>
        <p:nvSpPr>
          <p:cNvPr id="49155" name="Rectangle 3"/>
          <p:cNvSpPr>
            <a:spLocks noGrp="1" noChangeArrowheads="1"/>
          </p:cNvSpPr>
          <p:nvPr>
            <p:ph type="body" sz="half" idx="1"/>
          </p:nvPr>
        </p:nvSpPr>
        <p:spPr>
          <a:xfrm>
            <a:off x="685800" y="1524000"/>
            <a:ext cx="7818438" cy="4343400"/>
          </a:xfrm>
        </p:spPr>
        <p:txBody>
          <a:bodyPr/>
          <a:lstStyle/>
          <a:p>
            <a:pPr marL="0" indent="0">
              <a:buNone/>
            </a:pPr>
            <a:r>
              <a:rPr lang="en-US" sz="2000" b="1" dirty="0">
                <a:latin typeface="Calibri" panose="020F0502020204030204" pitchFamily="34" charset="0"/>
                <a:cs typeface="Calibri" panose="020F0502020204030204" pitchFamily="34" charset="0"/>
              </a:rPr>
              <a:t>Tip 4: Create a process for collaboration</a:t>
            </a:r>
          </a:p>
          <a:p>
            <a:pPr>
              <a:spcBef>
                <a:spcPts val="0"/>
              </a:spcBef>
            </a:pPr>
            <a:endParaRPr lang="en-US" sz="1400" b="1" dirty="0">
              <a:latin typeface="Calibri" panose="020F0502020204030204" pitchFamily="34" charset="0"/>
              <a:cs typeface="Calibri" panose="020F0502020204030204" pitchFamily="34" charset="0"/>
            </a:endParaRPr>
          </a:p>
          <a:p>
            <a:pPr lvl="0">
              <a:spcBef>
                <a:spcPts val="0"/>
              </a:spcBef>
              <a:buFont typeface="Arial" panose="020B0604020202020204" pitchFamily="34" charset="0"/>
              <a:buChar char="•"/>
            </a:pPr>
            <a:r>
              <a:rPr lang="en-US" sz="1800" dirty="0" smtClean="0">
                <a:latin typeface="Calibri" panose="020F0502020204030204" pitchFamily="34" charset="0"/>
                <a:cs typeface="Calibri" panose="020F0502020204030204" pitchFamily="34" charset="0"/>
              </a:rPr>
              <a:t>Working </a:t>
            </a:r>
            <a:r>
              <a:rPr lang="en-US" sz="1800" dirty="0">
                <a:latin typeface="Calibri" panose="020F0502020204030204" pitchFamily="34" charset="0"/>
                <a:cs typeface="Calibri" panose="020F0502020204030204" pitchFamily="34" charset="0"/>
              </a:rPr>
              <a:t>from home might seem like a solo experience, but it usually still involves interacting with </a:t>
            </a:r>
            <a:r>
              <a:rPr lang="en-US" sz="1800" dirty="0" smtClean="0">
                <a:latin typeface="Calibri" panose="020F0502020204030204" pitchFamily="34" charset="0"/>
                <a:cs typeface="Calibri" panose="020F0502020204030204" pitchFamily="34" charset="0"/>
              </a:rPr>
              <a:t>others</a:t>
            </a:r>
            <a:r>
              <a:rPr lang="en-US" sz="1800" dirty="0">
                <a:latin typeface="Calibri" panose="020F0502020204030204" pitchFamily="34" charset="0"/>
                <a:cs typeface="Calibri" panose="020F0502020204030204" pitchFamily="34" charset="0"/>
              </a:rPr>
              <a:t>, whether it’s meeting with your team, getting assignments, making decisions, or giving and </a:t>
            </a:r>
            <a:r>
              <a:rPr lang="en-US" sz="1800" dirty="0" smtClean="0">
                <a:latin typeface="Calibri" panose="020F0502020204030204" pitchFamily="34" charset="0"/>
                <a:cs typeface="Calibri" panose="020F0502020204030204" pitchFamily="34" charset="0"/>
              </a:rPr>
              <a:t>receiving </a:t>
            </a:r>
            <a:r>
              <a:rPr lang="en-US" sz="1800" dirty="0">
                <a:latin typeface="Calibri" panose="020F0502020204030204" pitchFamily="34" charset="0"/>
                <a:cs typeface="Calibri" panose="020F0502020204030204" pitchFamily="34" charset="0"/>
              </a:rPr>
              <a:t>feedback. So it’s important to set up methods for collaboration while you work remotely.</a:t>
            </a:r>
          </a:p>
          <a:p>
            <a:pPr lvl="0">
              <a:spcBef>
                <a:spcPts val="0"/>
              </a:spcBef>
            </a:pPr>
            <a:endParaRPr lang="en-US" sz="1400" dirty="0">
              <a:latin typeface="Calibri" panose="020F0502020204030204" pitchFamily="34" charset="0"/>
              <a:cs typeface="Calibri" panose="020F0502020204030204" pitchFamily="34" charset="0"/>
            </a:endParaRPr>
          </a:p>
          <a:p>
            <a:pPr lvl="0">
              <a:spcBef>
                <a:spcPts val="0"/>
              </a:spcBef>
              <a:buFont typeface="Arial" panose="020B0604020202020204" pitchFamily="34" charset="0"/>
              <a:buChar char="•"/>
            </a:pPr>
            <a:r>
              <a:rPr lang="en-US" sz="1800" dirty="0" smtClean="0">
                <a:latin typeface="Calibri" panose="020F0502020204030204" pitchFamily="34" charset="0"/>
                <a:cs typeface="Calibri" panose="020F0502020204030204" pitchFamily="34" charset="0"/>
              </a:rPr>
              <a:t>Brainstorming </a:t>
            </a:r>
            <a:r>
              <a:rPr lang="en-US" sz="1800" dirty="0">
                <a:latin typeface="Calibri" panose="020F0502020204030204" pitchFamily="34" charset="0"/>
                <a:cs typeface="Calibri" panose="020F0502020204030204" pitchFamily="34" charset="0"/>
              </a:rPr>
              <a:t>or detailed discussions usually require an official meeting. </a:t>
            </a:r>
          </a:p>
          <a:p>
            <a:pPr marL="0" lvl="0" indent="0">
              <a:spcBef>
                <a:spcPts val="0"/>
              </a:spcBef>
              <a:buNone/>
            </a:pPr>
            <a:endParaRPr lang="en-US" sz="1400" dirty="0">
              <a:latin typeface="Calibri" panose="020F0502020204030204" pitchFamily="34" charset="0"/>
              <a:cs typeface="Calibri" panose="020F0502020204030204" pitchFamily="34" charset="0"/>
            </a:endParaRPr>
          </a:p>
          <a:p>
            <a:pPr lvl="0">
              <a:spcBef>
                <a:spcPts val="0"/>
              </a:spcBef>
              <a:buFont typeface="Arial" panose="020B0604020202020204" pitchFamily="34" charset="0"/>
              <a:buChar char="•"/>
            </a:pPr>
            <a:r>
              <a:rPr lang="en-US" sz="1800" dirty="0" smtClean="0">
                <a:latin typeface="Calibri" panose="020F0502020204030204" pitchFamily="34" charset="0"/>
                <a:cs typeface="Calibri" panose="020F0502020204030204" pitchFamily="34" charset="0"/>
              </a:rPr>
              <a:t>While </a:t>
            </a:r>
            <a:r>
              <a:rPr lang="en-US" sz="1800" dirty="0">
                <a:latin typeface="Calibri" panose="020F0502020204030204" pitchFamily="34" charset="0"/>
                <a:cs typeface="Calibri" panose="020F0502020204030204" pitchFamily="34" charset="0"/>
              </a:rPr>
              <a:t>email can be effective for making an official decision or passing on information, people’s </a:t>
            </a:r>
            <a:r>
              <a:rPr lang="en-US" sz="1800" dirty="0" smtClean="0">
                <a:latin typeface="Calibri" panose="020F0502020204030204" pitchFamily="34" charset="0"/>
                <a:cs typeface="Calibri" panose="020F0502020204030204" pitchFamily="34" charset="0"/>
              </a:rPr>
              <a:t>inboxes </a:t>
            </a:r>
            <a:r>
              <a:rPr lang="en-US" sz="1800" dirty="0">
                <a:latin typeface="Calibri" panose="020F0502020204030204" pitchFamily="34" charset="0"/>
                <a:cs typeface="Calibri" panose="020F0502020204030204" pitchFamily="34" charset="0"/>
              </a:rPr>
              <a:t>can get clogged up quickly.  </a:t>
            </a:r>
          </a:p>
          <a:p>
            <a:pPr>
              <a:spcBef>
                <a:spcPts val="0"/>
              </a:spcBef>
            </a:pPr>
            <a:endParaRPr lang="en-US" sz="1400" dirty="0">
              <a:latin typeface="Calibri" panose="020F0502020204030204" pitchFamily="34" charset="0"/>
              <a:cs typeface="Calibri" panose="020F0502020204030204" pitchFamily="34" charset="0"/>
            </a:endParaRPr>
          </a:p>
          <a:p>
            <a:pPr>
              <a:spcBef>
                <a:spcPts val="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University Audit comment - Try using </a:t>
            </a:r>
            <a:r>
              <a:rPr lang="en-US" sz="1800" b="1" dirty="0">
                <a:latin typeface="Calibri" panose="020F0502020204030204" pitchFamily="34" charset="0"/>
                <a:cs typeface="Calibri" panose="020F0502020204030204" pitchFamily="34" charset="0"/>
              </a:rPr>
              <a:t>Skype  -  </a:t>
            </a:r>
            <a:r>
              <a:rPr lang="en-US" sz="1800" i="1" dirty="0">
                <a:latin typeface="Calibri" panose="020F0502020204030204" pitchFamily="34" charset="0"/>
                <a:cs typeface="Calibri" panose="020F0502020204030204" pitchFamily="34" charset="0"/>
              </a:rPr>
              <a:t>Wikipedia</a:t>
            </a:r>
            <a:r>
              <a:rPr lang="en-US" sz="1800" b="1" i="1" dirty="0">
                <a:latin typeface="Calibri" panose="020F0502020204030204" pitchFamily="34" charset="0"/>
                <a:cs typeface="Calibri" panose="020F0502020204030204" pitchFamily="34" charset="0"/>
              </a:rPr>
              <a:t>: </a:t>
            </a:r>
            <a:r>
              <a:rPr lang="en-US" sz="1800" i="1" dirty="0">
                <a:latin typeface="Calibri" panose="020F0502020204030204" pitchFamily="34" charset="0"/>
                <a:cs typeface="Calibri" panose="020F0502020204030204" pitchFamily="34" charset="0"/>
              </a:rPr>
              <a:t>a telecommunications application that specializes in providing video chat, and voice calls between computers, tablets, mobile devices, console, and smartwatches over the Internet;  provides instant messaging services; users may transmit text, video, audio and images; allows video conference calls. </a:t>
            </a:r>
            <a:r>
              <a:rPr lang="en-US" sz="1800" b="1" i="1" dirty="0">
                <a:solidFill>
                  <a:srgbClr val="0070C0"/>
                </a:solidFill>
                <a:latin typeface="Calibri" panose="020F0502020204030204" pitchFamily="34" charset="0"/>
                <a:cs typeface="Calibri" panose="020F0502020204030204" pitchFamily="34" charset="0"/>
              </a:rPr>
              <a:t>     </a:t>
            </a:r>
            <a:endParaRPr lang="en-US" sz="1800" i="1" dirty="0">
              <a:solidFill>
                <a:srgbClr val="0070C0"/>
              </a:solidFill>
              <a:latin typeface="Calibri" panose="020F0502020204030204" pitchFamily="34" charset="0"/>
              <a:cs typeface="Calibri" panose="020F0502020204030204" pitchFamily="34" charset="0"/>
            </a:endParaRPr>
          </a:p>
          <a:p>
            <a:pPr marL="0" indent="0">
              <a:buNone/>
            </a:pPr>
            <a:endParaRPr lang="en-US" sz="1600" dirty="0"/>
          </a:p>
        </p:txBody>
      </p:sp>
      <p:sp>
        <p:nvSpPr>
          <p:cNvPr id="7" name="Slide Number Placeholder 6"/>
          <p:cNvSpPr>
            <a:spLocks noGrp="1"/>
          </p:cNvSpPr>
          <p:nvPr>
            <p:ph type="sldNum" sz="quarter" idx="11"/>
          </p:nvPr>
        </p:nvSpPr>
        <p:spPr/>
        <p:txBody>
          <a:bodyPr/>
          <a:lstStyle/>
          <a:p>
            <a:fld id="{1F0AF8D7-F67C-43CC-AD7B-C53A760051EB}" type="slidenum">
              <a:rPr lang="en-US" smtClean="0"/>
              <a:pPr/>
              <a:t>7</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612"/>
    </mc:Choice>
    <mc:Fallback xmlns="">
      <p:transition spd="slow" advTm="57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609600"/>
            <a:ext cx="8001000" cy="914400"/>
          </a:xfrm>
        </p:spPr>
        <p:txBody>
          <a:bodyPr/>
          <a:lstStyle/>
          <a:p>
            <a:pPr algn="ctr"/>
            <a:r>
              <a:rPr lang="en-US" sz="3200" b="1" dirty="0">
                <a:solidFill>
                  <a:schemeClr val="tx1"/>
                </a:solidFill>
                <a:latin typeface="Calibri" panose="020F0502020204030204" pitchFamily="34" charset="0"/>
                <a:cs typeface="Calibri" panose="020F0502020204030204" pitchFamily="34" charset="0"/>
              </a:rPr>
              <a:t>Top 32 Working from Home </a:t>
            </a:r>
            <a:r>
              <a:rPr lang="en-US" sz="3200" b="1" dirty="0" smtClean="0">
                <a:solidFill>
                  <a:schemeClr val="tx1"/>
                </a:solidFill>
                <a:latin typeface="Calibri" panose="020F0502020204030204" pitchFamily="34" charset="0"/>
                <a:cs typeface="Calibri" panose="020F0502020204030204" pitchFamily="34" charset="0"/>
              </a:rPr>
              <a:t>Tips</a:t>
            </a:r>
            <a:br>
              <a:rPr lang="en-US" sz="3200" b="1" dirty="0" smtClean="0">
                <a:solidFill>
                  <a:schemeClr val="tx1"/>
                </a:solidFill>
                <a:latin typeface="Calibri" panose="020F0502020204030204" pitchFamily="34" charset="0"/>
                <a:cs typeface="Calibri" panose="020F0502020204030204" pitchFamily="34" charset="0"/>
              </a:rPr>
            </a:br>
            <a:r>
              <a:rPr lang="en-US" sz="2400" b="1" i="1" dirty="0" smtClean="0">
                <a:solidFill>
                  <a:schemeClr val="tx1"/>
                </a:solidFill>
                <a:latin typeface="Calibri" panose="020F0502020204030204" pitchFamily="34" charset="0"/>
                <a:cs typeface="Calibri" panose="020F0502020204030204" pitchFamily="34" charset="0"/>
              </a:rPr>
              <a:t>Source: </a:t>
            </a:r>
            <a:r>
              <a:rPr lang="en-US" sz="2400" b="1" i="1" dirty="0" err="1" smtClean="0">
                <a:solidFill>
                  <a:schemeClr val="tx1"/>
                </a:solidFill>
                <a:latin typeface="Calibri" panose="020F0502020204030204" pitchFamily="34" charset="0"/>
                <a:cs typeface="Calibri" panose="020F0502020204030204" pitchFamily="34" charset="0"/>
              </a:rPr>
              <a:t>Nextiva</a:t>
            </a:r>
            <a:endParaRPr lang="en-US" sz="3200" i="1" dirty="0">
              <a:solidFill>
                <a:schemeClr val="tx1"/>
              </a:solidFill>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1"/>
          </p:nvPr>
        </p:nvSpPr>
        <p:spPr/>
        <p:txBody>
          <a:bodyPr/>
          <a:lstStyle/>
          <a:p>
            <a:fld id="{1F0AF8D7-F67C-43CC-AD7B-C53A760051EB}" type="slidenum">
              <a:rPr lang="en-US" smtClean="0"/>
              <a:pPr/>
              <a:t>8</a:t>
            </a:fld>
            <a:endParaRPr lang="en-US" dirty="0"/>
          </a:p>
        </p:txBody>
      </p:sp>
      <p:pic>
        <p:nvPicPr>
          <p:cNvPr id="4" name="Picture 3"/>
          <p:cNvPicPr>
            <a:picLocks noChangeAspect="1"/>
          </p:cNvPicPr>
          <p:nvPr/>
        </p:nvPicPr>
        <p:blipFill rotWithShape="1">
          <a:blip r:embed="rId5"/>
          <a:srcRect b="13284"/>
          <a:stretch/>
        </p:blipFill>
        <p:spPr>
          <a:xfrm>
            <a:off x="228600" y="1905000"/>
            <a:ext cx="8686800" cy="32004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53141069"/>
      </p:ext>
    </p:extLst>
  </p:cSld>
  <p:clrMapOvr>
    <a:masterClrMapping/>
  </p:clrMapOvr>
  <mc:AlternateContent xmlns:mc="http://schemas.openxmlformats.org/markup-compatibility/2006" xmlns:p14="http://schemas.microsoft.com/office/powerpoint/2010/main">
    <mc:Choice Requires="p14">
      <p:transition spd="slow" p14:dur="2000" advTm="15120"/>
    </mc:Choice>
    <mc:Fallback xmlns="">
      <p:transition spd="slow" advTm="15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609600"/>
            <a:ext cx="8001000" cy="914400"/>
          </a:xfrm>
        </p:spPr>
        <p:txBody>
          <a:bodyPr/>
          <a:lstStyle/>
          <a:p>
            <a:pPr algn="ctr"/>
            <a:r>
              <a:rPr lang="en-US" sz="2400" b="1" dirty="0">
                <a:solidFill>
                  <a:schemeClr val="tx1"/>
                </a:solidFill>
                <a:latin typeface="Calibri" panose="020F0502020204030204" pitchFamily="34" charset="0"/>
                <a:cs typeface="Calibri" panose="020F0502020204030204" pitchFamily="34" charset="0"/>
              </a:rPr>
              <a:t>TOP 5 STEPS to Securely Working From Home</a:t>
            </a:r>
            <a:br>
              <a:rPr lang="en-US" sz="2400" b="1" dirty="0">
                <a:solidFill>
                  <a:schemeClr val="tx1"/>
                </a:solidFill>
                <a:latin typeface="Calibri" panose="020F0502020204030204" pitchFamily="34" charset="0"/>
                <a:cs typeface="Calibri" panose="020F0502020204030204" pitchFamily="34" charset="0"/>
              </a:rPr>
            </a:br>
            <a:r>
              <a:rPr lang="en-US" sz="2400" b="1" i="1" dirty="0">
                <a:solidFill>
                  <a:schemeClr val="tx1"/>
                </a:solidFill>
                <a:latin typeface="Calibri" panose="020F0502020204030204" pitchFamily="34" charset="0"/>
                <a:cs typeface="Calibri" panose="020F0502020204030204" pitchFamily="34" charset="0"/>
              </a:rPr>
              <a:t>Source</a:t>
            </a:r>
            <a:r>
              <a:rPr lang="en-US" sz="2400" b="1" dirty="0">
                <a:solidFill>
                  <a:schemeClr val="tx1"/>
                </a:solidFill>
                <a:latin typeface="Calibri" panose="020F0502020204030204" pitchFamily="34" charset="0"/>
                <a:cs typeface="Calibri" panose="020F0502020204030204" pitchFamily="34" charset="0"/>
              </a:rPr>
              <a:t> - SANS SECURITY AWARENESS  - </a:t>
            </a:r>
            <a:r>
              <a:rPr lang="en-US" sz="1800" b="1" dirty="0">
                <a:solidFill>
                  <a:schemeClr val="tx1"/>
                </a:solidFill>
                <a:latin typeface="Calibri" panose="020F0502020204030204" pitchFamily="34" charset="0"/>
                <a:cs typeface="Calibri" panose="020F0502020204030204" pitchFamily="34" charset="0"/>
              </a:rPr>
              <a:t>FACTSHEET</a:t>
            </a:r>
            <a:r>
              <a:rPr lang="en-US" sz="2400" b="1" dirty="0">
                <a:solidFill>
                  <a:schemeClr val="tx1"/>
                </a:solidFill>
                <a:latin typeface="Calibri" panose="020F0502020204030204" pitchFamily="34" charset="0"/>
                <a:cs typeface="Calibri" panose="020F0502020204030204" pitchFamily="34" charset="0"/>
              </a:rPr>
              <a:t> </a:t>
            </a:r>
            <a:r>
              <a:rPr lang="en-US" sz="2000" b="1" dirty="0"/>
              <a:t/>
            </a:r>
            <a:br>
              <a:rPr lang="en-US" sz="2000" b="1" dirty="0"/>
            </a:br>
            <a:endParaRPr lang="en-US" sz="2400" dirty="0"/>
          </a:p>
        </p:txBody>
      </p:sp>
      <p:sp>
        <p:nvSpPr>
          <p:cNvPr id="49155" name="Rectangle 3"/>
          <p:cNvSpPr>
            <a:spLocks noGrp="1" noChangeArrowheads="1"/>
          </p:cNvSpPr>
          <p:nvPr>
            <p:ph type="body" sz="half" idx="1"/>
          </p:nvPr>
        </p:nvSpPr>
        <p:spPr>
          <a:xfrm>
            <a:off x="838200" y="1905000"/>
            <a:ext cx="7543800" cy="3810000"/>
          </a:xfrm>
        </p:spPr>
        <p:txBody>
          <a:bodyPr/>
          <a:lstStyle/>
          <a:p>
            <a:pPr marL="0" indent="0">
              <a:buNone/>
            </a:pPr>
            <a:r>
              <a:rPr lang="en-US" sz="1800" dirty="0"/>
              <a:t>The SANS Institute was established in 1989 as a cooperative research and education organization. Its programs now reach more than 165,000 security professionals around the world. A range of individuals from auditors and network administrators, to chief information security officers are sharing the lessons they learn and are jointly finding solutions to the challenges they face. At the heart of SANS are the many security practitioners in varied global organizations from corporations to universities working together to help the entire information security community.</a:t>
            </a:r>
          </a:p>
        </p:txBody>
      </p:sp>
      <p:sp>
        <p:nvSpPr>
          <p:cNvPr id="7" name="Slide Number Placeholder 6"/>
          <p:cNvSpPr>
            <a:spLocks noGrp="1"/>
          </p:cNvSpPr>
          <p:nvPr>
            <p:ph type="sldNum" sz="quarter" idx="11"/>
          </p:nvPr>
        </p:nvSpPr>
        <p:spPr/>
        <p:txBody>
          <a:bodyPr/>
          <a:lstStyle/>
          <a:p>
            <a:fld id="{1F0AF8D7-F67C-43CC-AD7B-C53A760051EB}" type="slidenum">
              <a:rPr lang="en-US" smtClean="0"/>
              <a:pPr/>
              <a:t>9</a:t>
            </a:fld>
            <a:endParaRPr lang="en-US" dirty="0"/>
          </a:p>
        </p:txBody>
      </p:sp>
      <p:pic>
        <p:nvPicPr>
          <p:cNvPr id="5" name="Content Placeholder 4"/>
          <p:cNvPicPr>
            <a:picLocks noGrp="1" noChangeAspect="1"/>
          </p:cNvPicPr>
          <p:nvPr>
            <p:ph sz="half" idx="2"/>
          </p:nvPr>
        </p:nvPicPr>
        <p:blipFill>
          <a:blip r:embed="rId5"/>
          <a:stretch>
            <a:fillRect/>
          </a:stretch>
        </p:blipFill>
        <p:spPr>
          <a:xfrm>
            <a:off x="6157912" y="4800600"/>
            <a:ext cx="2476500" cy="1181100"/>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195323348"/>
      </p:ext>
    </p:extLst>
  </p:cSld>
  <p:clrMapOvr>
    <a:masterClrMapping/>
  </p:clrMapOvr>
  <mc:AlternateContent xmlns:mc="http://schemas.openxmlformats.org/markup-compatibility/2006" xmlns:p14="http://schemas.microsoft.com/office/powerpoint/2010/main">
    <mc:Choice Requires="p14">
      <p:transition spd="slow" p14:dur="2000" advTm="20645"/>
    </mc:Choice>
    <mc:Fallback xmlns="">
      <p:transition spd="slow" advTm="20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12063</TotalTime>
  <Words>2800</Words>
  <Application>Microsoft Office PowerPoint</Application>
  <PresentationFormat>On-screen Show (4:3)</PresentationFormat>
  <Paragraphs>193</Paragraphs>
  <Slides>17</Slides>
  <Notes>15</Notes>
  <HiddenSlides>0</HiddenSlides>
  <MMClips>17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Garamond</vt:lpstr>
      <vt:lpstr>Default Design</vt:lpstr>
      <vt:lpstr>Securely Working From Home  Best Practices and Tips</vt:lpstr>
      <vt:lpstr>Introduction / Purpose</vt:lpstr>
      <vt:lpstr>Working From Home?   4 Tips for Staying Productive</vt:lpstr>
      <vt:lpstr>Staying Productive – Google’s Primer Team</vt:lpstr>
      <vt:lpstr>Staying Productive – Google’s Primer Team</vt:lpstr>
      <vt:lpstr>Staying Productive – Google’s Primer Team</vt:lpstr>
      <vt:lpstr>Staying Productive – Google’s Primer Team</vt:lpstr>
      <vt:lpstr>Top 32 Working from Home Tips Source: Nextiva</vt:lpstr>
      <vt:lpstr>TOP 5 STEPS to Securely Working From Home Source - SANS SECURITY AWARENESS  - FACTSHEET  </vt:lpstr>
      <vt:lpstr>Securely Working From Home – SANS Security Awareness</vt:lpstr>
      <vt:lpstr>Securely Working From Home – SANS Security Awareness</vt:lpstr>
      <vt:lpstr>Securely Working From Home – SANS Security Awareness</vt:lpstr>
      <vt:lpstr>Securely Working From Home – SANS Security Awareness</vt:lpstr>
      <vt:lpstr>Securely Working From Home – SANS Security Awareness</vt:lpstr>
      <vt:lpstr>Reminder Additional Resource</vt:lpstr>
      <vt:lpstr>https://tech.rochester.edu/security/  Top 10 Security Tips – watch top 10 Tips –  Video, Downloads, Poster</vt:lpstr>
      <vt:lpstr>Contact Information</vt:lpstr>
    </vt:vector>
  </TitlesOfParts>
  <Company>University of Rochester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Common Sense Look at Sarbanes-Oxley</dc:title>
  <dc:creator>salani</dc:creator>
  <cp:lastModifiedBy>Lawlor, Scott</cp:lastModifiedBy>
  <cp:revision>832</cp:revision>
  <cp:lastPrinted>2019-10-11T17:15:09Z</cp:lastPrinted>
  <dcterms:created xsi:type="dcterms:W3CDTF">2003-09-22T17:25:29Z</dcterms:created>
  <dcterms:modified xsi:type="dcterms:W3CDTF">2020-06-03T14:24:19Z</dcterms:modified>
</cp:coreProperties>
</file>