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</p:sldMasterIdLst>
  <p:notesMasterIdLst>
    <p:notesMasterId r:id="rId31"/>
  </p:notesMasterIdLst>
  <p:sldIdLst>
    <p:sldId id="283" r:id="rId2"/>
    <p:sldId id="284" r:id="rId3"/>
    <p:sldId id="263" r:id="rId4"/>
    <p:sldId id="268" r:id="rId5"/>
    <p:sldId id="280" r:id="rId6"/>
    <p:sldId id="274" r:id="rId7"/>
    <p:sldId id="257" r:id="rId8"/>
    <p:sldId id="259" r:id="rId9"/>
    <p:sldId id="277" r:id="rId10"/>
    <p:sldId id="260" r:id="rId11"/>
    <p:sldId id="266" r:id="rId12"/>
    <p:sldId id="276" r:id="rId13"/>
    <p:sldId id="264" r:id="rId14"/>
    <p:sldId id="275" r:id="rId15"/>
    <p:sldId id="269" r:id="rId16"/>
    <p:sldId id="273" r:id="rId17"/>
    <p:sldId id="256" r:id="rId18"/>
    <p:sldId id="288" r:id="rId19"/>
    <p:sldId id="289" r:id="rId20"/>
    <p:sldId id="287" r:id="rId21"/>
    <p:sldId id="290" r:id="rId22"/>
    <p:sldId id="265" r:id="rId23"/>
    <p:sldId id="267" r:id="rId24"/>
    <p:sldId id="291" r:id="rId25"/>
    <p:sldId id="292" r:id="rId26"/>
    <p:sldId id="272" r:id="rId27"/>
    <p:sldId id="282" r:id="rId28"/>
    <p:sldId id="279" r:id="rId29"/>
    <p:sldId id="28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2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8BBAB-C5C3-4316-AFAB-60837D0D6D3B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B8370B9-BEBB-42DB-947C-383D1A5514F4}">
      <dgm:prSet/>
      <dgm:spPr/>
      <dgm:t>
        <a:bodyPr/>
        <a:lstStyle/>
        <a:p>
          <a:r>
            <a:rPr lang="en-US" dirty="0"/>
            <a:t>The Art of the Start 2.0, Guy Kawasaki</a:t>
          </a:r>
        </a:p>
      </dgm:t>
    </dgm:pt>
    <dgm:pt modelId="{AA570C6B-46A9-4B01-9AA9-8054904C560C}" type="parTrans" cxnId="{DC87685E-0187-4CB4-A51E-6BA5120DB47F}">
      <dgm:prSet/>
      <dgm:spPr/>
      <dgm:t>
        <a:bodyPr/>
        <a:lstStyle/>
        <a:p>
          <a:endParaRPr lang="en-US"/>
        </a:p>
      </dgm:t>
    </dgm:pt>
    <dgm:pt modelId="{438345DF-0553-4E46-B335-74ECC095BF78}" type="sibTrans" cxnId="{DC87685E-0187-4CB4-A51E-6BA5120DB47F}">
      <dgm:prSet phldrT="1" phldr="0"/>
      <dgm:spPr/>
      <dgm:t>
        <a:bodyPr/>
        <a:lstStyle/>
        <a:p>
          <a:r>
            <a:rPr lang="en-US"/>
            <a:t>1</a:t>
          </a:r>
          <a:endParaRPr lang="en-US" dirty="0"/>
        </a:p>
      </dgm:t>
    </dgm:pt>
    <dgm:pt modelId="{4421189C-7A95-4D8F-9B07-CE57F101E4E2}">
      <dgm:prSet/>
      <dgm:spPr/>
      <dgm:t>
        <a:bodyPr/>
        <a:lstStyle/>
        <a:p>
          <a:r>
            <a:rPr lang="en-US" dirty="0"/>
            <a:t>Bootstrap Finance: The Art of Start-Ups, Amar Bhide, HBR</a:t>
          </a:r>
        </a:p>
      </dgm:t>
    </dgm:pt>
    <dgm:pt modelId="{7D2D7B1C-38DE-4723-BBC1-D418CECE4D31}" type="parTrans" cxnId="{8FCC2355-90C4-45EE-87E7-028932422FDE}">
      <dgm:prSet/>
      <dgm:spPr/>
      <dgm:t>
        <a:bodyPr/>
        <a:lstStyle/>
        <a:p>
          <a:endParaRPr lang="en-US"/>
        </a:p>
      </dgm:t>
    </dgm:pt>
    <dgm:pt modelId="{1E15FB2C-157E-4534-A114-D956506C58A5}" type="sibTrans" cxnId="{8FCC2355-90C4-45EE-87E7-028932422FDE}">
      <dgm:prSet phldrT="2" phldr="0"/>
      <dgm:spPr/>
      <dgm:t>
        <a:bodyPr/>
        <a:lstStyle/>
        <a:p>
          <a:r>
            <a:rPr lang="en-US"/>
            <a:t>2</a:t>
          </a:r>
          <a:endParaRPr lang="en-US" dirty="0"/>
        </a:p>
      </dgm:t>
    </dgm:pt>
    <dgm:pt modelId="{C3CFA1C9-3F51-4EE6-84AE-8243C881AFAD}">
      <dgm:prSet/>
      <dgm:spPr/>
      <dgm:t>
        <a:bodyPr/>
        <a:lstStyle/>
        <a:p>
          <a:r>
            <a:rPr lang="en-US" dirty="0"/>
            <a:t>Entrepreneur’s Toolkit, HBR</a:t>
          </a:r>
        </a:p>
      </dgm:t>
    </dgm:pt>
    <dgm:pt modelId="{F6EA1BA3-C37E-4114-B3F2-B5F9CA571A72}" type="parTrans" cxnId="{220A29EB-1901-4AA5-9B2F-64151C505D64}">
      <dgm:prSet/>
      <dgm:spPr/>
      <dgm:t>
        <a:bodyPr/>
        <a:lstStyle/>
        <a:p>
          <a:endParaRPr lang="en-US"/>
        </a:p>
      </dgm:t>
    </dgm:pt>
    <dgm:pt modelId="{D95248DC-5B8E-4192-816C-BF7DC1E0D655}" type="sibTrans" cxnId="{220A29EB-1901-4AA5-9B2F-64151C505D64}">
      <dgm:prSet phldrT="3" phldr="0"/>
      <dgm:spPr/>
      <dgm:t>
        <a:bodyPr/>
        <a:lstStyle/>
        <a:p>
          <a:r>
            <a:rPr lang="en-US"/>
            <a:t>3</a:t>
          </a:r>
          <a:endParaRPr lang="en-US" dirty="0"/>
        </a:p>
      </dgm:t>
    </dgm:pt>
    <dgm:pt modelId="{E52A6A98-FCEB-495D-9A1B-4DB14FD7F133}" type="pres">
      <dgm:prSet presAssocID="{5978BBAB-C5C3-4316-AFAB-60837D0D6D3B}" presName="Name0" presStyleCnt="0">
        <dgm:presLayoutVars>
          <dgm:animLvl val="lvl"/>
          <dgm:resizeHandles val="exact"/>
        </dgm:presLayoutVars>
      </dgm:prSet>
      <dgm:spPr/>
    </dgm:pt>
    <dgm:pt modelId="{F5423E55-A91B-40FF-898B-8273920CF6D6}" type="pres">
      <dgm:prSet presAssocID="{7B8370B9-BEBB-42DB-947C-383D1A5514F4}" presName="compositeNode" presStyleCnt="0">
        <dgm:presLayoutVars>
          <dgm:bulletEnabled val="1"/>
        </dgm:presLayoutVars>
      </dgm:prSet>
      <dgm:spPr/>
    </dgm:pt>
    <dgm:pt modelId="{41702FAF-1684-48F4-8FCA-155B655F33FF}" type="pres">
      <dgm:prSet presAssocID="{7B8370B9-BEBB-42DB-947C-383D1A5514F4}" presName="bgRect" presStyleLbl="bgAccFollowNode1" presStyleIdx="0" presStyleCnt="3" custLinFactNeighborY="-5797"/>
      <dgm:spPr/>
    </dgm:pt>
    <dgm:pt modelId="{58719A41-6463-4799-A9B4-C405DC963169}" type="pres">
      <dgm:prSet presAssocID="{438345DF-0553-4E46-B335-74ECC095BF78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895BD978-CF8A-4312-BEE3-4EFB6D3E95B4}" type="pres">
      <dgm:prSet presAssocID="{7B8370B9-BEBB-42DB-947C-383D1A5514F4}" presName="bottomLine" presStyleLbl="alignNode1" presStyleIdx="1" presStyleCnt="6">
        <dgm:presLayoutVars/>
      </dgm:prSet>
      <dgm:spPr/>
    </dgm:pt>
    <dgm:pt modelId="{AD0BF531-BB54-4715-867A-4BBA57E10A8F}" type="pres">
      <dgm:prSet presAssocID="{7B8370B9-BEBB-42DB-947C-383D1A5514F4}" presName="nodeText" presStyleLbl="bgAccFollowNode1" presStyleIdx="0" presStyleCnt="3">
        <dgm:presLayoutVars>
          <dgm:bulletEnabled val="1"/>
        </dgm:presLayoutVars>
      </dgm:prSet>
      <dgm:spPr/>
    </dgm:pt>
    <dgm:pt modelId="{D34D679E-9E8C-4499-9D2C-0DCEF67D51A1}" type="pres">
      <dgm:prSet presAssocID="{438345DF-0553-4E46-B335-74ECC095BF78}" presName="sibTrans" presStyleCnt="0"/>
      <dgm:spPr/>
    </dgm:pt>
    <dgm:pt modelId="{7538856F-72CD-487A-91B5-658E17243FA1}" type="pres">
      <dgm:prSet presAssocID="{4421189C-7A95-4D8F-9B07-CE57F101E4E2}" presName="compositeNode" presStyleCnt="0">
        <dgm:presLayoutVars>
          <dgm:bulletEnabled val="1"/>
        </dgm:presLayoutVars>
      </dgm:prSet>
      <dgm:spPr/>
    </dgm:pt>
    <dgm:pt modelId="{99AE3D75-913F-4E58-B5B6-11F1C447BC73}" type="pres">
      <dgm:prSet presAssocID="{4421189C-7A95-4D8F-9B07-CE57F101E4E2}" presName="bgRect" presStyleLbl="bgAccFollowNode1" presStyleIdx="1" presStyleCnt="3"/>
      <dgm:spPr/>
    </dgm:pt>
    <dgm:pt modelId="{D702D2C3-98C1-4CC9-83A1-6A72BF75F0B4}" type="pres">
      <dgm:prSet presAssocID="{1E15FB2C-157E-4534-A114-D956506C58A5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7D394FF2-991A-4923-9109-C034E397C096}" type="pres">
      <dgm:prSet presAssocID="{4421189C-7A95-4D8F-9B07-CE57F101E4E2}" presName="bottomLine" presStyleLbl="alignNode1" presStyleIdx="3" presStyleCnt="6">
        <dgm:presLayoutVars/>
      </dgm:prSet>
      <dgm:spPr/>
    </dgm:pt>
    <dgm:pt modelId="{38A00449-B492-4B8E-97A2-93A0B4D98BE8}" type="pres">
      <dgm:prSet presAssocID="{4421189C-7A95-4D8F-9B07-CE57F101E4E2}" presName="nodeText" presStyleLbl="bgAccFollowNode1" presStyleIdx="1" presStyleCnt="3">
        <dgm:presLayoutVars>
          <dgm:bulletEnabled val="1"/>
        </dgm:presLayoutVars>
      </dgm:prSet>
      <dgm:spPr/>
    </dgm:pt>
    <dgm:pt modelId="{3362A00A-788B-4CCA-9328-3293DD5FAB29}" type="pres">
      <dgm:prSet presAssocID="{1E15FB2C-157E-4534-A114-D956506C58A5}" presName="sibTrans" presStyleCnt="0"/>
      <dgm:spPr/>
    </dgm:pt>
    <dgm:pt modelId="{1C82F4D0-539B-451C-8147-EAE046C6F873}" type="pres">
      <dgm:prSet presAssocID="{C3CFA1C9-3F51-4EE6-84AE-8243C881AFAD}" presName="compositeNode" presStyleCnt="0">
        <dgm:presLayoutVars>
          <dgm:bulletEnabled val="1"/>
        </dgm:presLayoutVars>
      </dgm:prSet>
      <dgm:spPr/>
    </dgm:pt>
    <dgm:pt modelId="{CB85F54D-CCCC-47EC-8DA2-EE3A10CC6E04}" type="pres">
      <dgm:prSet presAssocID="{C3CFA1C9-3F51-4EE6-84AE-8243C881AFAD}" presName="bgRect" presStyleLbl="bgAccFollowNode1" presStyleIdx="2" presStyleCnt="3"/>
      <dgm:spPr/>
    </dgm:pt>
    <dgm:pt modelId="{34DE92BA-ED0B-47EF-A51B-D715E392D211}" type="pres">
      <dgm:prSet presAssocID="{D95248DC-5B8E-4192-816C-BF7DC1E0D655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E3A817EE-ED34-4AB0-A2D0-135BC90E0AD2}" type="pres">
      <dgm:prSet presAssocID="{C3CFA1C9-3F51-4EE6-84AE-8243C881AFAD}" presName="bottomLine" presStyleLbl="alignNode1" presStyleIdx="5" presStyleCnt="6">
        <dgm:presLayoutVars/>
      </dgm:prSet>
      <dgm:spPr/>
    </dgm:pt>
    <dgm:pt modelId="{5423BDDA-4E91-43AC-9DC0-FBA0C439E289}" type="pres">
      <dgm:prSet presAssocID="{C3CFA1C9-3F51-4EE6-84AE-8243C881AFAD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9B199936-0ABD-4A06-A50D-A773FE0D4475}" type="presOf" srcId="{5978BBAB-C5C3-4316-AFAB-60837D0D6D3B}" destId="{E52A6A98-FCEB-495D-9A1B-4DB14FD7F133}" srcOrd="0" destOrd="0" presId="urn:microsoft.com/office/officeart/2016/7/layout/BasicLinearProcessNumbered"/>
    <dgm:cxn modelId="{E0AD4D47-D033-436B-A2DA-288AFC56B4BA}" type="presOf" srcId="{7B8370B9-BEBB-42DB-947C-383D1A5514F4}" destId="{AD0BF531-BB54-4715-867A-4BBA57E10A8F}" srcOrd="1" destOrd="0" presId="urn:microsoft.com/office/officeart/2016/7/layout/BasicLinearProcessNumbered"/>
    <dgm:cxn modelId="{D399AC50-4D21-42A3-8AA9-CBE7E4D666E5}" type="presOf" srcId="{C3CFA1C9-3F51-4EE6-84AE-8243C881AFAD}" destId="{5423BDDA-4E91-43AC-9DC0-FBA0C439E289}" srcOrd="1" destOrd="0" presId="urn:microsoft.com/office/officeart/2016/7/layout/BasicLinearProcessNumbered"/>
    <dgm:cxn modelId="{8FCC2355-90C4-45EE-87E7-028932422FDE}" srcId="{5978BBAB-C5C3-4316-AFAB-60837D0D6D3B}" destId="{4421189C-7A95-4D8F-9B07-CE57F101E4E2}" srcOrd="1" destOrd="0" parTransId="{7D2D7B1C-38DE-4723-BBC1-D418CECE4D31}" sibTransId="{1E15FB2C-157E-4534-A114-D956506C58A5}"/>
    <dgm:cxn modelId="{DC87685E-0187-4CB4-A51E-6BA5120DB47F}" srcId="{5978BBAB-C5C3-4316-AFAB-60837D0D6D3B}" destId="{7B8370B9-BEBB-42DB-947C-383D1A5514F4}" srcOrd="0" destOrd="0" parTransId="{AA570C6B-46A9-4B01-9AA9-8054904C560C}" sibTransId="{438345DF-0553-4E46-B335-74ECC095BF78}"/>
    <dgm:cxn modelId="{5B0D0862-DCD5-4617-8E39-D9608057688D}" type="presOf" srcId="{4421189C-7A95-4D8F-9B07-CE57F101E4E2}" destId="{99AE3D75-913F-4E58-B5B6-11F1C447BC73}" srcOrd="0" destOrd="0" presId="urn:microsoft.com/office/officeart/2016/7/layout/BasicLinearProcessNumbered"/>
    <dgm:cxn modelId="{8C0F0567-AC5E-4EF7-AAA7-3A7B1D0E69B1}" type="presOf" srcId="{4421189C-7A95-4D8F-9B07-CE57F101E4E2}" destId="{38A00449-B492-4B8E-97A2-93A0B4D98BE8}" srcOrd="1" destOrd="0" presId="urn:microsoft.com/office/officeart/2016/7/layout/BasicLinearProcessNumbered"/>
    <dgm:cxn modelId="{6BB19CA7-BAD0-4978-804B-FABA9C5F0B1F}" type="presOf" srcId="{D95248DC-5B8E-4192-816C-BF7DC1E0D655}" destId="{34DE92BA-ED0B-47EF-A51B-D715E392D211}" srcOrd="0" destOrd="0" presId="urn:microsoft.com/office/officeart/2016/7/layout/BasicLinearProcessNumbered"/>
    <dgm:cxn modelId="{803544AC-E0F5-4895-841F-87DFA153556D}" type="presOf" srcId="{438345DF-0553-4E46-B335-74ECC095BF78}" destId="{58719A41-6463-4799-A9B4-C405DC963169}" srcOrd="0" destOrd="0" presId="urn:microsoft.com/office/officeart/2016/7/layout/BasicLinearProcessNumbered"/>
    <dgm:cxn modelId="{959680BA-F125-4324-B0A3-AF9FE9FEE731}" type="presOf" srcId="{7B8370B9-BEBB-42DB-947C-383D1A5514F4}" destId="{41702FAF-1684-48F4-8FCA-155B655F33FF}" srcOrd="0" destOrd="0" presId="urn:microsoft.com/office/officeart/2016/7/layout/BasicLinearProcessNumbered"/>
    <dgm:cxn modelId="{B43EA0CB-C09A-4049-B08A-0956E32451F9}" type="presOf" srcId="{1E15FB2C-157E-4534-A114-D956506C58A5}" destId="{D702D2C3-98C1-4CC9-83A1-6A72BF75F0B4}" srcOrd="0" destOrd="0" presId="urn:microsoft.com/office/officeart/2016/7/layout/BasicLinearProcessNumbered"/>
    <dgm:cxn modelId="{220A29EB-1901-4AA5-9B2F-64151C505D64}" srcId="{5978BBAB-C5C3-4316-AFAB-60837D0D6D3B}" destId="{C3CFA1C9-3F51-4EE6-84AE-8243C881AFAD}" srcOrd="2" destOrd="0" parTransId="{F6EA1BA3-C37E-4114-B3F2-B5F9CA571A72}" sibTransId="{D95248DC-5B8E-4192-816C-BF7DC1E0D655}"/>
    <dgm:cxn modelId="{3E091AF9-30C8-4728-BF12-C487757ABD48}" type="presOf" srcId="{C3CFA1C9-3F51-4EE6-84AE-8243C881AFAD}" destId="{CB85F54D-CCCC-47EC-8DA2-EE3A10CC6E04}" srcOrd="0" destOrd="0" presId="urn:microsoft.com/office/officeart/2016/7/layout/BasicLinearProcessNumbered"/>
    <dgm:cxn modelId="{31CE215B-D16D-49C3-A093-FDEF73A28C86}" type="presParOf" srcId="{E52A6A98-FCEB-495D-9A1B-4DB14FD7F133}" destId="{F5423E55-A91B-40FF-898B-8273920CF6D6}" srcOrd="0" destOrd="0" presId="urn:microsoft.com/office/officeart/2016/7/layout/BasicLinearProcessNumbered"/>
    <dgm:cxn modelId="{C3019518-8F87-4A14-B7CA-8643857EBD7F}" type="presParOf" srcId="{F5423E55-A91B-40FF-898B-8273920CF6D6}" destId="{41702FAF-1684-48F4-8FCA-155B655F33FF}" srcOrd="0" destOrd="0" presId="urn:microsoft.com/office/officeart/2016/7/layout/BasicLinearProcessNumbered"/>
    <dgm:cxn modelId="{AB1D7967-AB11-4EC4-9114-63B165A0ACDE}" type="presParOf" srcId="{F5423E55-A91B-40FF-898B-8273920CF6D6}" destId="{58719A41-6463-4799-A9B4-C405DC963169}" srcOrd="1" destOrd="0" presId="urn:microsoft.com/office/officeart/2016/7/layout/BasicLinearProcessNumbered"/>
    <dgm:cxn modelId="{E97081DC-717D-4959-BF7A-9F8FA3C06B1B}" type="presParOf" srcId="{F5423E55-A91B-40FF-898B-8273920CF6D6}" destId="{895BD978-CF8A-4312-BEE3-4EFB6D3E95B4}" srcOrd="2" destOrd="0" presId="urn:microsoft.com/office/officeart/2016/7/layout/BasicLinearProcessNumbered"/>
    <dgm:cxn modelId="{55962950-3D06-4B1C-B906-B6B8EEDF504B}" type="presParOf" srcId="{F5423E55-A91B-40FF-898B-8273920CF6D6}" destId="{AD0BF531-BB54-4715-867A-4BBA57E10A8F}" srcOrd="3" destOrd="0" presId="urn:microsoft.com/office/officeart/2016/7/layout/BasicLinearProcessNumbered"/>
    <dgm:cxn modelId="{3E1EE5DA-D272-40C5-BD5C-C87DF04ACE36}" type="presParOf" srcId="{E52A6A98-FCEB-495D-9A1B-4DB14FD7F133}" destId="{D34D679E-9E8C-4499-9D2C-0DCEF67D51A1}" srcOrd="1" destOrd="0" presId="urn:microsoft.com/office/officeart/2016/7/layout/BasicLinearProcessNumbered"/>
    <dgm:cxn modelId="{34C3880D-8DEC-49D4-8CF3-345DE22DCC25}" type="presParOf" srcId="{E52A6A98-FCEB-495D-9A1B-4DB14FD7F133}" destId="{7538856F-72CD-487A-91B5-658E17243FA1}" srcOrd="2" destOrd="0" presId="urn:microsoft.com/office/officeart/2016/7/layout/BasicLinearProcessNumbered"/>
    <dgm:cxn modelId="{E199428F-0617-42CC-AC5A-E2B41219E794}" type="presParOf" srcId="{7538856F-72CD-487A-91B5-658E17243FA1}" destId="{99AE3D75-913F-4E58-B5B6-11F1C447BC73}" srcOrd="0" destOrd="0" presId="urn:microsoft.com/office/officeart/2016/7/layout/BasicLinearProcessNumbered"/>
    <dgm:cxn modelId="{53701E5B-2D26-48B6-A5D3-79DCB566CAB9}" type="presParOf" srcId="{7538856F-72CD-487A-91B5-658E17243FA1}" destId="{D702D2C3-98C1-4CC9-83A1-6A72BF75F0B4}" srcOrd="1" destOrd="0" presId="urn:microsoft.com/office/officeart/2016/7/layout/BasicLinearProcessNumbered"/>
    <dgm:cxn modelId="{E4AE2D04-536F-46A2-AE10-B9C02F1F5770}" type="presParOf" srcId="{7538856F-72CD-487A-91B5-658E17243FA1}" destId="{7D394FF2-991A-4923-9109-C034E397C096}" srcOrd="2" destOrd="0" presId="urn:microsoft.com/office/officeart/2016/7/layout/BasicLinearProcessNumbered"/>
    <dgm:cxn modelId="{6CC9788B-D9C5-43C0-A134-68033E5A2406}" type="presParOf" srcId="{7538856F-72CD-487A-91B5-658E17243FA1}" destId="{38A00449-B492-4B8E-97A2-93A0B4D98BE8}" srcOrd="3" destOrd="0" presId="urn:microsoft.com/office/officeart/2016/7/layout/BasicLinearProcessNumbered"/>
    <dgm:cxn modelId="{F1AD71B9-6175-4DD6-A997-357CE57DB7BA}" type="presParOf" srcId="{E52A6A98-FCEB-495D-9A1B-4DB14FD7F133}" destId="{3362A00A-788B-4CCA-9328-3293DD5FAB29}" srcOrd="3" destOrd="0" presId="urn:microsoft.com/office/officeart/2016/7/layout/BasicLinearProcessNumbered"/>
    <dgm:cxn modelId="{72E60589-B075-448E-B253-50B63B2ABEE3}" type="presParOf" srcId="{E52A6A98-FCEB-495D-9A1B-4DB14FD7F133}" destId="{1C82F4D0-539B-451C-8147-EAE046C6F873}" srcOrd="4" destOrd="0" presId="urn:microsoft.com/office/officeart/2016/7/layout/BasicLinearProcessNumbered"/>
    <dgm:cxn modelId="{68F74285-E3F4-4362-AB52-86C9BE73808E}" type="presParOf" srcId="{1C82F4D0-539B-451C-8147-EAE046C6F873}" destId="{CB85F54D-CCCC-47EC-8DA2-EE3A10CC6E04}" srcOrd="0" destOrd="0" presId="urn:microsoft.com/office/officeart/2016/7/layout/BasicLinearProcessNumbered"/>
    <dgm:cxn modelId="{31627A97-CD7B-455A-BA23-1D89A6774B1B}" type="presParOf" srcId="{1C82F4D0-539B-451C-8147-EAE046C6F873}" destId="{34DE92BA-ED0B-47EF-A51B-D715E392D211}" srcOrd="1" destOrd="0" presId="urn:microsoft.com/office/officeart/2016/7/layout/BasicLinearProcessNumbered"/>
    <dgm:cxn modelId="{7C8A2E18-8E6D-4D72-9C18-C82183F5D8A7}" type="presParOf" srcId="{1C82F4D0-539B-451C-8147-EAE046C6F873}" destId="{E3A817EE-ED34-4AB0-A2D0-135BC90E0AD2}" srcOrd="2" destOrd="0" presId="urn:microsoft.com/office/officeart/2016/7/layout/BasicLinearProcessNumbered"/>
    <dgm:cxn modelId="{69B5C631-7781-4F7F-972F-C9EBEA49CF5B}" type="presParOf" srcId="{1C82F4D0-539B-451C-8147-EAE046C6F873}" destId="{5423BDDA-4E91-43AC-9DC0-FBA0C439E289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02FAF-1684-48F4-8FCA-155B655F33FF}">
      <dsp:nvSpPr>
        <dsp:cNvPr id="0" name=""/>
        <dsp:cNvSpPr/>
      </dsp:nvSpPr>
      <dsp:spPr>
        <a:xfrm>
          <a:off x="0" y="0"/>
          <a:ext cx="3286125" cy="435133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The Art of the Start 2.0, Guy Kawasaki</a:t>
          </a:r>
        </a:p>
      </dsp:txBody>
      <dsp:txXfrm>
        <a:off x="0" y="1653508"/>
        <a:ext cx="3286125" cy="2610802"/>
      </dsp:txXfrm>
    </dsp:sp>
    <dsp:sp modelId="{58719A41-6463-4799-A9B4-C405DC963169}">
      <dsp:nvSpPr>
        <dsp:cNvPr id="0" name=""/>
        <dsp:cNvSpPr/>
      </dsp:nvSpPr>
      <dsp:spPr>
        <a:xfrm>
          <a:off x="990361" y="435133"/>
          <a:ext cx="1305401" cy="130540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  <a:endParaRPr lang="en-US" sz="4800" kern="1200" dirty="0"/>
        </a:p>
      </dsp:txBody>
      <dsp:txXfrm>
        <a:off x="1181533" y="626305"/>
        <a:ext cx="923057" cy="923057"/>
      </dsp:txXfrm>
    </dsp:sp>
    <dsp:sp modelId="{895BD978-CF8A-4312-BEE3-4EFB6D3E95B4}">
      <dsp:nvSpPr>
        <dsp:cNvPr id="0" name=""/>
        <dsp:cNvSpPr/>
      </dsp:nvSpPr>
      <dsp:spPr>
        <a:xfrm>
          <a:off x="0" y="4351266"/>
          <a:ext cx="3286125" cy="7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AE3D75-913F-4E58-B5B6-11F1C447BC73}">
      <dsp:nvSpPr>
        <dsp:cNvPr id="0" name=""/>
        <dsp:cNvSpPr/>
      </dsp:nvSpPr>
      <dsp:spPr>
        <a:xfrm>
          <a:off x="3614737" y="0"/>
          <a:ext cx="3286125" cy="435133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Bootstrap Finance: The Art of Start-Ups, Amar Bhide, HBR</a:t>
          </a:r>
        </a:p>
      </dsp:txBody>
      <dsp:txXfrm>
        <a:off x="3614737" y="1653508"/>
        <a:ext cx="3286125" cy="2610802"/>
      </dsp:txXfrm>
    </dsp:sp>
    <dsp:sp modelId="{D702D2C3-98C1-4CC9-83A1-6A72BF75F0B4}">
      <dsp:nvSpPr>
        <dsp:cNvPr id="0" name=""/>
        <dsp:cNvSpPr/>
      </dsp:nvSpPr>
      <dsp:spPr>
        <a:xfrm>
          <a:off x="4605099" y="435133"/>
          <a:ext cx="1305401" cy="130540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  <a:endParaRPr lang="en-US" sz="4800" kern="1200" dirty="0"/>
        </a:p>
      </dsp:txBody>
      <dsp:txXfrm>
        <a:off x="4796271" y="626305"/>
        <a:ext cx="923057" cy="923057"/>
      </dsp:txXfrm>
    </dsp:sp>
    <dsp:sp modelId="{7D394FF2-991A-4923-9109-C034E397C096}">
      <dsp:nvSpPr>
        <dsp:cNvPr id="0" name=""/>
        <dsp:cNvSpPr/>
      </dsp:nvSpPr>
      <dsp:spPr>
        <a:xfrm>
          <a:off x="3614737" y="4351266"/>
          <a:ext cx="3286125" cy="7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85F54D-CCCC-47EC-8DA2-EE3A10CC6E04}">
      <dsp:nvSpPr>
        <dsp:cNvPr id="0" name=""/>
        <dsp:cNvSpPr/>
      </dsp:nvSpPr>
      <dsp:spPr>
        <a:xfrm>
          <a:off x="7229475" y="0"/>
          <a:ext cx="3286125" cy="435133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Entrepreneur’s Toolkit, HBR</a:t>
          </a:r>
        </a:p>
      </dsp:txBody>
      <dsp:txXfrm>
        <a:off x="7229475" y="1653508"/>
        <a:ext cx="3286125" cy="2610802"/>
      </dsp:txXfrm>
    </dsp:sp>
    <dsp:sp modelId="{34DE92BA-ED0B-47EF-A51B-D715E392D211}">
      <dsp:nvSpPr>
        <dsp:cNvPr id="0" name=""/>
        <dsp:cNvSpPr/>
      </dsp:nvSpPr>
      <dsp:spPr>
        <a:xfrm>
          <a:off x="8219836" y="435133"/>
          <a:ext cx="1305401" cy="1305401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  <a:endParaRPr lang="en-US" sz="4800" kern="1200" dirty="0"/>
        </a:p>
      </dsp:txBody>
      <dsp:txXfrm>
        <a:off x="8411008" y="626305"/>
        <a:ext cx="923057" cy="923057"/>
      </dsp:txXfrm>
    </dsp:sp>
    <dsp:sp modelId="{E3A817EE-ED34-4AB0-A2D0-135BC90E0AD2}">
      <dsp:nvSpPr>
        <dsp:cNvPr id="0" name=""/>
        <dsp:cNvSpPr/>
      </dsp:nvSpPr>
      <dsp:spPr>
        <a:xfrm>
          <a:off x="7229475" y="4351266"/>
          <a:ext cx="3286125" cy="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36D8D-A12C-7447-BDE6-D66EEA47ADE2}" type="datetimeFigureOut">
              <a:rPr lang="en-US" smtClean="0"/>
              <a:t>2/4/19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57E3B-64BA-5442-A500-37EF26D8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3682A-C7B8-5E47-87C5-47570C4D64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20D36D-7428-4044-BC89-AE596F6A8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48A72-484F-5D42-9E6D-21CF4DFE8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FA45-0E97-EC40-B908-BC63FC76F7D0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F00AF-7DAE-4645-95C4-E8F6C0023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BC780-DF39-5642-9EFD-5CCD83491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D4C6-3E8E-8346-A1BF-19634365852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152113A-9714-BA4A-9501-270A2D2F294F}"/>
              </a:ext>
            </a:extLst>
          </p:cNvPr>
          <p:cNvGrpSpPr/>
          <p:nvPr userDrawn="1"/>
        </p:nvGrpSpPr>
        <p:grpSpPr>
          <a:xfrm>
            <a:off x="0" y="6217920"/>
            <a:ext cx="12192000" cy="640080"/>
            <a:chOff x="0" y="6217920"/>
            <a:chExt cx="12192000" cy="64008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3C95D7B-F3F8-1E4F-9C3B-4495C6F412D5}"/>
                </a:ext>
              </a:extLst>
            </p:cNvPr>
            <p:cNvSpPr/>
            <p:nvPr userDrawn="1"/>
          </p:nvSpPr>
          <p:spPr>
            <a:xfrm>
              <a:off x="0" y="6217920"/>
              <a:ext cx="12192000" cy="640080"/>
            </a:xfrm>
            <a:prstGeom prst="rect">
              <a:avLst/>
            </a:prstGeom>
            <a:solidFill>
              <a:srgbClr val="003B7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B7A0E33-9923-4F46-A79E-1AA1A3AC50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48" y="6365975"/>
              <a:ext cx="3136392" cy="3657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415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3FDC2-3E14-9145-9DA5-12583A514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400298-5534-2D43-9B37-4A5372F76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E3D08-A2BF-FE44-9BB4-9BAB0C1B3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FA45-0E97-EC40-B908-BC63FC76F7D0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C088E-A2CE-954C-9936-9D55AEC34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86DF9-F045-1E46-B29C-2E9812D23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D4C6-3E8E-8346-A1BF-19634365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1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255AF1-5595-504F-A947-8DF0B0BA05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04FABD-1C08-4C4B-963F-BCE305E96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32064-5582-8F4F-9D47-7C1A9A832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FA45-0E97-EC40-B908-BC63FC76F7D0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077CC-5D46-3E48-B379-1FEC97941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65B3E-8E50-4648-8B57-1E7F52483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D4C6-3E8E-8346-A1BF-19634365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0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CE754-D3FF-9547-A2F9-D5D735737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8C33C-FD8C-A74F-B412-C5CFA1A37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4598E-0E95-DA46-8EE3-E1F62A30B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2765-D745-43BE-8020-49D6DC6EF4C1}" type="datetimeFigureOut">
              <a:rPr lang="en-US" smtClean="0"/>
              <a:t>2/4/19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0F5FC-B395-EF40-BC9A-47A8B058B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9F262-D67E-5E47-89C9-1282C35A7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2BCD4-AA02-47D5-89BC-E4F915160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88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CE584-1837-6C4F-8DAE-06E8CB36A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61AEF-8A7C-6045-B99F-B880B246E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85E1C-7DE5-2745-80CF-CEFFCE93E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FA45-0E97-EC40-B908-BC63FC76F7D0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7CA04-FB54-AF42-B2DA-50C9CCE9B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89B3F-8734-2E49-BE78-5FD2525CE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D4C6-3E8E-8346-A1BF-19634365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9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A5AB1-873C-A841-B88D-1718ABD94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34B79-2350-154C-9D5D-F774E10B27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3C62D-DE6C-EB45-9A8F-5F6404192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B14AAF-A628-0E4A-B1EE-7FF3FFC9B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FA45-0E97-EC40-B908-BC63FC76F7D0}" type="datetimeFigureOut">
              <a:rPr lang="en-US" smtClean="0"/>
              <a:t>2/4/19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E25E0-B860-B447-816E-825D1E79E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B908F-7793-D04D-89F2-AB2E4A083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D4C6-3E8E-8346-A1BF-19634365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9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C0A7A-1D15-0741-8D9C-4553DDDD9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988C9-D4D3-0646-9EFE-A304AA05D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1E2DC-E494-934D-B75D-BC2574C4A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D92DD3-88E7-834A-ADC5-F6A3D6209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471B2C-9CCA-B54F-AD94-BE82DC5B06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39EB12-B0E2-104E-AAC4-E0C9A2B0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FA45-0E97-EC40-B908-BC63FC76F7D0}" type="datetimeFigureOut">
              <a:rPr lang="en-US" smtClean="0"/>
              <a:t>2/4/19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2B403B-6596-5649-9BEF-A39627941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DCBCB8-BD1A-3146-810C-5665F2291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D4C6-3E8E-8346-A1BF-19634365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18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9BA2-33BC-814D-85D6-6C9CB3B1B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A90DBD-D009-1B4D-A8F8-9281EA626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2765-D745-43BE-8020-49D6DC6EF4C1}" type="datetimeFigureOut">
              <a:rPr lang="en-US" smtClean="0"/>
              <a:t>2/4/19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797512-E2B3-324E-90DF-AC5839FDA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DB2FA1-6BFB-7E45-9A5F-DAB0E49E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2BCD4-AA02-47D5-89BC-E4F915160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96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B43DB2-6CAE-D445-B9B3-06188D8A7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FA45-0E97-EC40-B908-BC63FC76F7D0}" type="datetimeFigureOut">
              <a:rPr lang="en-US" smtClean="0"/>
              <a:t>2/4/19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F8C31F-E3C8-2140-A8A3-579DE6A8F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4E1DBE-FFDB-7F4C-A807-A4E9A3C91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D4C6-3E8E-8346-A1BF-19634365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0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FA842-1D41-1E4D-8A19-F0F46889E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A6588-06B1-B847-AC27-4494757D5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017180-C870-5C47-9FA2-810A884862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A4792-D2D9-0149-A89C-91911A0B4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FA45-0E97-EC40-B908-BC63FC76F7D0}" type="datetimeFigureOut">
              <a:rPr lang="en-US" smtClean="0"/>
              <a:t>2/4/19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C9A65F-9534-B340-84B6-CF899A3CA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E7C5B-AA89-D841-8BEF-AFF60FADA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D4C6-3E8E-8346-A1BF-19634365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5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05F0B-E734-0D47-9374-68167D83C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3DD1E1-ADB2-7A4C-B909-0A1D57A9A1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2ED610-F92A-9946-93F9-B641BEEF2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3B04E-3B37-C242-A3C6-48594472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FA45-0E97-EC40-B908-BC63FC76F7D0}" type="datetimeFigureOut">
              <a:rPr lang="en-US" smtClean="0"/>
              <a:t>2/4/19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F449E-00FE-2940-9DB2-26F05E740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31149-DE57-CB41-99C5-6308ED1E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D4C6-3E8E-8346-A1BF-19634365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62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57180F-F8DE-C548-B10B-14CB2253B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E91961-6AE3-D243-A7DE-E8EB9FD79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4400A-572F-ED4E-B004-AE323B516D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5FA45-0E97-EC40-B908-BC63FC76F7D0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5B015-5D9E-2649-885E-96F5FE800A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60EB5-D23D-1A49-A5FF-2628BA1A4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0D4C6-3E8E-8346-A1BF-19634365852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46AD181-B824-1C4D-8B5F-AD8F1F5147AC}"/>
              </a:ext>
            </a:extLst>
          </p:cNvPr>
          <p:cNvGrpSpPr/>
          <p:nvPr userDrawn="1"/>
        </p:nvGrpSpPr>
        <p:grpSpPr>
          <a:xfrm>
            <a:off x="0" y="6217920"/>
            <a:ext cx="12192000" cy="640080"/>
            <a:chOff x="0" y="6217920"/>
            <a:chExt cx="12192000" cy="64008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BC233C7-86DB-8A41-9A5D-DA4FE40BE68B}"/>
                </a:ext>
              </a:extLst>
            </p:cNvPr>
            <p:cNvSpPr/>
            <p:nvPr userDrawn="1"/>
          </p:nvSpPr>
          <p:spPr>
            <a:xfrm>
              <a:off x="0" y="6217920"/>
              <a:ext cx="12192000" cy="640080"/>
            </a:xfrm>
            <a:prstGeom prst="rect">
              <a:avLst/>
            </a:prstGeom>
            <a:solidFill>
              <a:srgbClr val="003B7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815CBDF-87E8-8344-8E38-12730F3A5F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48" y="6365975"/>
              <a:ext cx="3136392" cy="3657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6532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60CFF-1008-4C83-A89C-F69843BD6B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Buzz Lab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9015A-CDBA-49A9-A0C6-0F4CE00242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Bob Tobin</a:t>
            </a:r>
          </a:p>
          <a:p>
            <a:r>
              <a:rPr lang="en-US" dirty="0"/>
              <a:t>University of Rochester</a:t>
            </a:r>
          </a:p>
          <a:p>
            <a:r>
              <a:rPr lang="en-US" dirty="0"/>
              <a:t>Ain Center for Entrepreneurship</a:t>
            </a:r>
          </a:p>
          <a:p>
            <a:r>
              <a:rPr lang="en-US" dirty="0"/>
              <a:t>February 9,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3E37F0-2827-1E41-BFAD-46BA39A5B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75" y="102561"/>
            <a:ext cx="5962650" cy="221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789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6012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	</a:t>
            </a:r>
            <a:r>
              <a:rPr lang="en-US" sz="3600" dirty="0"/>
              <a:t>“Never buy new what can be bought second-hand. Never buy what you can lease. Never lease what you can rent. Never rent what you can borrow. Never borrow what you can salvage.”</a:t>
            </a:r>
          </a:p>
          <a:p>
            <a:pPr algn="ctr">
              <a:buNone/>
            </a:pPr>
            <a:r>
              <a:rPr lang="en-US" sz="3600" dirty="0"/>
              <a:t>						Ian MacMillian</a:t>
            </a:r>
          </a:p>
        </p:txBody>
      </p:sp>
    </p:spTree>
    <p:extLst>
      <p:ext uri="{BB962C8B-B14F-4D97-AF65-F5344CB8AC3E}">
        <p14:creationId xmlns:p14="http://schemas.microsoft.com/office/powerpoint/2010/main" val="1068054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tse4.mm.bing.net/th?id=OIP.jZy06YoAmQjzJjgT0ytJtQHaCh&amp;pid=15.1&amp;P=0&amp;w=477&amp;h=163">
            <a:extLst>
              <a:ext uri="{FF2B5EF4-FFF2-40B4-BE49-F238E27FC236}">
                <a16:creationId xmlns:a16="http://schemas.microsoft.com/office/drawing/2014/main" id="{97FB0E68-2719-4BAE-868F-5D0A2BBA0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60" y="833120"/>
            <a:ext cx="11116680" cy="511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871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4046C-5A5B-443F-8F18-754B02598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&amp; Friends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07DC3-EC0A-4AF6-BDC7-CFC2D8152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Other than personal savings or credit this is the second largest source of start-up funding.</a:t>
            </a:r>
          </a:p>
          <a:p>
            <a:r>
              <a:rPr lang="en-US" sz="2400" dirty="0"/>
              <a:t>Two forms:</a:t>
            </a:r>
          </a:p>
          <a:p>
            <a:pPr lvl="1"/>
            <a:r>
              <a:rPr lang="en-US" sz="2400" dirty="0"/>
              <a:t>Loans (debt)</a:t>
            </a:r>
          </a:p>
          <a:p>
            <a:pPr lvl="1"/>
            <a:r>
              <a:rPr lang="en-US" sz="2400" dirty="0"/>
              <a:t>Ownership (equity)</a:t>
            </a:r>
          </a:p>
          <a:p>
            <a:pPr lvl="1"/>
            <a:endParaRPr lang="en-US" sz="2400" dirty="0"/>
          </a:p>
          <a:p>
            <a:pPr marL="128016" lvl="1" indent="0">
              <a:buNone/>
            </a:pPr>
            <a:r>
              <a:rPr lang="en-US" sz="2400" dirty="0"/>
              <a:t>Make sure the relationship/investment is formalized</a:t>
            </a:r>
          </a:p>
          <a:p>
            <a:pPr marL="128016" lvl="1" indent="0">
              <a:buNone/>
            </a:pPr>
            <a:endParaRPr lang="en-US" sz="2400" dirty="0"/>
          </a:p>
          <a:p>
            <a:pPr marL="128016" lvl="1" indent="0">
              <a:buNone/>
            </a:pPr>
            <a:r>
              <a:rPr lang="en-US" sz="2400" dirty="0"/>
              <a:t>Remember you will be sitting around the dinner table with these friends or family for a long time. This form of financing is fraught with risk and the potential grievous relationship consequences.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749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rowdfunding &amp; fundraising site comparison">
            <a:extLst>
              <a:ext uri="{FF2B5EF4-FFF2-40B4-BE49-F238E27FC236}">
                <a16:creationId xmlns:a16="http://schemas.microsoft.com/office/drawing/2014/main" id="{3B39D741-8482-44B0-ADCB-1F4CF6FB9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495" y="426194"/>
            <a:ext cx="902208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666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45CAC-0922-43A3-8C75-BDC907BDE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Crowdfunding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77044-DD3A-43F2-9208-0D767BACC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Two Primary approaches to Crowdfunding</a:t>
            </a:r>
          </a:p>
          <a:p>
            <a:pPr marL="128016" lvl="1" indent="0">
              <a:buNone/>
            </a:pPr>
            <a:endParaRPr lang="en-US" sz="2200" dirty="0"/>
          </a:p>
          <a:p>
            <a:pPr marL="128016" lvl="1" indent="0">
              <a:buNone/>
            </a:pPr>
            <a:r>
              <a:rPr lang="en-US" sz="2200" dirty="0"/>
              <a:t>Reward-based crowdfunding</a:t>
            </a:r>
          </a:p>
          <a:p>
            <a:pPr marL="128016" lvl="1" indent="0">
              <a:buNone/>
            </a:pPr>
            <a:r>
              <a:rPr lang="en-US" sz="2200" dirty="0"/>
              <a:t>	Most frequently lists products, services, projects or simply a business idea, allowing the 	crowd to pledge an amount of money for a reward. Structured to reward the largest 	backers to receive the highest value or most unique reward.</a:t>
            </a:r>
          </a:p>
          <a:p>
            <a:pPr marL="128016" lvl="1" indent="0">
              <a:buNone/>
            </a:pPr>
            <a:endParaRPr lang="en-US" sz="2200" dirty="0"/>
          </a:p>
          <a:p>
            <a:pPr marL="128016" lvl="1" indent="0">
              <a:buNone/>
            </a:pPr>
            <a:r>
              <a:rPr lang="en-US" sz="2200" dirty="0"/>
              <a:t>Equity Crowdfunding</a:t>
            </a:r>
          </a:p>
          <a:p>
            <a:pPr marL="128016" lvl="1" indent="0">
              <a:buNone/>
            </a:pPr>
            <a:r>
              <a:rPr lang="en-US" sz="2200" dirty="0"/>
              <a:t>	Investments that include an ownership stake and expect a return.</a:t>
            </a:r>
          </a:p>
          <a:p>
            <a:pPr marL="128016" lvl="1" indent="0">
              <a:buNone/>
            </a:pPr>
            <a:r>
              <a:rPr lang="en-US" sz="2200" dirty="0"/>
              <a:t>	Equity Crowdfunding Platforms:</a:t>
            </a:r>
          </a:p>
          <a:p>
            <a:pPr marL="128016" lvl="1" indent="0">
              <a:buNone/>
            </a:pPr>
            <a:endParaRPr lang="en-US" sz="2200" dirty="0"/>
          </a:p>
          <a:p>
            <a:pPr marL="128016" lvl="1" indent="0" algn="ctr">
              <a:buNone/>
            </a:pPr>
            <a:r>
              <a:rPr lang="en-US" sz="2200" dirty="0"/>
              <a:t>		WeFunder</a:t>
            </a:r>
          </a:p>
          <a:p>
            <a:pPr marL="128016" lvl="1" indent="0" algn="ctr">
              <a:buNone/>
            </a:pPr>
            <a:r>
              <a:rPr lang="en-US" sz="2200" dirty="0"/>
              <a:t>		Start Engine</a:t>
            </a:r>
          </a:p>
          <a:p>
            <a:pPr marL="128016" lvl="1" indent="0" algn="ctr">
              <a:buNone/>
            </a:pPr>
            <a:r>
              <a:rPr lang="en-US" sz="2200" dirty="0"/>
              <a:t>		MicroVentures</a:t>
            </a:r>
          </a:p>
          <a:p>
            <a:pPr marL="128016" lvl="1" indent="0" algn="ctr">
              <a:buNone/>
            </a:pPr>
            <a:r>
              <a:rPr lang="en-US" sz="2200" dirty="0"/>
              <a:t>		Seed Invest </a:t>
            </a:r>
          </a:p>
          <a:p>
            <a:pPr marL="12801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67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tse1.mm.bing.net/th?id=OIP.WM-VD7nRIu94MF7ajfMGPgHaFI&amp;pid=15.1&amp;P=0&amp;w=229&amp;h=159">
            <a:extLst>
              <a:ext uri="{FF2B5EF4-FFF2-40B4-BE49-F238E27FC236}">
                <a16:creationId xmlns:a16="http://schemas.microsoft.com/office/drawing/2014/main" id="{0821575A-7789-4126-8663-E6287DC2C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317" y="2002632"/>
            <a:ext cx="5253783" cy="364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D0B6F7-3A06-4E22-9AB6-E37B9566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to Peer Lending</a:t>
            </a:r>
          </a:p>
        </p:txBody>
      </p:sp>
    </p:spTree>
    <p:extLst>
      <p:ext uri="{BB962C8B-B14F-4D97-AF65-F5344CB8AC3E}">
        <p14:creationId xmlns:p14="http://schemas.microsoft.com/office/powerpoint/2010/main" val="411586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E38BC-600E-4EBF-A4A9-2172F5AF2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to Peer Lending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03770-48A7-4E8C-BC3F-3B7F2AA27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P2P lending marketplace works through a simple on-line platform. It connects borrowers to lenders eliminating traditional banks. </a:t>
            </a:r>
          </a:p>
          <a:p>
            <a:r>
              <a:rPr lang="en-US" dirty="0"/>
              <a:t>Projected to be a 150 billion market by 2025</a:t>
            </a:r>
          </a:p>
          <a:p>
            <a:r>
              <a:rPr lang="en-US" dirty="0"/>
              <a:t>Popular P2P Platforms:</a:t>
            </a:r>
          </a:p>
          <a:p>
            <a:endParaRPr lang="en-US" dirty="0"/>
          </a:p>
          <a:p>
            <a:pPr lvl="1" algn="ctr"/>
            <a:r>
              <a:rPr lang="en-US" dirty="0"/>
              <a:t>Funding Circle</a:t>
            </a:r>
          </a:p>
          <a:p>
            <a:pPr lvl="1" algn="ctr"/>
            <a:r>
              <a:rPr lang="en-US" dirty="0"/>
              <a:t>Prosper</a:t>
            </a:r>
          </a:p>
          <a:p>
            <a:pPr lvl="1" algn="ctr"/>
            <a:r>
              <a:rPr lang="en-US" dirty="0"/>
              <a:t>Street Shares (focus on Veterans)</a:t>
            </a:r>
          </a:p>
          <a:p>
            <a:pPr lvl="1" algn="ctr"/>
            <a:r>
              <a:rPr lang="en-US" dirty="0"/>
              <a:t>Lending Club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162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liam neeson skills quote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4" descr="Image result for liam neeson skills quote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54" name="Picture 6" descr="http://img.pandawhale.com/160924-Liam-Neeson-I-do-have-a-very-p-CsK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1430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168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beginning the entrepreneur has time:</a:t>
            </a:r>
          </a:p>
          <a:p>
            <a:endParaRPr lang="en-US" dirty="0"/>
          </a:p>
          <a:p>
            <a:pPr lvl="1"/>
            <a:r>
              <a:rPr lang="en-US" dirty="0"/>
              <a:t>Manage your time effectively</a:t>
            </a:r>
          </a:p>
          <a:p>
            <a:pPr lvl="1"/>
            <a:r>
              <a:rPr lang="en-US" dirty="0"/>
              <a:t>Achieve and hold your self accountable</a:t>
            </a:r>
          </a:p>
          <a:p>
            <a:pPr lvl="1"/>
            <a:r>
              <a:rPr lang="en-US" dirty="0"/>
              <a:t>Keep a schedule</a:t>
            </a:r>
          </a:p>
          <a:p>
            <a:pPr lvl="1"/>
            <a:r>
              <a:rPr lang="en-US" dirty="0"/>
              <a:t>Use checklists </a:t>
            </a:r>
          </a:p>
        </p:txBody>
      </p:sp>
    </p:spTree>
    <p:extLst>
      <p:ext uri="{BB962C8B-B14F-4D97-AF65-F5344CB8AC3E}">
        <p14:creationId xmlns:p14="http://schemas.microsoft.com/office/powerpoint/2010/main" val="336571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.telegraph.co.uk/multimedia/archive/02019/jobs-and-wozniak_2019574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914400"/>
            <a:ext cx="6923616" cy="479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22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0A15305-42C1-41C6-9203-B9CEDA9F58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5090" y="548697"/>
            <a:ext cx="4383404" cy="17253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AFD54AE-179E-4F24-830D-A74CB03C6928}"/>
              </a:ext>
            </a:extLst>
          </p:cNvPr>
          <p:cNvSpPr txBox="1"/>
          <p:nvPr/>
        </p:nvSpPr>
        <p:spPr>
          <a:xfrm>
            <a:off x="1789043" y="3428999"/>
            <a:ext cx="8835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Why Start a Business?</a:t>
            </a:r>
          </a:p>
        </p:txBody>
      </p:sp>
    </p:spTree>
    <p:extLst>
      <p:ext uri="{BB962C8B-B14F-4D97-AF65-F5344CB8AC3E}">
        <p14:creationId xmlns:p14="http://schemas.microsoft.com/office/powerpoint/2010/main" val="3980112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upload.wikimedia.org/wikipedia/en/5/5e/Microsoft-Staff-19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517" y="793531"/>
            <a:ext cx="6705598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675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Team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the entrepreneur needs people:</a:t>
            </a:r>
          </a:p>
          <a:p>
            <a:pPr lvl="1"/>
            <a:r>
              <a:rPr lang="en-US" dirty="0"/>
              <a:t>It is not impossible to find good people, but it’s very hard to find the right people.</a:t>
            </a:r>
          </a:p>
          <a:p>
            <a:pPr lvl="1"/>
            <a:r>
              <a:rPr lang="en-US" dirty="0"/>
              <a:t>Great teams have to have complementary skills. In almost all successful ventures, they truly know and understand each other, on a personal level.</a:t>
            </a:r>
          </a:p>
          <a:p>
            <a:pPr lvl="1"/>
            <a:r>
              <a:rPr lang="en-US" dirty="0"/>
              <a:t>You want people you can trust</a:t>
            </a:r>
          </a:p>
          <a:p>
            <a:pPr lvl="1"/>
            <a:r>
              <a:rPr lang="en-US" dirty="0"/>
              <a:t>You want co-founders who refuse to fail</a:t>
            </a:r>
          </a:p>
        </p:txBody>
      </p:sp>
    </p:spTree>
    <p:extLst>
      <p:ext uri="{BB962C8B-B14F-4D97-AF65-F5344CB8AC3E}">
        <p14:creationId xmlns:p14="http://schemas.microsoft.com/office/powerpoint/2010/main" val="16084131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Team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Beyond the Founders</a:t>
            </a:r>
          </a:p>
          <a:p>
            <a:pPr lvl="1"/>
            <a:r>
              <a:rPr lang="en-US" dirty="0"/>
              <a:t>Focus on these five functions</a:t>
            </a:r>
          </a:p>
          <a:p>
            <a:pPr lvl="2"/>
            <a:r>
              <a:rPr lang="en-US" dirty="0"/>
              <a:t>Product development</a:t>
            </a:r>
          </a:p>
          <a:p>
            <a:pPr lvl="2"/>
            <a:r>
              <a:rPr lang="en-US" dirty="0"/>
              <a:t>Sales</a:t>
            </a:r>
          </a:p>
          <a:p>
            <a:pPr lvl="2"/>
            <a:r>
              <a:rPr lang="en-US" dirty="0"/>
              <a:t>Production &amp; delivery</a:t>
            </a:r>
          </a:p>
          <a:p>
            <a:pPr lvl="2"/>
            <a:r>
              <a:rPr lang="en-US" dirty="0"/>
              <a:t>Marketing</a:t>
            </a:r>
          </a:p>
          <a:p>
            <a:pPr lvl="2"/>
            <a:r>
              <a:rPr lang="en-US" dirty="0"/>
              <a:t>Internal operations</a:t>
            </a:r>
          </a:p>
        </p:txBody>
      </p:sp>
    </p:spTree>
    <p:extLst>
      <p:ext uri="{BB962C8B-B14F-4D97-AF65-F5344CB8AC3E}">
        <p14:creationId xmlns:p14="http://schemas.microsoft.com/office/powerpoint/2010/main" val="42393912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Evaluating Candidates</a:t>
            </a:r>
          </a:p>
          <a:p>
            <a:pPr lvl="1"/>
            <a:r>
              <a:rPr lang="en-US" dirty="0"/>
              <a:t>There essential questions</a:t>
            </a:r>
          </a:p>
          <a:p>
            <a:pPr lvl="2"/>
            <a:r>
              <a:rPr lang="en-US" dirty="0"/>
              <a:t>Can they do the job?</a:t>
            </a:r>
          </a:p>
          <a:p>
            <a:pPr lvl="3"/>
            <a:r>
              <a:rPr lang="en-US" dirty="0"/>
              <a:t>Background and experience</a:t>
            </a:r>
          </a:p>
          <a:p>
            <a:pPr lvl="2"/>
            <a:r>
              <a:rPr lang="en-US" dirty="0"/>
              <a:t> Will they do the job?</a:t>
            </a:r>
          </a:p>
          <a:p>
            <a:pPr lvl="3"/>
            <a:r>
              <a:rPr lang="en-US" dirty="0"/>
              <a:t>Excited to work with you, work ethic, honesty and attitude</a:t>
            </a:r>
          </a:p>
          <a:p>
            <a:pPr lvl="2"/>
            <a:r>
              <a:rPr lang="en-US" dirty="0"/>
              <a:t>Will they fit the culture of the organization?</a:t>
            </a:r>
          </a:p>
          <a:p>
            <a:pPr lvl="3"/>
            <a:r>
              <a:rPr lang="en-US" dirty="0"/>
              <a:t>Hardest to evaluate</a:t>
            </a:r>
          </a:p>
        </p:txBody>
      </p:sp>
    </p:spTree>
    <p:extLst>
      <p:ext uri="{BB962C8B-B14F-4D97-AF65-F5344CB8AC3E}">
        <p14:creationId xmlns:p14="http://schemas.microsoft.com/office/powerpoint/2010/main" val="23299692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Team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Methods for Generating a Pool of Candidates</a:t>
            </a:r>
          </a:p>
          <a:p>
            <a:pPr lvl="1"/>
            <a:r>
              <a:rPr lang="en-US" dirty="0"/>
              <a:t>Word of mouth &amp; personal relationships</a:t>
            </a:r>
          </a:p>
          <a:p>
            <a:pPr lvl="2"/>
            <a:r>
              <a:rPr lang="en-US" dirty="0"/>
              <a:t>Personal relationships are likely the best way to find great people</a:t>
            </a:r>
          </a:p>
          <a:p>
            <a:pPr lvl="1"/>
            <a:r>
              <a:rPr lang="en-US" dirty="0"/>
              <a:t>Referrals from Other Employees</a:t>
            </a:r>
          </a:p>
          <a:p>
            <a:pPr lvl="2"/>
            <a:r>
              <a:rPr lang="en-US" dirty="0"/>
              <a:t>Leverage your partner’s and employees’ relationships</a:t>
            </a:r>
          </a:p>
          <a:p>
            <a:pPr lvl="2"/>
            <a:r>
              <a:rPr lang="en-US" dirty="0"/>
              <a:t>You want to recruit someone who </a:t>
            </a:r>
            <a:r>
              <a:rPr lang="en-US" u="sng" dirty="0"/>
              <a:t>knows</a:t>
            </a:r>
            <a:r>
              <a:rPr lang="en-US" dirty="0"/>
              <a:t> the industry and who is also </a:t>
            </a:r>
            <a:r>
              <a:rPr lang="en-US" u="sng" dirty="0"/>
              <a:t>known</a:t>
            </a:r>
            <a:r>
              <a:rPr lang="en-US" dirty="0"/>
              <a:t> in the industry.</a:t>
            </a:r>
          </a:p>
          <a:p>
            <a:pPr lvl="1"/>
            <a:r>
              <a:rPr lang="en-US" dirty="0"/>
              <a:t>Go Where They Are</a:t>
            </a:r>
          </a:p>
          <a:p>
            <a:pPr lvl="2"/>
            <a:r>
              <a:rPr lang="en-US" dirty="0"/>
              <a:t>If you want to recruit a technical person, go where tech people hang out.</a:t>
            </a:r>
          </a:p>
          <a:p>
            <a:pPr lvl="1"/>
            <a:r>
              <a:rPr lang="en-US" dirty="0"/>
              <a:t>Networking in Real Time</a:t>
            </a:r>
          </a:p>
          <a:p>
            <a:pPr lvl="2"/>
            <a:r>
              <a:rPr lang="en-US" dirty="0"/>
              <a:t>Use tools like LinkedIn</a:t>
            </a:r>
          </a:p>
          <a:p>
            <a:pPr lvl="1"/>
            <a:r>
              <a:rPr lang="en-US" dirty="0"/>
              <a:t>Run Advertisements</a:t>
            </a:r>
          </a:p>
          <a:p>
            <a:pPr lvl="2"/>
            <a:r>
              <a:rPr lang="en-US" dirty="0"/>
              <a:t>Monster.com, CareerBuilder, Indeed, ZipRecruiter</a:t>
            </a:r>
          </a:p>
        </p:txBody>
      </p:sp>
    </p:spTree>
    <p:extLst>
      <p:ext uri="{BB962C8B-B14F-4D97-AF65-F5344CB8AC3E}">
        <p14:creationId xmlns:p14="http://schemas.microsoft.com/office/powerpoint/2010/main" val="29169451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EC177-C10B-4BE5-BC1D-C93694A9F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3B3A9-791B-46C7-911F-EDA6BEA33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Keys</a:t>
            </a:r>
          </a:p>
          <a:p>
            <a:pPr lvl="1"/>
            <a:r>
              <a:rPr lang="en-US" dirty="0"/>
              <a:t>Lead</a:t>
            </a:r>
          </a:p>
          <a:p>
            <a:pPr lvl="1"/>
            <a:r>
              <a:rPr lang="en-US" dirty="0"/>
              <a:t>Vision</a:t>
            </a:r>
          </a:p>
          <a:p>
            <a:pPr lvl="1"/>
            <a:r>
              <a:rPr lang="en-US" dirty="0"/>
              <a:t>Transparency</a:t>
            </a:r>
          </a:p>
          <a:p>
            <a:pPr lvl="1"/>
            <a:r>
              <a:rPr lang="en-US" dirty="0"/>
              <a:t>Share the wealth</a:t>
            </a:r>
          </a:p>
          <a:p>
            <a:pPr lvl="1"/>
            <a:r>
              <a:rPr lang="en-US" dirty="0"/>
              <a:t>Flexibility</a:t>
            </a:r>
          </a:p>
          <a:p>
            <a:pPr lvl="1"/>
            <a:r>
              <a:rPr lang="en-US" dirty="0"/>
              <a:t>We are not a family</a:t>
            </a:r>
          </a:p>
          <a:p>
            <a:pPr lvl="1"/>
            <a:r>
              <a:rPr lang="en-US" dirty="0"/>
              <a:t>Not employees 7/24</a:t>
            </a:r>
          </a:p>
          <a:p>
            <a:pPr lvl="1"/>
            <a:r>
              <a:rPr lang="en-US" dirty="0"/>
              <a:t>Hire slow – fire fast</a:t>
            </a:r>
          </a:p>
          <a:p>
            <a:pPr lvl="1"/>
            <a:r>
              <a:rPr lang="en-US" dirty="0"/>
              <a:t>Treat everyone as a sub-contractor</a:t>
            </a:r>
          </a:p>
        </p:txBody>
      </p:sp>
    </p:spTree>
    <p:extLst>
      <p:ext uri="{BB962C8B-B14F-4D97-AF65-F5344CB8AC3E}">
        <p14:creationId xmlns:p14="http://schemas.microsoft.com/office/powerpoint/2010/main" val="3903081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to Yes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“Everyone lives by selling something”</a:t>
            </a:r>
          </a:p>
          <a:p>
            <a:pPr marL="0" indent="0" algn="ctr">
              <a:buNone/>
            </a:pPr>
            <a:r>
              <a:rPr lang="en-US" dirty="0"/>
              <a:t>Robert Louis Stevenson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“Salesmanship is limitless. Our very living is selling. We are all salespeople.”</a:t>
            </a:r>
          </a:p>
          <a:p>
            <a:pPr marL="0" indent="0" algn="ctr">
              <a:buNone/>
            </a:pPr>
            <a:r>
              <a:rPr lang="en-US" dirty="0"/>
              <a:t>J.C. Penney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“Nothing happens until somebody sells something”</a:t>
            </a:r>
          </a:p>
          <a:p>
            <a:pPr marL="0" indent="0" algn="ctr">
              <a:buNone/>
            </a:pPr>
            <a:r>
              <a:rPr lang="en-US" dirty="0"/>
              <a:t>Thomas Watson, Founder of IBM </a:t>
            </a:r>
          </a:p>
        </p:txBody>
      </p:sp>
    </p:spTree>
    <p:extLst>
      <p:ext uri="{BB962C8B-B14F-4D97-AF65-F5344CB8AC3E}">
        <p14:creationId xmlns:p14="http://schemas.microsoft.com/office/powerpoint/2010/main" val="17315514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EC6A8-BC57-4D83-BF45-13700CBE2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Tips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3E8B4-4946-42D2-BFC2-1CA0698A2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Live the culture</a:t>
            </a:r>
          </a:p>
          <a:p>
            <a:r>
              <a:rPr lang="en-US" dirty="0"/>
              <a:t>Have a plan but be open to change (LivePlan)</a:t>
            </a:r>
          </a:p>
          <a:p>
            <a:r>
              <a:rPr lang="en-US" dirty="0"/>
              <a:t>Learn &amp; Use Accounting Software (i.e.. QuickBooks)</a:t>
            </a:r>
          </a:p>
          <a:p>
            <a:r>
              <a:rPr lang="en-US" dirty="0"/>
              <a:t>Aggressively pursue Accounts Receivable (A/R)</a:t>
            </a:r>
          </a:p>
          <a:p>
            <a:r>
              <a:rPr lang="en-US" dirty="0"/>
              <a:t>Know your customers (trust but verify)</a:t>
            </a:r>
          </a:p>
          <a:p>
            <a:r>
              <a:rPr lang="en-US" dirty="0"/>
              <a:t>Cobble together an employee benefit plan</a:t>
            </a:r>
          </a:p>
          <a:p>
            <a:r>
              <a:rPr lang="en-US" dirty="0"/>
              <a:t>Establish a banking relationship</a:t>
            </a:r>
          </a:p>
          <a:p>
            <a:r>
              <a:rPr lang="en-US" dirty="0"/>
              <a:t>Network</a:t>
            </a:r>
          </a:p>
          <a:p>
            <a:r>
              <a:rPr lang="en-US" dirty="0"/>
              <a:t>Luck</a:t>
            </a:r>
          </a:p>
        </p:txBody>
      </p:sp>
    </p:spTree>
    <p:extLst>
      <p:ext uri="{BB962C8B-B14F-4D97-AF65-F5344CB8AC3E}">
        <p14:creationId xmlns:p14="http://schemas.microsoft.com/office/powerpoint/2010/main" val="34507053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F0E4D-97CA-4699-8B8E-9A0A6FA8A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graphicFrame>
        <p:nvGraphicFramePr>
          <p:cNvPr id="16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443798"/>
              </p:ext>
            </p:extLst>
          </p:nvPr>
        </p:nvGraphicFramePr>
        <p:xfrm>
          <a:off x="838200" y="153396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98739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36533-664B-4774-BE40-F687DB4D0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00641-A911-4BA1-A537-71F2323DC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Breakthrough Entrepreneurship, Jon Burgstone &amp; Bill Murphy, Jr.</a:t>
            </a:r>
          </a:p>
        </p:txBody>
      </p:sp>
    </p:spTree>
    <p:extLst>
      <p:ext uri="{BB962C8B-B14F-4D97-AF65-F5344CB8AC3E}">
        <p14:creationId xmlns:p14="http://schemas.microsoft.com/office/powerpoint/2010/main" val="1985962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qph.ec.quoracdn.net/main-qimg-7218d9e2b2df3f118c959dbebef9f4e3.webp">
            <a:extLst>
              <a:ext uri="{FF2B5EF4-FFF2-40B4-BE49-F238E27FC236}">
                <a16:creationId xmlns:a16="http://schemas.microsoft.com/office/drawing/2014/main" id="{9F82F1AD-8E6F-4982-905D-6481296127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4" descr="https://qph.ec.quoracdn.net/main-qimg-7218d9e2b2df3f118c959dbebef9f4e3.webp">
            <a:extLst>
              <a:ext uri="{FF2B5EF4-FFF2-40B4-BE49-F238E27FC236}">
                <a16:creationId xmlns:a16="http://schemas.microsoft.com/office/drawing/2014/main" id="{65740C37-7AC9-45B4-B794-3D6CDE1265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FC4198-3621-4F75-B41C-16391FFC4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368" y="2042222"/>
            <a:ext cx="5200900" cy="384664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F7AADEA-97EA-4A0C-930C-5F6155B1F486}"/>
              </a:ext>
            </a:extLst>
          </p:cNvPr>
          <p:cNvSpPr txBox="1"/>
          <p:nvPr/>
        </p:nvSpPr>
        <p:spPr>
          <a:xfrm>
            <a:off x="2597041" y="268307"/>
            <a:ext cx="646747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“Raising money has become a disease. Entrepreneurs are wasting lots of brainpower scheming to raise money” Michael Lutz, CEO, Gammalink.</a:t>
            </a:r>
          </a:p>
          <a:p>
            <a:endParaRPr lang="en-US" sz="2000" dirty="0"/>
          </a:p>
          <a:p>
            <a:r>
              <a:rPr lang="en-US" sz="2000" dirty="0"/>
              <a:t>1 in 100 starts-up are funded by venture capital funds.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79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493963"/>
            <a:ext cx="11360150" cy="50196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sz="3600" b="1" i="1" dirty="0"/>
              <a:t>Entrepreneurship is a management style focused on the pursuit of opportunity without regard to resources currently controlled </a:t>
            </a:r>
          </a:p>
          <a:p>
            <a:pPr>
              <a:buNone/>
            </a:pPr>
            <a:r>
              <a:rPr lang="en-US" dirty="0"/>
              <a:t>	Entrepreneurs need to focus on how to legally and ethically use just about any resource on the planet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  <p:pic>
        <p:nvPicPr>
          <p:cNvPr id="1026" name="Picture 2" descr="https://tse4.mm.bing.net/th?id=OIP.962HZfPxQCrN0W5EsgiV3wHaC6&amp;pid=15.1&amp;P=0&amp;w=394&amp;h=156">
            <a:extLst>
              <a:ext uri="{FF2B5EF4-FFF2-40B4-BE49-F238E27FC236}">
                <a16:creationId xmlns:a16="http://schemas.microsoft.com/office/drawing/2014/main" id="{1F90C3DD-D69D-43C2-8B3D-C732A0DEB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676" y="456889"/>
            <a:ext cx="4387298" cy="1725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778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How to Work Hard in the Right Direction</a:t>
            </a:r>
          </a:p>
          <a:p>
            <a:pPr lvl="1"/>
            <a:r>
              <a:rPr lang="en-US" dirty="0"/>
              <a:t>Seven Components</a:t>
            </a:r>
          </a:p>
          <a:p>
            <a:pPr lvl="2"/>
            <a:r>
              <a:rPr lang="en-US" sz="2400" dirty="0"/>
              <a:t>Find &amp; fill an important unmet customer need</a:t>
            </a:r>
          </a:p>
          <a:p>
            <a:pPr lvl="2"/>
            <a:r>
              <a:rPr lang="en-US" sz="2400" dirty="0"/>
              <a:t>Plan for Profitability</a:t>
            </a:r>
          </a:p>
          <a:p>
            <a:pPr lvl="2"/>
            <a:r>
              <a:rPr lang="en-US" sz="2400" dirty="0"/>
              <a:t>Strive for sustainability</a:t>
            </a:r>
          </a:p>
          <a:p>
            <a:pPr lvl="2"/>
            <a:r>
              <a:rPr lang="en-US" sz="2400" dirty="0"/>
              <a:t>Establish Credibility</a:t>
            </a:r>
          </a:p>
          <a:p>
            <a:pPr lvl="2"/>
            <a:r>
              <a:rPr lang="en-US" sz="2400" dirty="0"/>
              <a:t>Gather necessary resources </a:t>
            </a:r>
          </a:p>
          <a:p>
            <a:pPr lvl="2"/>
            <a:r>
              <a:rPr lang="en-US" sz="2400" dirty="0"/>
              <a:t>Lead &amp; manage effectively</a:t>
            </a:r>
          </a:p>
          <a:p>
            <a:pPr lvl="2"/>
            <a:r>
              <a:rPr lang="en-US" sz="2400" dirty="0"/>
              <a:t>Maintain balance and learn to enjoy the ride</a:t>
            </a:r>
          </a:p>
        </p:txBody>
      </p:sp>
    </p:spTree>
    <p:extLst>
      <p:ext uri="{BB962C8B-B14F-4D97-AF65-F5344CB8AC3E}">
        <p14:creationId xmlns:p14="http://schemas.microsoft.com/office/powerpoint/2010/main" val="5230718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/>
              <a:t>Resources required</a:t>
            </a:r>
          </a:p>
          <a:p>
            <a:pPr lvl="2"/>
            <a:r>
              <a:rPr lang="en-US" sz="2800" dirty="0"/>
              <a:t>Time</a:t>
            </a:r>
          </a:p>
          <a:p>
            <a:pPr lvl="3"/>
            <a:r>
              <a:rPr lang="en-US" sz="2800" dirty="0"/>
              <a:t>Entrepreneurs invest their time</a:t>
            </a:r>
          </a:p>
          <a:p>
            <a:pPr lvl="2"/>
            <a:r>
              <a:rPr lang="en-US" sz="2800" dirty="0"/>
              <a:t>People</a:t>
            </a:r>
          </a:p>
          <a:p>
            <a:pPr lvl="3"/>
            <a:r>
              <a:rPr lang="en-US" sz="2800" dirty="0"/>
              <a:t>Getting people to work for a better future instead of more traditional compensation</a:t>
            </a:r>
          </a:p>
          <a:p>
            <a:pPr lvl="2"/>
            <a:r>
              <a:rPr lang="en-US" sz="2800" dirty="0"/>
              <a:t>Money</a:t>
            </a:r>
          </a:p>
          <a:p>
            <a:pPr lvl="3"/>
            <a:r>
              <a:rPr lang="en-US" sz="2800" dirty="0"/>
              <a:t>Wise entrepreneurs scrounge for inexpensive resources in order to avoid the need to raise capital = Bootstrapping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877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Bootstrapping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917" y="1027906"/>
            <a:ext cx="10515600" cy="5008770"/>
          </a:xfrm>
        </p:spPr>
        <p:txBody>
          <a:bodyPr/>
          <a:lstStyle/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sz="2400" b="1" i="1" dirty="0"/>
              <a:t>Some entrepreneurs start businesses that are self-funded by profits from the business itself. In other words, the business actually generates sufficient cash to fund its own growth</a:t>
            </a:r>
          </a:p>
          <a:p>
            <a:pPr lvl="2"/>
            <a:endParaRPr lang="en-US" sz="2400" dirty="0"/>
          </a:p>
          <a:p>
            <a:pPr lvl="2"/>
            <a:r>
              <a:rPr lang="en-US" sz="2400" dirty="0"/>
              <a:t>The optimal financing strategy</a:t>
            </a:r>
          </a:p>
          <a:p>
            <a:pPr lvl="2"/>
            <a:r>
              <a:rPr lang="en-US" sz="2400" dirty="0"/>
              <a:t>Manage for cash flow not profitability </a:t>
            </a:r>
          </a:p>
          <a:p>
            <a:pPr lvl="2"/>
            <a:r>
              <a:rPr lang="en-US" sz="2400" dirty="0"/>
              <a:t>Keep expenses smart &amp; low, test ideas first and get that cash. </a:t>
            </a:r>
          </a:p>
        </p:txBody>
      </p:sp>
      <p:pic>
        <p:nvPicPr>
          <p:cNvPr id="1026" name="Picture 2" descr="https://tse1.mm.bing.net/th?id=OIP.3XSBg8C6sV4eIfne2VbdwAHaE7&amp;pid=15.1&amp;P=0&amp;w=238&amp;h=159">
            <a:extLst>
              <a:ext uri="{FF2B5EF4-FFF2-40B4-BE49-F238E27FC236}">
                <a16:creationId xmlns:a16="http://schemas.microsoft.com/office/drawing/2014/main" id="{B0994048-48E9-4E4F-8844-3EDEF4374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749" y="4191139"/>
            <a:ext cx="2762502" cy="184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712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Bootstrapping methods:</a:t>
            </a:r>
          </a:p>
          <a:p>
            <a:pPr marL="0" indent="0">
              <a:buNone/>
            </a:pPr>
            <a:endParaRPr lang="en-US" sz="2800" dirty="0"/>
          </a:p>
          <a:p>
            <a:pPr lvl="1" algn="ctr"/>
            <a:r>
              <a:rPr lang="en-US" sz="2800" dirty="0"/>
              <a:t>Start at home or share an office</a:t>
            </a:r>
          </a:p>
          <a:p>
            <a:pPr lvl="1" algn="ctr"/>
            <a:r>
              <a:rPr lang="en-US" sz="2800" dirty="0"/>
              <a:t>Start out part-time</a:t>
            </a:r>
          </a:p>
          <a:p>
            <a:pPr lvl="1" algn="ctr"/>
            <a:r>
              <a:rPr lang="en-US" sz="2800" dirty="0"/>
              <a:t>Start as a service business</a:t>
            </a:r>
          </a:p>
          <a:p>
            <a:pPr lvl="1" algn="ctr"/>
            <a:r>
              <a:rPr lang="en-US" sz="2800" dirty="0"/>
              <a:t>Hire an affordable team</a:t>
            </a:r>
          </a:p>
          <a:p>
            <a:pPr lvl="1" algn="ctr"/>
            <a:r>
              <a:rPr lang="en-US" sz="2800" dirty="0"/>
              <a:t>Barter for services and products using “sweat equity”</a:t>
            </a:r>
          </a:p>
          <a:p>
            <a:pPr lvl="1" algn="ctr"/>
            <a:r>
              <a:rPr lang="en-US" sz="2800" dirty="0"/>
              <a:t>Speed up customer payments</a:t>
            </a:r>
          </a:p>
          <a:p>
            <a:pPr lvl="1" algn="ctr"/>
            <a:r>
              <a:rPr lang="en-US" sz="2800" dirty="0"/>
              <a:t>Negotiate supplier payments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006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AB456-ACA8-4D9B-832C-E6DB00480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4479F-2182-4AE4-BE04-030BC3624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Bootstrapping is easier than any time in history:</a:t>
            </a:r>
          </a:p>
          <a:p>
            <a:pPr lvl="1"/>
            <a:r>
              <a:rPr lang="en-US" sz="3200" dirty="0"/>
              <a:t>Infrastructure is cheap because of cloud based services</a:t>
            </a:r>
          </a:p>
          <a:p>
            <a:pPr lvl="1"/>
            <a:r>
              <a:rPr lang="en-US" sz="3200" dirty="0"/>
              <a:t>Employees can work virtually </a:t>
            </a:r>
          </a:p>
          <a:p>
            <a:pPr lvl="1"/>
            <a:r>
              <a:rPr lang="en-US" sz="3200" dirty="0"/>
              <a:t>Freelancers</a:t>
            </a:r>
          </a:p>
          <a:p>
            <a:pPr lvl="1"/>
            <a:r>
              <a:rPr lang="en-US" sz="3200" dirty="0"/>
              <a:t>Social media</a:t>
            </a:r>
          </a:p>
          <a:p>
            <a:pPr lvl="1"/>
            <a:r>
              <a:rPr lang="en-US" sz="3200" dirty="0"/>
              <a:t>Outsourcing options</a:t>
            </a:r>
          </a:p>
        </p:txBody>
      </p:sp>
    </p:spTree>
    <p:extLst>
      <p:ext uri="{BB962C8B-B14F-4D97-AF65-F5344CB8AC3E}">
        <p14:creationId xmlns:p14="http://schemas.microsoft.com/office/powerpoint/2010/main" val="3045904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bin Boot Camp" id="{A4BE605D-C4DC-2C47-B9E1-DDBE8119AF90}" vid="{981147CA-7F10-964D-83D1-83EB0D77B3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825</Words>
  <Application>Microsoft Macintosh PowerPoint</Application>
  <PresentationFormat>Widescreen</PresentationFormat>
  <Paragraphs>171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Buzz Lab</vt:lpstr>
      <vt:lpstr>PowerPoint Presentation</vt:lpstr>
      <vt:lpstr>PowerPoint Presentation</vt:lpstr>
      <vt:lpstr>PowerPoint Presentation</vt:lpstr>
      <vt:lpstr>Guidelines for Success</vt:lpstr>
      <vt:lpstr>Gather Resources</vt:lpstr>
      <vt:lpstr>Bootstrapping</vt:lpstr>
      <vt:lpstr>Bootstrapping</vt:lpstr>
      <vt:lpstr>Bootstrapping</vt:lpstr>
      <vt:lpstr>PowerPoint Presentation</vt:lpstr>
      <vt:lpstr>PowerPoint Presentation</vt:lpstr>
      <vt:lpstr>Family &amp; Friends</vt:lpstr>
      <vt:lpstr>PowerPoint Presentation</vt:lpstr>
      <vt:lpstr>Crowdfunding</vt:lpstr>
      <vt:lpstr>Peer to Peer Lending</vt:lpstr>
      <vt:lpstr>Peer to Peer Lending</vt:lpstr>
      <vt:lpstr>PowerPoint Presentation</vt:lpstr>
      <vt:lpstr>Building a Team</vt:lpstr>
      <vt:lpstr>PowerPoint Presentation</vt:lpstr>
      <vt:lpstr>PowerPoint Presentation</vt:lpstr>
      <vt:lpstr>Building a Team </vt:lpstr>
      <vt:lpstr>Building a Team </vt:lpstr>
      <vt:lpstr>Building a Team</vt:lpstr>
      <vt:lpstr>Building a Team </vt:lpstr>
      <vt:lpstr>Management</vt:lpstr>
      <vt:lpstr>Getting to Yes</vt:lpstr>
      <vt:lpstr>Quick Tips </vt:lpstr>
      <vt:lpstr>Sources</vt:lpstr>
      <vt:lpstr>Sources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Lab</dc:title>
  <dc:creator>Heidi Mergenthaler</dc:creator>
  <cp:lastModifiedBy>Heidi Mergenthaler</cp:lastModifiedBy>
  <cp:revision>2</cp:revision>
  <dcterms:created xsi:type="dcterms:W3CDTF">2019-02-04T15:29:33Z</dcterms:created>
  <dcterms:modified xsi:type="dcterms:W3CDTF">2019-02-04T15:33:14Z</dcterms:modified>
</cp:coreProperties>
</file>