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8288000" cy="10287000"/>
  <p:notesSz cx="6858000" cy="9144000"/>
  <p:embeddedFontLst>
    <p:embeddedFont>
      <p:font typeface="Glacial Indifference" panose="020B0604020202020204" charset="0"/>
      <p:regular r:id="rId18"/>
    </p:embeddedFont>
    <p:embeddedFont>
      <p:font typeface="Glacial Indifference Bold" panose="020B0604020202020204" charset="0"/>
      <p:regular r:id="rId19"/>
    </p:embeddedFont>
    <p:embeddedFont>
      <p:font typeface="Glacial Indifference Bold Italics" panose="020B0604020202020204" charset="0"/>
      <p:regular r:id="rId20"/>
    </p:embeddedFont>
    <p:embeddedFont>
      <p:font typeface="Glacial Indifference Italics" panose="020B0604020202020204" charset="0"/>
      <p:regular r:id="rId21"/>
    </p:embeddedFont>
    <p:embeddedFont>
      <p:font typeface="Inter Light" panose="020B0604020202020204" charset="0"/>
      <p:regular r:id="rId22"/>
    </p:embeddedFont>
    <p:embeddedFont>
      <p:font typeface="Inter Ultra-Bold" panose="020B0604020202020204" charset="0"/>
      <p:regular r:id="rId23"/>
    </p:embeddedFont>
    <p:embeddedFont>
      <p:font typeface="League Spartan" panose="020B0604020202020204" charset="0"/>
      <p:regular r:id="rId24"/>
    </p:embeddedFont>
    <p:embeddedFont>
      <p:font typeface="Magnolia Script"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28" autoAdjust="0"/>
    <p:restoredTop sz="73236" autoAdjust="0"/>
  </p:normalViewPr>
  <p:slideViewPr>
    <p:cSldViewPr>
      <p:cViewPr varScale="1">
        <p:scale>
          <a:sx n="36" d="100"/>
          <a:sy n="36" d="100"/>
        </p:scale>
        <p:origin x="600"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08.05.2026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first speaker, Alexa Rosenbloom</a:t>
            </a:r>
          </a:p>
          <a:p>
            <a:endParaRPr lang="en-US" dirty="0"/>
          </a:p>
          <a:p>
            <a:r>
              <a:rPr lang="en-US" dirty="0"/>
              <a:t>After remarks - </a:t>
            </a:r>
          </a:p>
          <a:p>
            <a:endParaRPr lang="en-US" dirty="0"/>
          </a:p>
          <a:p>
            <a:r>
              <a:rPr lang="en-US" dirty="0"/>
              <a:t>Draw three raffle tickets</a:t>
            </a:r>
          </a:p>
          <a:p>
            <a:endParaRPr lang="en-US" dirty="0"/>
          </a:p>
          <a:p>
            <a:r>
              <a:rPr lang="en-US" dirty="0"/>
              <a:t>Welcome Dr. Blackshear to the stage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 Stadium seating opens at 7:30am - allow time for parking and walking - shuttles available from all parking lots and are ADA accessible</a:t>
            </a:r>
          </a:p>
          <a:p>
            <a:endParaRPr lang="en-US" dirty="0"/>
          </a:p>
          <a:p>
            <a:r>
              <a:rPr lang="en-US" dirty="0"/>
              <a:t>- All guests will also need to go through a security checkpoint - list of prohibited items online, but the less bags and items that are brought with guests, the faster the process will be</a:t>
            </a:r>
          </a:p>
          <a:p>
            <a:endParaRPr lang="en-US" dirty="0"/>
          </a:p>
          <a:p>
            <a:pPr marL="171450" indent="-171450">
              <a:buFontTx/>
              <a:buChar char="-"/>
            </a:pPr>
            <a:r>
              <a:rPr lang="en-US" dirty="0"/>
              <a:t>Free water in stadium for guests and coffee trucks with items available for purchase </a:t>
            </a:r>
          </a:p>
          <a:p>
            <a:pPr marL="171450" indent="-171450">
              <a:buFontTx/>
              <a:buChar char="-"/>
            </a:pPr>
            <a:endParaRPr lang="en-US" dirty="0"/>
          </a:p>
          <a:p>
            <a:pPr marL="171450" indent="-171450">
              <a:buFontTx/>
              <a:buChar char="-"/>
            </a:pPr>
            <a:r>
              <a:rPr lang="en-US" dirty="0"/>
              <a:t>Prohibited items on next slide</a:t>
            </a:r>
          </a:p>
          <a:p>
            <a:endParaRPr lang="en-US" dirty="0"/>
          </a:p>
          <a:p>
            <a:r>
              <a:rPr lang="en-US" dirty="0"/>
              <a:t>-</a:t>
            </a:r>
            <a:r>
              <a:rPr lang="en-US" sz="1200" kern="1200" dirty="0">
                <a:solidFill>
                  <a:schemeClr val="tx1"/>
                </a:solidFill>
                <a:effectLst/>
                <a:latin typeface="+mn-lt"/>
                <a:ea typeface="+mn-ea"/>
                <a:cs typeface="+mn-cs"/>
              </a:rPr>
              <a:t>All registrants, including their guests, will receive text alerts if there are changes impacting Friday’s ceremony.</a:t>
            </a:r>
            <a:endParaRPr lang="en-US" dirty="0"/>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list of prohibited items online, but the less bags and items that are brought with guests, the faster the process will 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Thank the senior class council </a:t>
            </a:r>
            <a:r>
              <a:rPr lang="en-US" dirty="0"/>
              <a:t>- They have planned an amazing senior week which is one of our Rochester Traditions in partnership with Student Activities and Alumni Relations. I am impressed by their programming and so many students coming out to create community for the class of 2026.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kern="1200" dirty="0">
                <a:solidFill>
                  <a:schemeClr val="tx1"/>
                </a:solidFill>
                <a:effectLst/>
                <a:latin typeface="+mn-lt"/>
                <a:ea typeface="+mn-ea"/>
                <a:cs typeface="+mn-cs"/>
              </a:rPr>
              <a:t>Introduction of Matthew Tierney ’25, ’26N: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join me in welcoming back one of our own, Matthew Tierney – a proud University of Rochester alumnus.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Matthew graduated in 2025 with not one, but two Bachelor of Science degrees – In Accounting and Biomedical Engineering with a concentration in Neurological Control Systems – and has just completed his Bachelor of Science in Nursing here at </a:t>
            </a:r>
            <a:r>
              <a:rPr lang="en-US" sz="1200" kern="1200" dirty="0" err="1">
                <a:solidFill>
                  <a:schemeClr val="tx1"/>
                </a:solidFill>
                <a:effectLst/>
                <a:latin typeface="+mn-lt"/>
                <a:ea typeface="+mn-ea"/>
                <a:cs typeface="+mn-cs"/>
              </a:rPr>
              <a:t>URochester</a:t>
            </a:r>
            <a:r>
              <a:rPr lang="en-US" sz="1200" kern="1200" dirty="0">
                <a:solidFill>
                  <a:schemeClr val="tx1"/>
                </a:solidFill>
                <a:effectLst/>
                <a:latin typeface="+mn-lt"/>
                <a:ea typeface="+mn-ea"/>
                <a:cs typeface="+mn-cs"/>
              </a:rPr>
              <a:t>. An Eagle Scout and Certified EMT, Matthew has always brought dedication and purpose to everything he pursues.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his time at </a:t>
            </a:r>
            <a:r>
              <a:rPr lang="en-US" sz="1200" kern="1200" dirty="0" err="1">
                <a:solidFill>
                  <a:schemeClr val="tx1"/>
                </a:solidFill>
                <a:effectLst/>
                <a:latin typeface="+mn-lt"/>
                <a:ea typeface="+mn-ea"/>
                <a:cs typeface="+mn-cs"/>
              </a:rPr>
              <a:t>URochester</a:t>
            </a:r>
            <a:r>
              <a:rPr lang="en-US" sz="1200" kern="1200" dirty="0">
                <a:solidFill>
                  <a:schemeClr val="tx1"/>
                </a:solidFill>
                <a:effectLst/>
                <a:latin typeface="+mn-lt"/>
                <a:ea typeface="+mn-ea"/>
                <a:cs typeface="+mn-cs"/>
              </a:rPr>
              <a:t>, he was deeply involved in campus life as a member of Sigma Phi Epsilon, Club Soccer, and Class Council, serving as both Senior Giving Chair and Programming Chair.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Never one to slow down, Matthew balanced all of this while working in the Emergency Departments at Strong West and Highland Hospital, contributing to our community well beyond the classroom. He also brought his entrepreneurial spirit to DeJoy &amp; Co. Accounting and as co-owner of an HVAC business.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Matthew’s connection to Rochester didn’t end at graduation. He has remained a proud and active member of our alumni community as a member of the Rochester Young Alumni Council and a familiar face at alumni events.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Looking ahead, Matthew will be joining the Med/Surg Flex team as a nurse at Strong Memorial Hospital, continuing his work as a Tax Accountant at DeJoy &amp; Co., and growing his HVAC business.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give a warm welcome to Matthew!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30770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remarks, draw three raffle tickets</a:t>
            </a:r>
          </a:p>
          <a:p>
            <a:endParaRPr lang="en-US" dirty="0"/>
          </a:p>
          <a:p>
            <a:r>
              <a:rPr lang="en-US" dirty="0"/>
              <a:t>Anne-Marie to close with Genesee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Anne-Marie Algier</a:t>
            </a:r>
          </a:p>
          <a:p>
            <a:endParaRPr lang="en-US" dirty="0"/>
          </a:p>
          <a:p>
            <a:r>
              <a:rPr lang="en-US" dirty="0"/>
              <a:t>Invite senior members of acapella organizations to the stage to help lead the class in the singing of the Genesee</a:t>
            </a:r>
          </a:p>
          <a:p>
            <a:endParaRPr lang="en-US" dirty="0"/>
          </a:p>
          <a:p>
            <a:r>
              <a:rPr lang="en-US" dirty="0"/>
              <a:t>Everyone stand</a:t>
            </a:r>
          </a:p>
          <a:p>
            <a:endParaRPr lang="en-US" dirty="0"/>
          </a:p>
          <a:p>
            <a:r>
              <a:rPr lang="en-US" b="1" dirty="0"/>
              <a:t>Pull final grand prize raffle ticket </a:t>
            </a:r>
            <a:r>
              <a:rPr lang="en-US" dirty="0"/>
              <a:t>– five preferred seating tickets for commencement ceremony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a:p>
            <a:r>
              <a:rPr lang="en-US" dirty="0"/>
              <a:t>Medallion to stop at table to get items</a:t>
            </a:r>
          </a:p>
          <a:p>
            <a:endParaRPr lang="en-US" dirty="0"/>
          </a:p>
          <a:p>
            <a:r>
              <a:rPr lang="en-US" dirty="0"/>
              <a:t>Every one else head to new alumni welcome celebration on Wilson quad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John to share congratulatory remarks</a:t>
            </a:r>
          </a:p>
          <a:p>
            <a:endParaRPr lang="en-US" dirty="0"/>
          </a:p>
          <a:p>
            <a:r>
              <a:rPr lang="en-US" dirty="0"/>
              <a:t>Transition to announcing Asbury awards on next slide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Dean Asbury was a beloved Dean of Students who served the University for many years.  These awards were established to honor her commitment to creating an inclusive and open campus community.  The award is given each year to those students who, throughout their years at the University, have embodied these principals and values.  Through their leadership – regardless of what form it takes – and especially through consistent example, winners of this award have demonstrated not only an understanding of the importance of community but also a deep and abiding understanding of what kind of community we can become. These senior awards are given to exceptional students by the Office of the Dean of Students, and they are awarded in appreciation for the entirety of your time and commitment to the University of Rochester and the values we cherish. </a:t>
            </a:r>
          </a:p>
          <a:p>
            <a:endParaRPr lang="en-US" dirty="0"/>
          </a:p>
          <a:p>
            <a:r>
              <a:rPr lang="en-US" dirty="0"/>
              <a:t>Call them up individually</a:t>
            </a:r>
          </a:p>
          <a:p>
            <a:endParaRPr lang="en-US" dirty="0"/>
          </a:p>
          <a:p>
            <a:r>
              <a:rPr lang="en-US" sz="1200" kern="1200" dirty="0">
                <a:solidFill>
                  <a:schemeClr val="tx1"/>
                </a:solidFill>
                <a:effectLst/>
                <a:latin typeface="+mn-lt"/>
                <a:ea typeface="+mn-ea"/>
                <a:cs typeface="+mn-cs"/>
              </a:rPr>
              <a:t>Let’s celebrate the award winners for the Class of 2026! Could you please come to the stage when your name is called:</a:t>
            </a:r>
          </a:p>
          <a:p>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Earl Lawrence Bumagat (er-l  lo-reh-ns  boo-</a:t>
            </a:r>
            <a:r>
              <a:rPr lang="en-US" sz="1200" kern="1200" dirty="0" err="1">
                <a:solidFill>
                  <a:schemeClr val="tx1"/>
                </a:solidFill>
                <a:effectLst/>
                <a:latin typeface="+mn-lt"/>
                <a:ea typeface="+mn-ea"/>
                <a:cs typeface="+mn-cs"/>
              </a:rPr>
              <a:t>mah</a:t>
            </a:r>
            <a:r>
              <a:rPr lang="en-US" sz="1200" kern="1200" dirty="0">
                <a:solidFill>
                  <a:schemeClr val="tx1"/>
                </a:solidFill>
                <a:effectLst/>
                <a:latin typeface="+mn-lt"/>
                <a:ea typeface="+mn-ea"/>
                <a:cs typeface="+mn-cs"/>
              </a:rPr>
              <a:t>-gah-t )</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Jacob Greenberg (jay-</a:t>
            </a:r>
            <a:r>
              <a:rPr lang="en-US" sz="1200" kern="1200" dirty="0" err="1">
                <a:solidFill>
                  <a:schemeClr val="tx1"/>
                </a:solidFill>
                <a:effectLst/>
                <a:latin typeface="+mn-lt"/>
                <a:ea typeface="+mn-ea"/>
                <a:cs typeface="+mn-cs"/>
              </a:rPr>
              <a:t>kuhb</a:t>
            </a:r>
            <a:r>
              <a:rPr lang="en-US" sz="1200" kern="1200" dirty="0">
                <a:solidFill>
                  <a:schemeClr val="tx1"/>
                </a:solidFill>
                <a:effectLst/>
                <a:latin typeface="+mn-lt"/>
                <a:ea typeface="+mn-ea"/>
                <a:cs typeface="+mn-cs"/>
              </a:rPr>
              <a:t>  green-burg)</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Nyaradzo </a:t>
            </a:r>
            <a:r>
              <a:rPr lang="en-US" sz="1200" kern="1200" dirty="0" err="1">
                <a:solidFill>
                  <a:schemeClr val="tx1"/>
                </a:solidFill>
                <a:effectLst/>
                <a:latin typeface="+mn-lt"/>
                <a:ea typeface="+mn-ea"/>
                <a:cs typeface="+mn-cs"/>
              </a:rPr>
              <a:t>Mararanje</a:t>
            </a:r>
            <a:r>
              <a:rPr lang="en-US" sz="1200" kern="1200" dirty="0">
                <a:solidFill>
                  <a:schemeClr val="tx1"/>
                </a:solidFill>
                <a:effectLst/>
                <a:latin typeface="+mn-lt"/>
                <a:ea typeface="+mn-ea"/>
                <a:cs typeface="+mn-cs"/>
              </a:rPr>
              <a:t> (Nh-</a:t>
            </a:r>
            <a:r>
              <a:rPr lang="en-US" sz="1200" kern="1200" dirty="0" err="1">
                <a:solidFill>
                  <a:schemeClr val="tx1"/>
                </a:solidFill>
                <a:effectLst/>
                <a:latin typeface="+mn-lt"/>
                <a:ea typeface="+mn-ea"/>
                <a:cs typeface="+mn-cs"/>
              </a:rPr>
              <a:t>ya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rha</a:t>
            </a:r>
            <a:r>
              <a:rPr lang="en-US" sz="1200" kern="1200" dirty="0">
                <a:solidFill>
                  <a:schemeClr val="tx1"/>
                </a:solidFill>
                <a:effectLst/>
                <a:latin typeface="+mn-lt"/>
                <a:ea typeface="+mn-ea"/>
                <a:cs typeface="+mn-cs"/>
              </a:rPr>
              <a:t>-dzho  </a:t>
            </a:r>
            <a:r>
              <a:rPr lang="en-US" sz="1200" kern="1200" dirty="0" err="1">
                <a:solidFill>
                  <a:schemeClr val="tx1"/>
                </a:solidFill>
                <a:effectLst/>
                <a:latin typeface="+mn-lt"/>
                <a:ea typeface="+mn-ea"/>
                <a:cs typeface="+mn-cs"/>
              </a:rPr>
              <a:t>Vha</a:t>
            </a:r>
            <a:r>
              <a:rPr lang="en-US" sz="1200" kern="1200" dirty="0">
                <a:solidFill>
                  <a:schemeClr val="tx1"/>
                </a:solidFill>
                <a:effectLst/>
                <a:latin typeface="+mn-lt"/>
                <a:ea typeface="+mn-ea"/>
                <a:cs typeface="+mn-cs"/>
              </a:rPr>
              <a:t>-le-</a:t>
            </a:r>
            <a:r>
              <a:rPr lang="en-US" sz="1200" kern="1200" dirty="0" err="1">
                <a:solidFill>
                  <a:schemeClr val="tx1"/>
                </a:solidFill>
                <a:effectLst/>
                <a:latin typeface="+mn-lt"/>
                <a:ea typeface="+mn-ea"/>
                <a:cs typeface="+mn-cs"/>
              </a:rPr>
              <a:t>ri</a:t>
            </a:r>
            <a:r>
              <a:rPr lang="en-US" sz="1200" kern="1200" dirty="0">
                <a:solidFill>
                  <a:schemeClr val="tx1"/>
                </a:solidFill>
                <a:effectLst/>
                <a:latin typeface="+mn-lt"/>
                <a:ea typeface="+mn-ea"/>
                <a:cs typeface="+mn-cs"/>
              </a:rPr>
              <a:t>  Ma-</a:t>
            </a:r>
            <a:r>
              <a:rPr lang="en-US" sz="1200" kern="1200" dirty="0" err="1">
                <a:solidFill>
                  <a:schemeClr val="tx1"/>
                </a:solidFill>
                <a:effectLst/>
                <a:latin typeface="+mn-lt"/>
                <a:ea typeface="+mn-ea"/>
                <a:cs typeface="+mn-cs"/>
              </a:rPr>
              <a:t>rha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rha</a:t>
            </a:r>
            <a:r>
              <a:rPr lang="en-US" sz="1200" kern="1200" dirty="0">
                <a:solidFill>
                  <a:schemeClr val="tx1"/>
                </a:solidFill>
                <a:effectLst/>
                <a:latin typeface="+mn-lt"/>
                <a:ea typeface="+mn-ea"/>
                <a:cs typeface="+mn-cs"/>
              </a:rPr>
              <a:t>-jay)</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Nichole Waligora (nee-kohl </a:t>
            </a:r>
            <a:r>
              <a:rPr lang="en-US" sz="1200" kern="1200" dirty="0" err="1">
                <a:solidFill>
                  <a:schemeClr val="tx1"/>
                </a:solidFill>
                <a:effectLst/>
                <a:latin typeface="+mn-lt"/>
                <a:ea typeface="+mn-ea"/>
                <a:cs typeface="+mn-cs"/>
              </a:rPr>
              <a:t>vah</a:t>
            </a:r>
            <a:r>
              <a:rPr lang="en-US" sz="1200" kern="1200" dirty="0">
                <a:solidFill>
                  <a:schemeClr val="tx1"/>
                </a:solidFill>
                <a:effectLst/>
                <a:latin typeface="+mn-lt"/>
                <a:ea typeface="+mn-ea"/>
                <a:cs typeface="+mn-cs"/>
              </a:rPr>
              <a:t>-lee-</a:t>
            </a:r>
            <a:r>
              <a:rPr lang="en-US" sz="1200" kern="1200" dirty="0" err="1">
                <a:solidFill>
                  <a:schemeClr val="tx1"/>
                </a:solidFill>
                <a:effectLst/>
                <a:latin typeface="+mn-lt"/>
                <a:ea typeface="+mn-ea"/>
                <a:cs typeface="+mn-cs"/>
              </a:rPr>
              <a:t>goh</a:t>
            </a:r>
            <a:r>
              <a:rPr lang="en-US" sz="1200" kern="1200" dirty="0">
                <a:solidFill>
                  <a:schemeClr val="tx1"/>
                </a:solidFill>
                <a:effectLst/>
                <a:latin typeface="+mn-lt"/>
                <a:ea typeface="+mn-ea"/>
                <a:cs typeface="+mn-cs"/>
              </a:rPr>
              <a:t>-rah)</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Ilana Weiss (</a:t>
            </a:r>
            <a:r>
              <a:rPr lang="en-US" sz="1200" kern="1200" dirty="0" err="1">
                <a:solidFill>
                  <a:schemeClr val="tx1"/>
                </a:solidFill>
                <a:effectLst/>
                <a:latin typeface="+mn-lt"/>
                <a:ea typeface="+mn-ea"/>
                <a:cs typeface="+mn-cs"/>
              </a:rPr>
              <a:t>ih</a:t>
            </a:r>
            <a:r>
              <a:rPr lang="en-US" sz="1200" kern="1200" dirty="0">
                <a:solidFill>
                  <a:schemeClr val="tx1"/>
                </a:solidFill>
                <a:effectLst/>
                <a:latin typeface="+mn-lt"/>
                <a:ea typeface="+mn-ea"/>
                <a:cs typeface="+mn-cs"/>
              </a:rPr>
              <a:t>-LAH-</a:t>
            </a:r>
            <a:r>
              <a:rPr lang="en-US" sz="1200" kern="1200" dirty="0" err="1">
                <a:solidFill>
                  <a:schemeClr val="tx1"/>
                </a:solidFill>
                <a:effectLst/>
                <a:latin typeface="+mn-lt"/>
                <a:ea typeface="+mn-ea"/>
                <a:cs typeface="+mn-cs"/>
              </a:rPr>
              <a:t>nuh</a:t>
            </a:r>
            <a:r>
              <a:rPr lang="en-US" sz="1200" kern="1200" dirty="0">
                <a:solidFill>
                  <a:schemeClr val="tx1"/>
                </a:solidFill>
                <a:effectLst/>
                <a:latin typeface="+mn-lt"/>
                <a:ea typeface="+mn-ea"/>
                <a:cs typeface="+mn-cs"/>
              </a:rPr>
              <a:t>  W-ice)</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Fresh off from winning the Liberty League Championship, Ilana is unable to join us today due to playing in the first round of the NCAA Division III Softball Championship tournament tomorrow in Angola, Indiana </a:t>
            </a:r>
            <a:endParaRPr lang="en-US" sz="1050" kern="1200" dirty="0">
              <a:solidFill>
                <a:schemeClr val="tx1"/>
              </a:solidFill>
              <a:effectLst/>
              <a:latin typeface="+mn-lt"/>
              <a:ea typeface="+mn-ea"/>
              <a:cs typeface="+mn-cs"/>
            </a:endParaRPr>
          </a:p>
          <a:p>
            <a:endParaRPr lang="en-US" dirty="0"/>
          </a:p>
          <a:p>
            <a:endParaRPr lang="en-US" dirty="0"/>
          </a:p>
          <a:p>
            <a:r>
              <a:rPr lang="en-US" dirty="0"/>
              <a:t>John to draw three raffle tickets</a:t>
            </a:r>
          </a:p>
          <a:p>
            <a:endParaRPr lang="en-US" dirty="0"/>
          </a:p>
          <a:p>
            <a:r>
              <a:rPr lang="en-US" dirty="0"/>
              <a:t>Intro Anne-Marie Algier who will lead into medallion recognition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Anne-Marie Algier</a:t>
            </a:r>
          </a:p>
          <a:p>
            <a:endParaRPr lang="en-US" dirty="0"/>
          </a:p>
          <a:p>
            <a:r>
              <a:rPr lang="en-US" dirty="0"/>
              <a:t>The Medallion program is our multi level leadership program that helps students gain skills and develop their leadership capacity.</a:t>
            </a:r>
          </a:p>
          <a:p>
            <a:endParaRPr lang="en-US" dirty="0"/>
          </a:p>
          <a:p>
            <a:r>
              <a:rPr lang="en-US" dirty="0"/>
              <a:t>There are some members of our senior class that were able to complete a Level or are now members of the Society since our last Level Up event.  Please stop at the table in the lobby to pick up your pins or Medallion on the way out.</a:t>
            </a:r>
          </a:p>
          <a:p>
            <a:endParaRPr lang="en-US" dirty="0"/>
          </a:p>
          <a:p>
            <a:r>
              <a:rPr lang="en-US" dirty="0"/>
              <a:t>ask those who are here to stand and be recognized.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Introduce Frank Tallarico, general manager &amp; Bill McCarthy, store manager from the Barnes &amp; Noble bookstore to review regalia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Regalia models: Elijah Bader-Gregory, Jake Adelmann, Savannah Baker</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Frank Tallarico &amp; Bill McCarthy</a:t>
            </a:r>
          </a:p>
          <a:p>
            <a:endParaRPr lang="en-US" dirty="0"/>
          </a:p>
          <a:p>
            <a:r>
              <a:rPr lang="en-US" dirty="0"/>
              <a:t>Academic regalia dates back to the 12th and 13th centuries where monks wore long gowns during their education in order to help stay warm</a:t>
            </a:r>
          </a:p>
          <a:p>
            <a:r>
              <a:rPr lang="en-US" dirty="0"/>
              <a:t>Standardized in the US in the late 19th century and </a:t>
            </a:r>
            <a:r>
              <a:rPr lang="en-US" dirty="0" err="1"/>
              <a:t>and</a:t>
            </a:r>
            <a:r>
              <a:rPr lang="en-US" dirty="0"/>
              <a:t> slightly revised three times in the 20th century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Three models to assist - come on up (Elijah Bader-Gregory, Jake Adelmann, Savannah Baker)</a:t>
            </a:r>
          </a:p>
          <a:p>
            <a:endParaRPr lang="en-US" dirty="0"/>
          </a:p>
          <a:p>
            <a:endParaRPr lang="en-US" dirty="0"/>
          </a:p>
          <a:p>
            <a:r>
              <a:rPr lang="en-US" dirty="0"/>
              <a:t>Bachelors - basic black gown to be worn closed - mortarboard and tassel - hood colors indicate different disciplines (engineering - orange; arts - white; Eastman - pink) while the yellow and blue represents UR - hood doesn't show much color and how it should be worn</a:t>
            </a:r>
          </a:p>
          <a:p>
            <a:endParaRPr lang="en-US" dirty="0"/>
          </a:p>
          <a:p>
            <a:endParaRPr lang="en-US" dirty="0"/>
          </a:p>
          <a:p>
            <a:r>
              <a:rPr lang="en-US" dirty="0"/>
              <a:t>Masters - black gown, but the differences are in the sleeves (yes, that is how they should look) and the hood is longer</a:t>
            </a:r>
          </a:p>
          <a:p>
            <a:endParaRPr lang="en-US" dirty="0"/>
          </a:p>
          <a:p>
            <a:endParaRPr lang="en-US" dirty="0"/>
          </a:p>
          <a:p>
            <a:r>
              <a:rPr lang="en-US" dirty="0"/>
              <a:t>Doctoral - blue gown with the yellow stripes and dandelion patch with now a velvet tam</a:t>
            </a:r>
          </a:p>
          <a:p>
            <a:endParaRPr lang="en-US" dirty="0"/>
          </a:p>
          <a:p>
            <a:r>
              <a:rPr lang="en-US" dirty="0"/>
              <a:t>How to get the wrinkles out - Do not iron as made of recycled bottles, but get it out of the bag now and hang it in the bathroom (humidity will help)</a:t>
            </a:r>
          </a:p>
          <a:p>
            <a:endParaRPr lang="en-US" dirty="0"/>
          </a:p>
          <a:p>
            <a:r>
              <a:rPr lang="en-US" dirty="0"/>
              <a:t>Round of applause for models</a:t>
            </a:r>
          </a:p>
          <a:p>
            <a:endParaRPr lang="en-US" dirty="0"/>
          </a:p>
          <a:p>
            <a:r>
              <a:rPr lang="en-US" dirty="0"/>
              <a:t>Draw three raffle tickets</a:t>
            </a:r>
          </a:p>
          <a:p>
            <a:endParaRPr lang="en-US" dirty="0"/>
          </a:p>
          <a:p>
            <a:r>
              <a:rPr lang="en-US" dirty="0"/>
              <a:t>Welcome back Anne-Marie Algier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Anne-Marie Algier</a:t>
            </a:r>
          </a:p>
          <a:p>
            <a:r>
              <a:rPr lang="en-US" dirty="0"/>
              <a:t>Instructions for graduates</a:t>
            </a:r>
          </a:p>
          <a:p>
            <a:endParaRPr lang="en-US" dirty="0"/>
          </a:p>
          <a:p>
            <a:r>
              <a:rPr lang="en-US" dirty="0"/>
              <a:t>You all received an email with instructions so this should just be some quick reminders</a:t>
            </a:r>
          </a:p>
          <a:p>
            <a:endParaRPr lang="en-US" dirty="0"/>
          </a:p>
          <a:p>
            <a:r>
              <a:rPr lang="en-US" dirty="0"/>
              <a:t> - Arrive by 8am to Wilson Quad</a:t>
            </a:r>
          </a:p>
          <a:p>
            <a:r>
              <a:rPr lang="en-US" dirty="0"/>
              <a:t>- Walking to location is best - lots of traffic/limited parking and Wilson Blvd will be closed</a:t>
            </a:r>
          </a:p>
          <a:p>
            <a:r>
              <a:rPr lang="en-US" dirty="0"/>
              <a:t>- One security checkpoint at the end of the quad near the tent</a:t>
            </a:r>
          </a:p>
          <a:p>
            <a:r>
              <a:rPr lang="en-US" dirty="0"/>
              <a:t>- No storage at lineup so do not bring personal items with you</a:t>
            </a:r>
          </a:p>
          <a:p>
            <a:endParaRPr lang="en-US" dirty="0"/>
          </a:p>
          <a:p>
            <a:r>
              <a:rPr lang="en-US" dirty="0"/>
              <a:t>- What to wear - don't wear anything over your robe like purses or jackets - you may wear graduation stoles and cords </a:t>
            </a:r>
          </a:p>
          <a:p>
            <a:endParaRPr lang="en-US" dirty="0"/>
          </a:p>
          <a:p>
            <a:r>
              <a:rPr lang="en-US" dirty="0"/>
              <a:t>- Once you arrive at your seat, there will be a program on your chair and a bottle of water under your chair</a:t>
            </a:r>
          </a:p>
          <a:p>
            <a:endParaRPr lang="en-US" dirty="0"/>
          </a:p>
          <a:p>
            <a:r>
              <a:rPr lang="en-US" dirty="0"/>
              <a:t>- Once you arrive at your seat, please remain standing until after the Invocation.</a:t>
            </a:r>
          </a:p>
          <a:p>
            <a:endParaRPr lang="en-US" dirty="0"/>
          </a:p>
          <a:p>
            <a:r>
              <a:rPr lang="en-US" dirty="0"/>
              <a:t>- When to celebrate - After the President instructs you to move your tassel . There will be a musical interlude - Stand and cheer, check your seat for a beach ball</a:t>
            </a:r>
          </a:p>
          <a:p>
            <a:endParaRPr lang="en-US" dirty="0"/>
          </a:p>
          <a:p>
            <a:r>
              <a:rPr lang="en-US" dirty="0"/>
              <a:t>- No recessional - designate a meeting place</a:t>
            </a:r>
          </a:p>
          <a:p>
            <a:endParaRPr lang="en-US" dirty="0"/>
          </a:p>
          <a:p>
            <a:r>
              <a:rPr lang="en-US" dirty="0"/>
              <a:t>- Food truck celebration</a:t>
            </a:r>
          </a:p>
          <a:p>
            <a:endParaRPr lang="en-US" dirty="0"/>
          </a:p>
          <a:p>
            <a:r>
              <a:rPr lang="en-US" dirty="0"/>
              <a:t>- Add notes about weather plan – still go , poncho for light rain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You can see the red arrow where the security check point will be - please enter there.</a:t>
            </a:r>
          </a:p>
          <a:p>
            <a:endParaRPr lang="en-US" dirty="0"/>
          </a:p>
          <a:p>
            <a:r>
              <a:rPr lang="en-US" dirty="0"/>
              <a:t>It doesn’t matter what line you get in.  You can line up with your friends.  This is the line up area for both SAS and Hajim.</a:t>
            </a:r>
          </a:p>
          <a:p>
            <a:endParaRPr lang="en-US" dirty="0"/>
          </a:p>
          <a:p>
            <a:r>
              <a:rPr lang="en-US" dirty="0"/>
              <a:t>Once the processional begins, please stay in 4 distinct lines.  Continue to walk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Continue to stay in your line, following your marshal, pay attention to stops, and walk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are in Line 2, you can see that you will walk by your parents if they sit in sections B3, B4, B5, or C4, C5.</a:t>
            </a:r>
          </a:p>
          <a:p>
            <a:endParaRPr lang="en-US" dirty="0"/>
          </a:p>
          <a:p>
            <a:r>
              <a:rPr lang="en-US" dirty="0"/>
              <a:t>Then you can see the seating areas if you are in Lines 3-5 – gives your families an idea of where you will be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sv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jpeg"/><Relationship Id="rId7" Type="http://schemas.openxmlformats.org/officeDocument/2006/relationships/image" Target="../media/image31.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528869" y="-544892"/>
            <a:ext cx="3096042" cy="3147184"/>
          </a:xfrm>
          <a:custGeom>
            <a:avLst/>
            <a:gdLst/>
            <a:ahLst/>
            <a:cxnLst/>
            <a:rect l="l" t="t" r="r" b="b"/>
            <a:pathLst>
              <a:path w="3096042" h="3147184">
                <a:moveTo>
                  <a:pt x="0" y="0"/>
                </a:moveTo>
                <a:lnTo>
                  <a:pt x="3096043" y="0"/>
                </a:lnTo>
                <a:lnTo>
                  <a:pt x="3096043"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8177652">
            <a:off x="-1469150" y="7117722"/>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2574853">
            <a:off x="1788046" y="8778215"/>
            <a:ext cx="3674757" cy="3674757"/>
          </a:xfrm>
          <a:custGeom>
            <a:avLst/>
            <a:gdLst/>
            <a:ahLst/>
            <a:cxnLst/>
            <a:rect l="l" t="t" r="r" b="b"/>
            <a:pathLst>
              <a:path w="3674757" h="3674757">
                <a:moveTo>
                  <a:pt x="0" y="0"/>
                </a:moveTo>
                <a:lnTo>
                  <a:pt x="3674757" y="0"/>
                </a:lnTo>
                <a:lnTo>
                  <a:pt x="3674757" y="3674757"/>
                </a:lnTo>
                <a:lnTo>
                  <a:pt x="0" y="36747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028700" y="5625431"/>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4847575" y="1576500"/>
            <a:ext cx="8592850" cy="6606904"/>
          </a:xfrm>
          <a:custGeom>
            <a:avLst/>
            <a:gdLst/>
            <a:ahLst/>
            <a:cxnLst/>
            <a:rect l="l" t="t" r="r" b="b"/>
            <a:pathLst>
              <a:path w="8592850" h="6606904">
                <a:moveTo>
                  <a:pt x="0" y="0"/>
                </a:moveTo>
                <a:lnTo>
                  <a:pt x="8592850" y="0"/>
                </a:lnTo>
                <a:lnTo>
                  <a:pt x="8592850" y="6606904"/>
                </a:lnTo>
                <a:lnTo>
                  <a:pt x="0" y="6606904"/>
                </a:lnTo>
                <a:lnTo>
                  <a:pt x="0" y="0"/>
                </a:lnTo>
                <a:close/>
              </a:path>
            </a:pathLst>
          </a:custGeom>
          <a:blipFill>
            <a:blip r:embed="rId12"/>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711279" y="-544892"/>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657451"/>
            <a:ext cx="750395" cy="4259743"/>
            <a:chOff x="0" y="0"/>
            <a:chExt cx="2354580" cy="13366166"/>
          </a:xfrm>
        </p:grpSpPr>
        <p:sp>
          <p:nvSpPr>
            <p:cNvPr id="5" name="Freeform 5"/>
            <p:cNvSpPr/>
            <p:nvPr/>
          </p:nvSpPr>
          <p:spPr>
            <a:xfrm>
              <a:off x="0" y="0"/>
              <a:ext cx="2353310" cy="13366166"/>
            </a:xfrm>
            <a:custGeom>
              <a:avLst/>
              <a:gdLst/>
              <a:ahLst/>
              <a:cxnLst/>
              <a:rect l="l" t="t" r="r" b="b"/>
              <a:pathLst>
                <a:path w="2353310" h="13366166">
                  <a:moveTo>
                    <a:pt x="784860" y="13298856"/>
                  </a:moveTo>
                  <a:cubicBezTo>
                    <a:pt x="905510" y="13339496"/>
                    <a:pt x="1042670" y="13366166"/>
                    <a:pt x="1177290" y="13366166"/>
                  </a:cubicBezTo>
                  <a:cubicBezTo>
                    <a:pt x="1311910" y="13366166"/>
                    <a:pt x="1441450" y="13343306"/>
                    <a:pt x="1560830" y="13302666"/>
                  </a:cubicBezTo>
                  <a:cubicBezTo>
                    <a:pt x="1563370" y="13301396"/>
                    <a:pt x="1565910" y="13301396"/>
                    <a:pt x="1568450" y="13300126"/>
                  </a:cubicBezTo>
                  <a:cubicBezTo>
                    <a:pt x="2016760" y="13137566"/>
                    <a:pt x="2346960" y="12708306"/>
                    <a:pt x="2353310" y="12174358"/>
                  </a:cubicBezTo>
                  <a:lnTo>
                    <a:pt x="2353310" y="0"/>
                  </a:lnTo>
                  <a:lnTo>
                    <a:pt x="0" y="0"/>
                  </a:lnTo>
                  <a:lnTo>
                    <a:pt x="0" y="12165012"/>
                  </a:lnTo>
                  <a:cubicBezTo>
                    <a:pt x="6350" y="12710846"/>
                    <a:pt x="331470" y="13140106"/>
                    <a:pt x="784860" y="13298856"/>
                  </a:cubicBezTo>
                  <a:close/>
                </a:path>
              </a:pathLst>
            </a:custGeom>
            <a:solidFill>
              <a:srgbClr val="003663"/>
            </a:solidFill>
          </p:spPr>
          <p:txBody>
            <a:bodyPr/>
            <a:lstStyle/>
            <a:p>
              <a:endParaRPr lang="en-US"/>
            </a:p>
          </p:txBody>
        </p:sp>
      </p:grpSp>
      <p:grpSp>
        <p:nvGrpSpPr>
          <p:cNvPr id="6" name="Group 6"/>
          <p:cNvGrpSpPr/>
          <p:nvPr/>
        </p:nvGrpSpPr>
        <p:grpSpPr>
          <a:xfrm>
            <a:off x="1143412" y="3623367"/>
            <a:ext cx="672658" cy="67265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8" name="Group 8"/>
          <p:cNvGrpSpPr/>
          <p:nvPr/>
        </p:nvGrpSpPr>
        <p:grpSpPr>
          <a:xfrm>
            <a:off x="1323525" y="3804888"/>
            <a:ext cx="321958" cy="32195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0" name="Group 10"/>
          <p:cNvGrpSpPr/>
          <p:nvPr/>
        </p:nvGrpSpPr>
        <p:grpSpPr>
          <a:xfrm>
            <a:off x="1180387" y="4876366"/>
            <a:ext cx="672658" cy="67265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2" name="Group 12"/>
          <p:cNvGrpSpPr/>
          <p:nvPr/>
        </p:nvGrpSpPr>
        <p:grpSpPr>
          <a:xfrm>
            <a:off x="1355737" y="5050581"/>
            <a:ext cx="321958" cy="32195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4" name="Group 14"/>
          <p:cNvGrpSpPr/>
          <p:nvPr/>
        </p:nvGrpSpPr>
        <p:grpSpPr>
          <a:xfrm>
            <a:off x="1180387" y="6606299"/>
            <a:ext cx="672658" cy="67265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6" name="Group 16"/>
          <p:cNvGrpSpPr/>
          <p:nvPr/>
        </p:nvGrpSpPr>
        <p:grpSpPr>
          <a:xfrm>
            <a:off x="1355737" y="6781649"/>
            <a:ext cx="321958" cy="321958"/>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18" name="TextBox 18"/>
          <p:cNvSpPr txBox="1"/>
          <p:nvPr/>
        </p:nvSpPr>
        <p:spPr>
          <a:xfrm>
            <a:off x="2126215" y="1137597"/>
            <a:ext cx="13785260" cy="2147170"/>
          </a:xfrm>
          <a:prstGeom prst="rect">
            <a:avLst/>
          </a:prstGeom>
        </p:spPr>
        <p:txBody>
          <a:bodyPr lIns="0" tIns="0" rIns="0" bIns="0" rtlCol="0" anchor="t">
            <a:spAutoFit/>
          </a:bodyPr>
          <a:lstStyle/>
          <a:p>
            <a:pPr algn="l">
              <a:lnSpc>
                <a:spcPts val="7448"/>
              </a:lnSpc>
            </a:pPr>
            <a:r>
              <a:rPr lang="en-US" sz="6421">
                <a:solidFill>
                  <a:srgbClr val="003663"/>
                </a:solidFill>
                <a:latin typeface="League Spartan"/>
                <a:ea typeface="League Spartan"/>
                <a:cs typeface="League Spartan"/>
                <a:sym typeface="League Spartan"/>
              </a:rPr>
              <a:t>Are your guests registered?</a:t>
            </a:r>
          </a:p>
          <a:p>
            <a:pPr algn="l">
              <a:lnSpc>
                <a:spcPts val="1996"/>
              </a:lnSpc>
            </a:pPr>
            <a:endParaRPr lang="en-US" sz="6421">
              <a:solidFill>
                <a:srgbClr val="003663"/>
              </a:solidFill>
              <a:latin typeface="League Spartan"/>
              <a:ea typeface="League Spartan"/>
              <a:cs typeface="League Spartan"/>
              <a:sym typeface="League Spartan"/>
            </a:endParaRPr>
          </a:p>
          <a:p>
            <a:pPr algn="l">
              <a:lnSpc>
                <a:spcPts val="7448"/>
              </a:lnSpc>
            </a:pPr>
            <a:r>
              <a:rPr lang="en-US" sz="6421">
                <a:solidFill>
                  <a:srgbClr val="003663"/>
                </a:solidFill>
                <a:latin typeface="Magnolia Script"/>
                <a:ea typeface="Magnolia Script"/>
                <a:cs typeface="Magnolia Script"/>
                <a:sym typeface="Magnolia Script"/>
              </a:rPr>
              <a:t>Here’s how to check:</a:t>
            </a:r>
          </a:p>
        </p:txBody>
      </p:sp>
      <p:sp>
        <p:nvSpPr>
          <p:cNvPr id="19" name="TextBox 19"/>
          <p:cNvSpPr txBox="1"/>
          <p:nvPr/>
        </p:nvSpPr>
        <p:spPr>
          <a:xfrm>
            <a:off x="2126215" y="3512021"/>
            <a:ext cx="15782250" cy="10572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Are they listed at the bottom of their confirmation email? It was sent immediately after completing registration.</a:t>
            </a:r>
          </a:p>
        </p:txBody>
      </p:sp>
      <p:sp>
        <p:nvSpPr>
          <p:cNvPr id="20" name="Freeform 20"/>
          <p:cNvSpPr/>
          <p:nvPr/>
        </p:nvSpPr>
        <p:spPr>
          <a:xfrm rot="8542106">
            <a:off x="13336995" y="7972917"/>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1"/>
          <p:cNvSpPr txBox="1"/>
          <p:nvPr/>
        </p:nvSpPr>
        <p:spPr>
          <a:xfrm>
            <a:off x="2126215" y="4796549"/>
            <a:ext cx="15957258" cy="1590675"/>
          </a:xfrm>
          <a:prstGeom prst="rect">
            <a:avLst/>
          </a:prstGeom>
        </p:spPr>
        <p:txBody>
          <a:bodyPr lIns="0" tIns="0" rIns="0" bIns="0" rtlCol="0" anchor="t">
            <a:spAutoFit/>
          </a:bodyPr>
          <a:lstStyle/>
          <a:p>
            <a:pPr algn="l">
              <a:lnSpc>
                <a:spcPts val="4200"/>
              </a:lnSpc>
            </a:pPr>
            <a:r>
              <a:rPr lang="en-US" sz="3000" dirty="0">
                <a:solidFill>
                  <a:srgbClr val="003663"/>
                </a:solidFill>
                <a:latin typeface="Glacial Indifference"/>
                <a:ea typeface="Glacial Indifference"/>
                <a:cs typeface="Glacial Indifference"/>
                <a:sym typeface="Glacial Indifference"/>
              </a:rPr>
              <a:t>Ask guests if they received a confirmation email with a QR code, sent to guests immediately after the student completed registration. Guests are encouraged to add their codes to their Apple or Google wallets by clicking the buttons beneath the QR code within the confirmation email.</a:t>
            </a:r>
          </a:p>
        </p:txBody>
      </p:sp>
      <p:sp>
        <p:nvSpPr>
          <p:cNvPr id="22" name="TextBox 22"/>
          <p:cNvSpPr txBox="1"/>
          <p:nvPr/>
        </p:nvSpPr>
        <p:spPr>
          <a:xfrm>
            <a:off x="2126215" y="6539624"/>
            <a:ext cx="15782250" cy="3190875"/>
          </a:xfrm>
          <a:prstGeom prst="rect">
            <a:avLst/>
          </a:prstGeom>
        </p:spPr>
        <p:txBody>
          <a:bodyPr lIns="0" tIns="0" rIns="0" bIns="0" rtlCol="0" anchor="t">
            <a:spAutoFit/>
          </a:bodyPr>
          <a:lstStyle/>
          <a:p>
            <a:pPr algn="l">
              <a:lnSpc>
                <a:spcPts val="4200"/>
              </a:lnSpc>
            </a:pPr>
            <a:r>
              <a:rPr lang="en-US" sz="3000" dirty="0">
                <a:solidFill>
                  <a:srgbClr val="003663"/>
                </a:solidFill>
                <a:latin typeface="Glacial Indifference"/>
                <a:ea typeface="Glacial Indifference"/>
                <a:cs typeface="Glacial Indifference"/>
                <a:sym typeface="Glacial Indifference"/>
              </a:rPr>
              <a:t>Go to the </a:t>
            </a:r>
            <a:r>
              <a:rPr lang="en-US" sz="3000" i="1" dirty="0">
                <a:solidFill>
                  <a:srgbClr val="003663"/>
                </a:solidFill>
                <a:latin typeface="Glacial Indifference Italics"/>
                <a:ea typeface="Glacial Indifference Italics"/>
                <a:cs typeface="Glacial Indifference Italics"/>
                <a:sym typeface="Glacial Indifference Italics"/>
              </a:rPr>
              <a:t>Registration Page</a:t>
            </a:r>
            <a:r>
              <a:rPr lang="en-US" sz="3000" dirty="0">
                <a:solidFill>
                  <a:srgbClr val="003663"/>
                </a:solidFill>
                <a:latin typeface="Glacial Indifference"/>
                <a:ea typeface="Glacial Indifference"/>
                <a:cs typeface="Glacial Indifference"/>
                <a:sym typeface="Glacial Indifference"/>
              </a:rPr>
              <a:t>, click “Already Registered”</a:t>
            </a:r>
          </a:p>
          <a:p>
            <a:pPr marL="647700" lvl="1" indent="-323850" algn="l">
              <a:lnSpc>
                <a:spcPts val="4200"/>
              </a:lnSpc>
              <a:buFont typeface="Arial"/>
              <a:buChar char="•"/>
            </a:pPr>
            <a:r>
              <a:rPr lang="en-US" sz="3000" dirty="0">
                <a:solidFill>
                  <a:srgbClr val="003663"/>
                </a:solidFill>
                <a:latin typeface="Glacial Indifference"/>
                <a:ea typeface="Glacial Indifference"/>
                <a:cs typeface="Glacial Indifference"/>
                <a:sym typeface="Glacial Indifference"/>
              </a:rPr>
              <a:t>“Click here” link, enter the email address and confirmation number, and click “Log In”.</a:t>
            </a:r>
          </a:p>
          <a:p>
            <a:pPr marL="647700" lvl="1" indent="-323850" algn="l">
              <a:lnSpc>
                <a:spcPts val="4200"/>
              </a:lnSpc>
              <a:buFont typeface="Arial"/>
              <a:buChar char="•"/>
            </a:pPr>
            <a:r>
              <a:rPr lang="en-US" sz="3000" dirty="0">
                <a:solidFill>
                  <a:srgbClr val="003663"/>
                </a:solidFill>
                <a:latin typeface="Glacial Indifference"/>
                <a:ea typeface="Glacial Indifference"/>
                <a:cs typeface="Glacial Indifference"/>
                <a:sym typeface="Glacial Indifference"/>
              </a:rPr>
              <a:t>Any registered guests will show up at the bottom of the confirmation page.</a:t>
            </a:r>
          </a:p>
          <a:p>
            <a:pPr algn="l">
              <a:lnSpc>
                <a:spcPts val="4200"/>
              </a:lnSpc>
            </a:pPr>
            <a:r>
              <a:rPr lang="en-US" sz="3000" dirty="0">
                <a:solidFill>
                  <a:srgbClr val="003663"/>
                </a:solidFill>
                <a:latin typeface="Glacial Indifference"/>
                <a:ea typeface="Glacial Indifference"/>
                <a:cs typeface="Glacial Indifference"/>
                <a:sym typeface="Glacial Indifference"/>
              </a:rPr>
              <a:t>If you need to add additional guests, click “Modify Registration” and advance</a:t>
            </a:r>
          </a:p>
          <a:p>
            <a:pPr algn="l">
              <a:lnSpc>
                <a:spcPts val="4200"/>
              </a:lnSpc>
            </a:pPr>
            <a:r>
              <a:rPr lang="en-US" sz="3000" dirty="0">
                <a:solidFill>
                  <a:srgbClr val="003663"/>
                </a:solidFill>
                <a:latin typeface="Glacial Indifference"/>
                <a:ea typeface="Glacial Indifference"/>
                <a:cs typeface="Glacial Indifference"/>
                <a:sym typeface="Glacial Indifference"/>
              </a:rPr>
              <a:t>through the Registration pages until the page with the large blue button</a:t>
            </a:r>
          </a:p>
          <a:p>
            <a:pPr algn="l">
              <a:lnSpc>
                <a:spcPts val="4200"/>
              </a:lnSpc>
            </a:pPr>
            <a:r>
              <a:rPr lang="en-US" sz="3000" dirty="0">
                <a:solidFill>
                  <a:srgbClr val="003663"/>
                </a:solidFill>
                <a:latin typeface="Glacial Indifference"/>
                <a:ea typeface="Glacial Indifference"/>
                <a:cs typeface="Glacial Indifference"/>
                <a:sym typeface="Glacial Indifference"/>
              </a:rPr>
              <a:t>at the top for “Guest Registration”.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711279" y="-544892"/>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657451"/>
            <a:ext cx="750395" cy="4259743"/>
            <a:chOff x="0" y="0"/>
            <a:chExt cx="2354580" cy="13366166"/>
          </a:xfrm>
        </p:grpSpPr>
        <p:sp>
          <p:nvSpPr>
            <p:cNvPr id="5" name="Freeform 5"/>
            <p:cNvSpPr/>
            <p:nvPr/>
          </p:nvSpPr>
          <p:spPr>
            <a:xfrm>
              <a:off x="0" y="0"/>
              <a:ext cx="2353310" cy="13366166"/>
            </a:xfrm>
            <a:custGeom>
              <a:avLst/>
              <a:gdLst/>
              <a:ahLst/>
              <a:cxnLst/>
              <a:rect l="l" t="t" r="r" b="b"/>
              <a:pathLst>
                <a:path w="2353310" h="13366166">
                  <a:moveTo>
                    <a:pt x="784860" y="13298856"/>
                  </a:moveTo>
                  <a:cubicBezTo>
                    <a:pt x="905510" y="13339496"/>
                    <a:pt x="1042670" y="13366166"/>
                    <a:pt x="1177290" y="13366166"/>
                  </a:cubicBezTo>
                  <a:cubicBezTo>
                    <a:pt x="1311910" y="13366166"/>
                    <a:pt x="1441450" y="13343306"/>
                    <a:pt x="1560830" y="13302666"/>
                  </a:cubicBezTo>
                  <a:cubicBezTo>
                    <a:pt x="1563370" y="13301396"/>
                    <a:pt x="1565910" y="13301396"/>
                    <a:pt x="1568450" y="13300126"/>
                  </a:cubicBezTo>
                  <a:cubicBezTo>
                    <a:pt x="2016760" y="13137566"/>
                    <a:pt x="2346960" y="12708306"/>
                    <a:pt x="2353310" y="12174358"/>
                  </a:cubicBezTo>
                  <a:lnTo>
                    <a:pt x="2353310" y="0"/>
                  </a:lnTo>
                  <a:lnTo>
                    <a:pt x="0" y="0"/>
                  </a:lnTo>
                  <a:lnTo>
                    <a:pt x="0" y="12165012"/>
                  </a:lnTo>
                  <a:cubicBezTo>
                    <a:pt x="6350" y="12710846"/>
                    <a:pt x="331470" y="13140106"/>
                    <a:pt x="784860" y="13298856"/>
                  </a:cubicBezTo>
                  <a:close/>
                </a:path>
              </a:pathLst>
            </a:custGeom>
            <a:solidFill>
              <a:srgbClr val="003663"/>
            </a:solidFill>
          </p:spPr>
          <p:txBody>
            <a:bodyPr/>
            <a:lstStyle/>
            <a:p>
              <a:endParaRPr lang="en-US"/>
            </a:p>
          </p:txBody>
        </p:sp>
      </p:grpSp>
      <p:grpSp>
        <p:nvGrpSpPr>
          <p:cNvPr id="6" name="Group 6"/>
          <p:cNvGrpSpPr/>
          <p:nvPr/>
        </p:nvGrpSpPr>
        <p:grpSpPr>
          <a:xfrm>
            <a:off x="1106437" y="2964028"/>
            <a:ext cx="672658" cy="67265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8" name="Group 8"/>
          <p:cNvGrpSpPr/>
          <p:nvPr/>
        </p:nvGrpSpPr>
        <p:grpSpPr>
          <a:xfrm>
            <a:off x="1281787" y="3139378"/>
            <a:ext cx="321958" cy="32195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0" name="Group 10"/>
          <p:cNvGrpSpPr/>
          <p:nvPr/>
        </p:nvGrpSpPr>
        <p:grpSpPr>
          <a:xfrm>
            <a:off x="1106437" y="4456499"/>
            <a:ext cx="672658" cy="67265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2" name="Group 12"/>
          <p:cNvGrpSpPr/>
          <p:nvPr/>
        </p:nvGrpSpPr>
        <p:grpSpPr>
          <a:xfrm>
            <a:off x="1281787" y="4631849"/>
            <a:ext cx="321958" cy="32195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4" name="Group 14"/>
          <p:cNvGrpSpPr/>
          <p:nvPr/>
        </p:nvGrpSpPr>
        <p:grpSpPr>
          <a:xfrm>
            <a:off x="1106437" y="5656935"/>
            <a:ext cx="672658" cy="67265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6" name="Group 16"/>
          <p:cNvGrpSpPr/>
          <p:nvPr/>
        </p:nvGrpSpPr>
        <p:grpSpPr>
          <a:xfrm>
            <a:off x="1281787" y="5832285"/>
            <a:ext cx="321958" cy="321958"/>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8" name="Group 18"/>
          <p:cNvGrpSpPr/>
          <p:nvPr/>
        </p:nvGrpSpPr>
        <p:grpSpPr>
          <a:xfrm>
            <a:off x="1106437" y="6857372"/>
            <a:ext cx="672658" cy="672658"/>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20" name="Group 20"/>
          <p:cNvGrpSpPr/>
          <p:nvPr/>
        </p:nvGrpSpPr>
        <p:grpSpPr>
          <a:xfrm>
            <a:off x="1281787" y="7032722"/>
            <a:ext cx="321958" cy="32195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2" name="TextBox 22"/>
          <p:cNvSpPr txBox="1"/>
          <p:nvPr/>
        </p:nvSpPr>
        <p:spPr>
          <a:xfrm>
            <a:off x="2126215" y="1137597"/>
            <a:ext cx="13785260" cy="950131"/>
          </a:xfrm>
          <a:prstGeom prst="rect">
            <a:avLst/>
          </a:prstGeom>
        </p:spPr>
        <p:txBody>
          <a:bodyPr lIns="0" tIns="0" rIns="0" bIns="0" rtlCol="0" anchor="t">
            <a:spAutoFit/>
          </a:bodyPr>
          <a:lstStyle/>
          <a:p>
            <a:pPr algn="l">
              <a:lnSpc>
                <a:spcPts val="7448"/>
              </a:lnSpc>
            </a:pPr>
            <a:r>
              <a:rPr lang="en-US" sz="6421">
                <a:solidFill>
                  <a:srgbClr val="003663"/>
                </a:solidFill>
                <a:latin typeface="League Spartan"/>
                <a:ea typeface="League Spartan"/>
                <a:cs typeface="League Spartan"/>
                <a:sym typeface="League Spartan"/>
              </a:rPr>
              <a:t>Commencement Tips for Guests</a:t>
            </a:r>
          </a:p>
        </p:txBody>
      </p:sp>
      <p:sp>
        <p:nvSpPr>
          <p:cNvPr id="23" name="TextBox 23"/>
          <p:cNvSpPr txBox="1"/>
          <p:nvPr/>
        </p:nvSpPr>
        <p:spPr>
          <a:xfrm>
            <a:off x="2135740" y="2668753"/>
            <a:ext cx="8516459"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What time does the processional begin?</a:t>
            </a:r>
          </a:p>
        </p:txBody>
      </p:sp>
      <p:sp>
        <p:nvSpPr>
          <p:cNvPr id="24" name="TextBox 24"/>
          <p:cNvSpPr txBox="1"/>
          <p:nvPr/>
        </p:nvSpPr>
        <p:spPr>
          <a:xfrm>
            <a:off x="2135740" y="4268953"/>
            <a:ext cx="8064940"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What is needed to enter the Stadium?</a:t>
            </a:r>
          </a:p>
        </p:txBody>
      </p:sp>
      <p:sp>
        <p:nvSpPr>
          <p:cNvPr id="25" name="TextBox 25"/>
          <p:cNvSpPr txBox="1"/>
          <p:nvPr/>
        </p:nvSpPr>
        <p:spPr>
          <a:xfrm>
            <a:off x="2135740" y="5469389"/>
            <a:ext cx="10084991"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What should guests expect when entering?</a:t>
            </a:r>
          </a:p>
        </p:txBody>
      </p:sp>
      <p:sp>
        <p:nvSpPr>
          <p:cNvPr id="26" name="TextBox 26"/>
          <p:cNvSpPr txBox="1"/>
          <p:nvPr/>
        </p:nvSpPr>
        <p:spPr>
          <a:xfrm>
            <a:off x="2135740" y="6669825"/>
            <a:ext cx="7805329"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Can guests bring outside food or drink?</a:t>
            </a:r>
          </a:p>
        </p:txBody>
      </p:sp>
      <p:sp>
        <p:nvSpPr>
          <p:cNvPr id="27" name="TextBox 27"/>
          <p:cNvSpPr txBox="1"/>
          <p:nvPr/>
        </p:nvSpPr>
        <p:spPr>
          <a:xfrm>
            <a:off x="2107165" y="3211678"/>
            <a:ext cx="15782250" cy="923925"/>
          </a:xfrm>
          <a:prstGeom prst="rect">
            <a:avLst/>
          </a:prstGeom>
        </p:spPr>
        <p:txBody>
          <a:bodyPr lIns="0" tIns="0" rIns="0" bIns="0" rtlCol="0" anchor="t">
            <a:spAutoFit/>
          </a:bodyPr>
          <a:lstStyle/>
          <a:p>
            <a:pPr algn="l">
              <a:lnSpc>
                <a:spcPts val="3600"/>
              </a:lnSpc>
            </a:pPr>
            <a:r>
              <a:rPr lang="en-US" sz="3000" b="1">
                <a:solidFill>
                  <a:srgbClr val="003663"/>
                </a:solidFill>
                <a:latin typeface="Glacial Indifference Bold"/>
                <a:ea typeface="Glacial Indifference Bold"/>
                <a:cs typeface="Glacial Indifference Bold"/>
                <a:sym typeface="Glacial Indifference Bold"/>
              </a:rPr>
              <a:t>8:45 a.m.</a:t>
            </a:r>
            <a:r>
              <a:rPr lang="en-US" sz="3000">
                <a:solidFill>
                  <a:srgbClr val="003663"/>
                </a:solidFill>
                <a:latin typeface="Glacial Indifference"/>
                <a:ea typeface="Glacial Indifference"/>
                <a:cs typeface="Glacial Indifference"/>
                <a:sym typeface="Glacial Indifference"/>
              </a:rPr>
              <a:t> with Fauver Stadium seating opening at 7:30am; Allow time for parking, walking, and </a:t>
            </a:r>
          </a:p>
          <a:p>
            <a:pPr algn="l">
              <a:lnSpc>
                <a:spcPts val="3600"/>
              </a:lnSpc>
            </a:pPr>
            <a:r>
              <a:rPr lang="en-US" sz="3000">
                <a:solidFill>
                  <a:srgbClr val="003663"/>
                </a:solidFill>
                <a:latin typeface="Glacial Indifference"/>
                <a:ea typeface="Glacial Indifference"/>
                <a:cs typeface="Glacial Indifference"/>
                <a:sym typeface="Glacial Indifference"/>
              </a:rPr>
              <a:t>passing through the security check point.</a:t>
            </a:r>
          </a:p>
        </p:txBody>
      </p:sp>
      <p:sp>
        <p:nvSpPr>
          <p:cNvPr id="28" name="TextBox 28"/>
          <p:cNvSpPr txBox="1"/>
          <p:nvPr/>
        </p:nvSpPr>
        <p:spPr>
          <a:xfrm>
            <a:off x="2135740" y="4754728"/>
            <a:ext cx="16028504"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Each guest needs a QR code. This works well using a phone, printed copies are also accepted.</a:t>
            </a:r>
          </a:p>
        </p:txBody>
      </p:sp>
      <p:sp>
        <p:nvSpPr>
          <p:cNvPr id="29" name="TextBox 29"/>
          <p:cNvSpPr txBox="1"/>
          <p:nvPr/>
        </p:nvSpPr>
        <p:spPr>
          <a:xfrm>
            <a:off x="2135740" y="5955164"/>
            <a:ext cx="15123560"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All bags may be checked - minimal items should be brought to expedite the process.</a:t>
            </a:r>
          </a:p>
        </p:txBody>
      </p:sp>
      <p:sp>
        <p:nvSpPr>
          <p:cNvPr id="30" name="TextBox 30"/>
          <p:cNvSpPr txBox="1"/>
          <p:nvPr/>
        </p:nvSpPr>
        <p:spPr>
          <a:xfrm>
            <a:off x="2135740" y="7184175"/>
            <a:ext cx="12824163" cy="1152525"/>
          </a:xfrm>
          <a:prstGeom prst="rect">
            <a:avLst/>
          </a:prstGeom>
        </p:spPr>
        <p:txBody>
          <a:bodyPr lIns="0" tIns="0" rIns="0" bIns="0" rtlCol="0" anchor="t">
            <a:spAutoFit/>
          </a:bodyPr>
          <a:lstStyle/>
          <a:p>
            <a:pPr algn="l">
              <a:lnSpc>
                <a:spcPts val="3600"/>
              </a:lnSpc>
            </a:pPr>
            <a:r>
              <a:rPr lang="en-US" sz="3000">
                <a:solidFill>
                  <a:srgbClr val="003663"/>
                </a:solidFill>
                <a:latin typeface="Glacial Indifference"/>
                <a:ea typeface="Glacial Indifference"/>
                <a:cs typeface="Glacial Indifference"/>
                <a:sym typeface="Glacial Indifference"/>
              </a:rPr>
              <a:t>Outside food or drink is OK for guests but may be subject to screening.</a:t>
            </a:r>
          </a:p>
          <a:p>
            <a:pPr algn="l">
              <a:lnSpc>
                <a:spcPts val="1800"/>
              </a:lnSpc>
            </a:pPr>
            <a:endParaRPr lang="en-US" sz="3000">
              <a:solidFill>
                <a:srgbClr val="003663"/>
              </a:solidFill>
              <a:latin typeface="Glacial Indifference"/>
              <a:ea typeface="Glacial Indifference"/>
              <a:cs typeface="Glacial Indifference"/>
              <a:sym typeface="Glacial Indifference"/>
            </a:endParaRPr>
          </a:p>
          <a:p>
            <a:pPr algn="l">
              <a:lnSpc>
                <a:spcPts val="3600"/>
              </a:lnSpc>
            </a:pPr>
            <a:endParaRPr lang="en-US" sz="3000">
              <a:solidFill>
                <a:srgbClr val="003663"/>
              </a:solidFill>
              <a:latin typeface="Glacial Indifference"/>
              <a:ea typeface="Glacial Indifference"/>
              <a:cs typeface="Glacial Indifference"/>
              <a:sym typeface="Glacial Indifference"/>
            </a:endParaRPr>
          </a:p>
        </p:txBody>
      </p:sp>
      <p:sp>
        <p:nvSpPr>
          <p:cNvPr id="31" name="Freeform 31"/>
          <p:cNvSpPr/>
          <p:nvPr/>
        </p:nvSpPr>
        <p:spPr>
          <a:xfrm rot="8542106">
            <a:off x="13120977" y="6992483"/>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4860681" y="2362253"/>
            <a:ext cx="8566638" cy="7305820"/>
            <a:chOff x="0" y="0"/>
            <a:chExt cx="2256234" cy="1924167"/>
          </a:xfrm>
        </p:grpSpPr>
        <p:sp>
          <p:nvSpPr>
            <p:cNvPr id="4" name="Freeform 4"/>
            <p:cNvSpPr/>
            <p:nvPr/>
          </p:nvSpPr>
          <p:spPr>
            <a:xfrm>
              <a:off x="0" y="0"/>
              <a:ext cx="2256234" cy="1924167"/>
            </a:xfrm>
            <a:custGeom>
              <a:avLst/>
              <a:gdLst/>
              <a:ahLst/>
              <a:cxnLst/>
              <a:rect l="l" t="t" r="r" b="b"/>
              <a:pathLst>
                <a:path w="2256234" h="1924167">
                  <a:moveTo>
                    <a:pt x="0" y="0"/>
                  </a:moveTo>
                  <a:lnTo>
                    <a:pt x="2256234" y="0"/>
                  </a:lnTo>
                  <a:lnTo>
                    <a:pt x="2256234" y="1924167"/>
                  </a:lnTo>
                  <a:lnTo>
                    <a:pt x="0" y="1924167"/>
                  </a:lnTo>
                  <a:close/>
                </a:path>
              </a:pathLst>
            </a:custGeom>
            <a:solidFill>
              <a:srgbClr val="FFFFFF"/>
            </a:solidFill>
          </p:spPr>
          <p:txBody>
            <a:bodyPr/>
            <a:lstStyle/>
            <a:p>
              <a:endParaRPr lang="en-US"/>
            </a:p>
          </p:txBody>
        </p:sp>
        <p:sp>
          <p:nvSpPr>
            <p:cNvPr id="5" name="TextBox 5"/>
            <p:cNvSpPr txBox="1"/>
            <p:nvPr/>
          </p:nvSpPr>
          <p:spPr>
            <a:xfrm>
              <a:off x="0" y="-38100"/>
              <a:ext cx="2256234" cy="1962267"/>
            </a:xfrm>
            <a:prstGeom prst="rect">
              <a:avLst/>
            </a:prstGeom>
          </p:spPr>
          <p:txBody>
            <a:bodyPr lIns="50800" tIns="50800" rIns="50800" bIns="50800" rtlCol="0" anchor="ctr"/>
            <a:lstStyle/>
            <a:p>
              <a:pPr algn="ctr">
                <a:lnSpc>
                  <a:spcPts val="2998"/>
                </a:lnSpc>
              </a:pPr>
              <a:endParaRPr/>
            </a:p>
          </p:txBody>
        </p:sp>
      </p:grpSp>
      <p:grpSp>
        <p:nvGrpSpPr>
          <p:cNvPr id="6" name="Group 6"/>
          <p:cNvGrpSpPr/>
          <p:nvPr/>
        </p:nvGrpSpPr>
        <p:grpSpPr>
          <a:xfrm>
            <a:off x="5161323" y="2505128"/>
            <a:ext cx="2261826" cy="2261826"/>
            <a:chOff x="0" y="0"/>
            <a:chExt cx="5279568" cy="5279568"/>
          </a:xfrm>
        </p:grpSpPr>
        <p:sp>
          <p:nvSpPr>
            <p:cNvPr id="7" name="Freeform 7"/>
            <p:cNvSpPr/>
            <p:nvPr/>
          </p:nvSpPr>
          <p:spPr>
            <a:xfrm>
              <a:off x="898397" y="1408302"/>
              <a:ext cx="3639155" cy="2793129"/>
            </a:xfrm>
            <a:custGeom>
              <a:avLst/>
              <a:gdLst/>
              <a:ahLst/>
              <a:cxnLst/>
              <a:rect l="l" t="t" r="r" b="b"/>
              <a:pathLst>
                <a:path w="3639155" h="2793129">
                  <a:moveTo>
                    <a:pt x="2821939" y="806069"/>
                  </a:moveTo>
                  <a:cubicBezTo>
                    <a:pt x="2841243" y="878205"/>
                    <a:pt x="2831210" y="955040"/>
                    <a:pt x="2793872" y="1019683"/>
                  </a:cubicBezTo>
                  <a:cubicBezTo>
                    <a:pt x="2756534" y="1084326"/>
                    <a:pt x="2695066" y="1131443"/>
                    <a:pt x="2622930" y="1150874"/>
                  </a:cubicBezTo>
                  <a:lnTo>
                    <a:pt x="2562351" y="1167130"/>
                  </a:lnTo>
                  <a:lnTo>
                    <a:pt x="2416682" y="623316"/>
                  </a:lnTo>
                  <a:lnTo>
                    <a:pt x="2477261" y="607060"/>
                  </a:lnTo>
                  <a:cubicBezTo>
                    <a:pt x="2549397" y="587756"/>
                    <a:pt x="2626232" y="597916"/>
                    <a:pt x="2690875" y="635127"/>
                  </a:cubicBezTo>
                  <a:cubicBezTo>
                    <a:pt x="2755518" y="672338"/>
                    <a:pt x="2802635" y="733933"/>
                    <a:pt x="2822066" y="806069"/>
                  </a:cubicBezTo>
                  <a:close/>
                  <a:moveTo>
                    <a:pt x="1156589" y="1704720"/>
                  </a:moveTo>
                  <a:lnTo>
                    <a:pt x="1079627" y="1725294"/>
                  </a:lnTo>
                  <a:lnTo>
                    <a:pt x="1180465" y="1968245"/>
                  </a:lnTo>
                  <a:lnTo>
                    <a:pt x="1248918" y="1949957"/>
                  </a:lnTo>
                  <a:cubicBezTo>
                    <a:pt x="1264158" y="1945893"/>
                    <a:pt x="1276350" y="1934590"/>
                    <a:pt x="1281683" y="1919731"/>
                  </a:cubicBezTo>
                  <a:cubicBezTo>
                    <a:pt x="1287017" y="1904873"/>
                    <a:pt x="1284731" y="1888236"/>
                    <a:pt x="1275587" y="1875281"/>
                  </a:cubicBezTo>
                  <a:close/>
                  <a:moveTo>
                    <a:pt x="1472437" y="1771903"/>
                  </a:moveTo>
                  <a:lnTo>
                    <a:pt x="2837814" y="2164079"/>
                  </a:lnTo>
                  <a:lnTo>
                    <a:pt x="2257932" y="0"/>
                  </a:lnTo>
                  <a:lnTo>
                    <a:pt x="1271523" y="1022350"/>
                  </a:lnTo>
                  <a:close/>
                  <a:moveTo>
                    <a:pt x="180721" y="1252855"/>
                  </a:moveTo>
                  <a:lnTo>
                    <a:pt x="311023" y="1739010"/>
                  </a:lnTo>
                  <a:cubicBezTo>
                    <a:pt x="319405" y="1770379"/>
                    <a:pt x="339979" y="1797176"/>
                    <a:pt x="368046" y="1813432"/>
                  </a:cubicBezTo>
                  <a:cubicBezTo>
                    <a:pt x="396113" y="1829688"/>
                    <a:pt x="429514" y="1834260"/>
                    <a:pt x="460883" y="1826005"/>
                  </a:cubicBezTo>
                  <a:lnTo>
                    <a:pt x="1288669" y="1604263"/>
                  </a:lnTo>
                  <a:lnTo>
                    <a:pt x="1094994" y="881253"/>
                  </a:lnTo>
                  <a:lnTo>
                    <a:pt x="267208" y="1102995"/>
                  </a:lnTo>
                  <a:cubicBezTo>
                    <a:pt x="235966" y="1111377"/>
                    <a:pt x="209296" y="1131951"/>
                    <a:pt x="193040" y="1160018"/>
                  </a:cubicBezTo>
                  <a:cubicBezTo>
                    <a:pt x="176784" y="1188084"/>
                    <a:pt x="172466" y="1221486"/>
                    <a:pt x="180721" y="1252728"/>
                  </a:cubicBezTo>
                  <a:close/>
                  <a:moveTo>
                    <a:pt x="4953" y="1560830"/>
                  </a:moveTo>
                  <a:cubicBezTo>
                    <a:pt x="15113" y="1598421"/>
                    <a:pt x="39878" y="1630552"/>
                    <a:pt x="73660" y="1649983"/>
                  </a:cubicBezTo>
                  <a:cubicBezTo>
                    <a:pt x="107442" y="1669414"/>
                    <a:pt x="147574" y="1674621"/>
                    <a:pt x="185293" y="1664461"/>
                  </a:cubicBezTo>
                  <a:lnTo>
                    <a:pt x="223393" y="1654301"/>
                  </a:lnTo>
                  <a:lnTo>
                    <a:pt x="147320" y="1370330"/>
                  </a:lnTo>
                  <a:lnTo>
                    <a:pt x="109220" y="1380490"/>
                  </a:lnTo>
                  <a:cubicBezTo>
                    <a:pt x="71501" y="1390650"/>
                    <a:pt x="39370" y="1415415"/>
                    <a:pt x="19812" y="1449197"/>
                  </a:cubicBezTo>
                  <a:cubicBezTo>
                    <a:pt x="254" y="1482978"/>
                    <a:pt x="-5080" y="1523237"/>
                    <a:pt x="4953" y="1560956"/>
                  </a:cubicBezTo>
                  <a:close/>
                  <a:moveTo>
                    <a:pt x="1133602" y="2019173"/>
                  </a:moveTo>
                  <a:cubicBezTo>
                    <a:pt x="1132967" y="2018792"/>
                    <a:pt x="1132586" y="2018156"/>
                    <a:pt x="1132459" y="2017521"/>
                  </a:cubicBezTo>
                  <a:lnTo>
                    <a:pt x="1018286" y="1741804"/>
                  </a:lnTo>
                  <a:lnTo>
                    <a:pt x="591439" y="1856231"/>
                  </a:lnTo>
                  <a:lnTo>
                    <a:pt x="1116076" y="2724276"/>
                  </a:lnTo>
                  <a:cubicBezTo>
                    <a:pt x="1132332" y="2750692"/>
                    <a:pt x="1156716" y="2771139"/>
                    <a:pt x="1185418" y="2782696"/>
                  </a:cubicBezTo>
                  <a:cubicBezTo>
                    <a:pt x="1214120" y="2794253"/>
                    <a:pt x="1245997" y="2796285"/>
                    <a:pt x="1275969" y="2788411"/>
                  </a:cubicBezTo>
                  <a:cubicBezTo>
                    <a:pt x="1316228" y="2777743"/>
                    <a:pt x="1349756" y="2750057"/>
                    <a:pt x="1367916" y="2712465"/>
                  </a:cubicBezTo>
                  <a:cubicBezTo>
                    <a:pt x="1386078" y="2675762"/>
                    <a:pt x="1387475" y="2633090"/>
                    <a:pt x="1371600" y="2595371"/>
                  </a:cubicBezTo>
                  <a:close/>
                  <a:moveTo>
                    <a:pt x="3599686" y="565150"/>
                  </a:moveTo>
                  <a:lnTo>
                    <a:pt x="3225925" y="665353"/>
                  </a:lnTo>
                  <a:cubicBezTo>
                    <a:pt x="3209161" y="669798"/>
                    <a:pt x="3199255" y="687070"/>
                    <a:pt x="3203827" y="703707"/>
                  </a:cubicBezTo>
                  <a:cubicBezTo>
                    <a:pt x="3208399" y="720344"/>
                    <a:pt x="3225544" y="730377"/>
                    <a:pt x="3242181" y="725805"/>
                  </a:cubicBezTo>
                  <a:lnTo>
                    <a:pt x="3615942" y="625602"/>
                  </a:lnTo>
                  <a:cubicBezTo>
                    <a:pt x="3632706" y="621157"/>
                    <a:pt x="3642612" y="603885"/>
                    <a:pt x="3638040" y="587248"/>
                  </a:cubicBezTo>
                  <a:cubicBezTo>
                    <a:pt x="3633468" y="570611"/>
                    <a:pt x="3616323" y="560578"/>
                    <a:pt x="3599686" y="565023"/>
                  </a:cubicBezTo>
                  <a:moveTo>
                    <a:pt x="3007231" y="390271"/>
                  </a:moveTo>
                  <a:cubicBezTo>
                    <a:pt x="3014343" y="388366"/>
                    <a:pt x="3020566" y="384048"/>
                    <a:pt x="3024757" y="377952"/>
                  </a:cubicBezTo>
                  <a:lnTo>
                    <a:pt x="3246753" y="60960"/>
                  </a:lnTo>
                  <a:cubicBezTo>
                    <a:pt x="3251833" y="54102"/>
                    <a:pt x="3253992" y="45593"/>
                    <a:pt x="3252595" y="37211"/>
                  </a:cubicBezTo>
                  <a:cubicBezTo>
                    <a:pt x="3251198" y="28829"/>
                    <a:pt x="3246499" y="21336"/>
                    <a:pt x="3239641" y="16510"/>
                  </a:cubicBezTo>
                  <a:cubicBezTo>
                    <a:pt x="3232783" y="11684"/>
                    <a:pt x="3224020" y="9779"/>
                    <a:pt x="3215765" y="11430"/>
                  </a:cubicBezTo>
                  <a:cubicBezTo>
                    <a:pt x="3207510" y="13081"/>
                    <a:pt x="3200144" y="17907"/>
                    <a:pt x="3195445" y="25019"/>
                  </a:cubicBezTo>
                  <a:lnTo>
                    <a:pt x="2973449" y="342011"/>
                  </a:lnTo>
                  <a:cubicBezTo>
                    <a:pt x="2965956" y="352806"/>
                    <a:pt x="2965956" y="367157"/>
                    <a:pt x="2973449" y="377952"/>
                  </a:cubicBezTo>
                  <a:cubicBezTo>
                    <a:pt x="2980942" y="388747"/>
                    <a:pt x="2994531" y="393700"/>
                    <a:pt x="3007231" y="390271"/>
                  </a:cubicBezTo>
                  <a:close/>
                  <a:moveTo>
                    <a:pt x="3211574" y="1075055"/>
                  </a:moveTo>
                  <a:cubicBezTo>
                    <a:pt x="3195953" y="1068324"/>
                    <a:pt x="3177919" y="1075182"/>
                    <a:pt x="3170807" y="1090549"/>
                  </a:cubicBezTo>
                  <a:cubicBezTo>
                    <a:pt x="3163695" y="1105916"/>
                    <a:pt x="3170045" y="1124204"/>
                    <a:pt x="3185158" y="1131824"/>
                  </a:cubicBezTo>
                  <a:lnTo>
                    <a:pt x="3535932" y="1295400"/>
                  </a:lnTo>
                  <a:cubicBezTo>
                    <a:pt x="3551553" y="1302131"/>
                    <a:pt x="3569587" y="1295273"/>
                    <a:pt x="3576826" y="1279906"/>
                  </a:cubicBezTo>
                  <a:cubicBezTo>
                    <a:pt x="3584065" y="1264539"/>
                    <a:pt x="3577588" y="1246251"/>
                    <a:pt x="3562475" y="1238631"/>
                  </a:cubicBezTo>
                  <a:close/>
                </a:path>
              </a:pathLst>
            </a:custGeom>
            <a:solidFill>
              <a:srgbClr val="1E285E"/>
            </a:solidFill>
          </p:spPr>
          <p:txBody>
            <a:bodyPr/>
            <a:lstStyle/>
            <a:p>
              <a:endParaRPr lang="en-US"/>
            </a:p>
          </p:txBody>
        </p:sp>
        <p:sp>
          <p:nvSpPr>
            <p:cNvPr id="8" name="Freeform 8"/>
            <p:cNvSpPr/>
            <p:nvPr/>
          </p:nvSpPr>
          <p:spPr>
            <a:xfrm>
              <a:off x="63563" y="63563"/>
              <a:ext cx="5152514" cy="5152515"/>
            </a:xfrm>
            <a:custGeom>
              <a:avLst/>
              <a:gdLst/>
              <a:ahLst/>
              <a:cxnLst/>
              <a:rect l="l" t="t" r="r" b="b"/>
              <a:pathLst>
                <a:path w="5152514" h="5152515">
                  <a:moveTo>
                    <a:pt x="4397944" y="754571"/>
                  </a:moveTo>
                  <a:cubicBezTo>
                    <a:pt x="5404037" y="1760664"/>
                    <a:pt x="5404037" y="3391852"/>
                    <a:pt x="4397944" y="4397945"/>
                  </a:cubicBezTo>
                  <a:lnTo>
                    <a:pt x="4308155" y="4308156"/>
                  </a:lnTo>
                  <a:lnTo>
                    <a:pt x="4397944" y="4397945"/>
                  </a:lnTo>
                  <a:cubicBezTo>
                    <a:pt x="3391851" y="5404039"/>
                    <a:pt x="1760664" y="5404039"/>
                    <a:pt x="754570" y="4397945"/>
                  </a:cubicBezTo>
                  <a:lnTo>
                    <a:pt x="844359" y="4308156"/>
                  </a:lnTo>
                  <a:lnTo>
                    <a:pt x="754570" y="4397945"/>
                  </a:lnTo>
                  <a:cubicBezTo>
                    <a:pt x="-251523" y="3391852"/>
                    <a:pt x="-251523" y="1760664"/>
                    <a:pt x="754570" y="754571"/>
                  </a:cubicBezTo>
                  <a:lnTo>
                    <a:pt x="844359" y="844359"/>
                  </a:lnTo>
                  <a:lnTo>
                    <a:pt x="754570" y="754571"/>
                  </a:lnTo>
                  <a:cubicBezTo>
                    <a:pt x="1760664" y="-251523"/>
                    <a:pt x="3391851" y="-251523"/>
                    <a:pt x="4397944" y="754571"/>
                  </a:cubicBezTo>
                  <a:lnTo>
                    <a:pt x="4308155" y="844359"/>
                  </a:lnTo>
                  <a:lnTo>
                    <a:pt x="4397944" y="754571"/>
                  </a:lnTo>
                  <a:moveTo>
                    <a:pt x="4218366" y="934148"/>
                  </a:moveTo>
                  <a:cubicBezTo>
                    <a:pt x="3311460" y="27242"/>
                    <a:pt x="1841055" y="27242"/>
                    <a:pt x="934148" y="934148"/>
                  </a:cubicBezTo>
                  <a:cubicBezTo>
                    <a:pt x="27242" y="1841055"/>
                    <a:pt x="27242" y="3311460"/>
                    <a:pt x="934148" y="4218367"/>
                  </a:cubicBezTo>
                  <a:cubicBezTo>
                    <a:pt x="1841055" y="5125273"/>
                    <a:pt x="3311460" y="5125273"/>
                    <a:pt x="4218366" y="4218367"/>
                  </a:cubicBezTo>
                  <a:cubicBezTo>
                    <a:pt x="5125273" y="3311460"/>
                    <a:pt x="5125273" y="1841055"/>
                    <a:pt x="4218366" y="934148"/>
                  </a:cubicBezTo>
                  <a:close/>
                  <a:moveTo>
                    <a:pt x="934148" y="754571"/>
                  </a:moveTo>
                  <a:lnTo>
                    <a:pt x="4397944" y="4218367"/>
                  </a:lnTo>
                  <a:cubicBezTo>
                    <a:pt x="4447601" y="4268024"/>
                    <a:pt x="4447601" y="4348415"/>
                    <a:pt x="4397944" y="4397945"/>
                  </a:cubicBezTo>
                  <a:cubicBezTo>
                    <a:pt x="4348287" y="4447475"/>
                    <a:pt x="4267896" y="4447602"/>
                    <a:pt x="4218366" y="4397945"/>
                  </a:cubicBezTo>
                  <a:lnTo>
                    <a:pt x="754570" y="934148"/>
                  </a:lnTo>
                  <a:cubicBezTo>
                    <a:pt x="704913" y="884491"/>
                    <a:pt x="704913" y="804101"/>
                    <a:pt x="754570" y="754571"/>
                  </a:cubicBezTo>
                  <a:cubicBezTo>
                    <a:pt x="804227" y="705041"/>
                    <a:pt x="884618" y="704914"/>
                    <a:pt x="934148" y="754571"/>
                  </a:cubicBezTo>
                  <a:close/>
                </a:path>
              </a:pathLst>
            </a:custGeom>
            <a:solidFill>
              <a:srgbClr val="FEBE0F"/>
            </a:solidFill>
          </p:spPr>
          <p:txBody>
            <a:bodyPr/>
            <a:lstStyle/>
            <a:p>
              <a:endParaRPr lang="en-US"/>
            </a:p>
          </p:txBody>
        </p:sp>
      </p:grpSp>
      <p:grpSp>
        <p:nvGrpSpPr>
          <p:cNvPr id="9" name="Group 9"/>
          <p:cNvGrpSpPr/>
          <p:nvPr/>
        </p:nvGrpSpPr>
        <p:grpSpPr>
          <a:xfrm>
            <a:off x="5161323" y="6307764"/>
            <a:ext cx="2261826" cy="2261826"/>
            <a:chOff x="0" y="0"/>
            <a:chExt cx="5279568" cy="5279568"/>
          </a:xfrm>
        </p:grpSpPr>
        <p:sp>
          <p:nvSpPr>
            <p:cNvPr id="10" name="Freeform 10"/>
            <p:cNvSpPr/>
            <p:nvPr/>
          </p:nvSpPr>
          <p:spPr>
            <a:xfrm>
              <a:off x="1164843" y="1164631"/>
              <a:ext cx="2949931" cy="2949913"/>
            </a:xfrm>
            <a:custGeom>
              <a:avLst/>
              <a:gdLst/>
              <a:ahLst/>
              <a:cxnLst/>
              <a:rect l="l" t="t" r="r" b="b"/>
              <a:pathLst>
                <a:path w="2949931" h="2949913">
                  <a:moveTo>
                    <a:pt x="2921252" y="289899"/>
                  </a:moveTo>
                  <a:lnTo>
                    <a:pt x="2660267" y="28787"/>
                  </a:lnTo>
                  <a:cubicBezTo>
                    <a:pt x="2640963" y="9356"/>
                    <a:pt x="2614293" y="-1058"/>
                    <a:pt x="2586989" y="85"/>
                  </a:cubicBezTo>
                  <a:cubicBezTo>
                    <a:pt x="2559684" y="1228"/>
                    <a:pt x="2534030" y="13928"/>
                    <a:pt x="2516377" y="35010"/>
                  </a:cubicBezTo>
                  <a:cubicBezTo>
                    <a:pt x="2498724" y="56092"/>
                    <a:pt x="2490977" y="83524"/>
                    <a:pt x="2494660" y="110702"/>
                  </a:cubicBezTo>
                  <a:cubicBezTo>
                    <a:pt x="2426334" y="128990"/>
                    <a:pt x="2379090" y="173567"/>
                    <a:pt x="2387599" y="242909"/>
                  </a:cubicBezTo>
                  <a:cubicBezTo>
                    <a:pt x="2289301" y="320633"/>
                    <a:pt x="1792858" y="710269"/>
                    <a:pt x="1771141" y="727160"/>
                  </a:cubicBezTo>
                  <a:cubicBezTo>
                    <a:pt x="1664461" y="799423"/>
                    <a:pt x="1379981" y="803614"/>
                    <a:pt x="1075054" y="1109303"/>
                  </a:cubicBezTo>
                  <a:cubicBezTo>
                    <a:pt x="725043" y="1460076"/>
                    <a:pt x="264668" y="1921213"/>
                    <a:pt x="58293" y="2126191"/>
                  </a:cubicBezTo>
                  <a:cubicBezTo>
                    <a:pt x="21082" y="2163148"/>
                    <a:pt x="127" y="2213440"/>
                    <a:pt x="0" y="2265891"/>
                  </a:cubicBezTo>
                  <a:cubicBezTo>
                    <a:pt x="-127" y="2318342"/>
                    <a:pt x="20701" y="2368634"/>
                    <a:pt x="57785" y="2405718"/>
                  </a:cubicBezTo>
                  <a:lnTo>
                    <a:pt x="544195" y="2892127"/>
                  </a:lnTo>
                  <a:cubicBezTo>
                    <a:pt x="581279" y="2929211"/>
                    <a:pt x="631571" y="2950039"/>
                    <a:pt x="684022" y="2949912"/>
                  </a:cubicBezTo>
                  <a:cubicBezTo>
                    <a:pt x="736473" y="2949785"/>
                    <a:pt x="786765" y="2928830"/>
                    <a:pt x="823722" y="2891619"/>
                  </a:cubicBezTo>
                  <a:cubicBezTo>
                    <a:pt x="1028699" y="2685245"/>
                    <a:pt x="1489836" y="2224743"/>
                    <a:pt x="1840610" y="1874858"/>
                  </a:cubicBezTo>
                  <a:cubicBezTo>
                    <a:pt x="2146299" y="1569931"/>
                    <a:pt x="2150871" y="1284944"/>
                    <a:pt x="2222753" y="1178645"/>
                  </a:cubicBezTo>
                  <a:cubicBezTo>
                    <a:pt x="2239644" y="1156927"/>
                    <a:pt x="2629279" y="660485"/>
                    <a:pt x="2707003" y="562187"/>
                  </a:cubicBezTo>
                  <a:cubicBezTo>
                    <a:pt x="2763518" y="569045"/>
                    <a:pt x="2816731" y="538819"/>
                    <a:pt x="2839210" y="455253"/>
                  </a:cubicBezTo>
                  <a:cubicBezTo>
                    <a:pt x="2866388" y="458936"/>
                    <a:pt x="2893821" y="450935"/>
                    <a:pt x="2914902" y="433409"/>
                  </a:cubicBezTo>
                  <a:cubicBezTo>
                    <a:pt x="2935984" y="415883"/>
                    <a:pt x="2948557" y="390229"/>
                    <a:pt x="2949827" y="362797"/>
                  </a:cubicBezTo>
                  <a:cubicBezTo>
                    <a:pt x="2951097" y="335365"/>
                    <a:pt x="2940683" y="308822"/>
                    <a:pt x="2921252" y="289391"/>
                  </a:cubicBezTo>
                  <a:close/>
                </a:path>
              </a:pathLst>
            </a:custGeom>
            <a:solidFill>
              <a:srgbClr val="1E285E"/>
            </a:solidFill>
          </p:spPr>
          <p:txBody>
            <a:bodyPr/>
            <a:lstStyle/>
            <a:p>
              <a:endParaRPr lang="en-US"/>
            </a:p>
          </p:txBody>
        </p:sp>
        <p:sp>
          <p:nvSpPr>
            <p:cNvPr id="11" name="Freeform 11"/>
            <p:cNvSpPr/>
            <p:nvPr/>
          </p:nvSpPr>
          <p:spPr>
            <a:xfrm>
              <a:off x="63563" y="63563"/>
              <a:ext cx="5152514" cy="5152514"/>
            </a:xfrm>
            <a:custGeom>
              <a:avLst/>
              <a:gdLst/>
              <a:ahLst/>
              <a:cxnLst/>
              <a:rect l="l" t="t" r="r" b="b"/>
              <a:pathLst>
                <a:path w="5152514" h="5152514">
                  <a:moveTo>
                    <a:pt x="4397944" y="754570"/>
                  </a:moveTo>
                  <a:cubicBezTo>
                    <a:pt x="5404037" y="1760664"/>
                    <a:pt x="5404037" y="3391851"/>
                    <a:pt x="4397944" y="4397945"/>
                  </a:cubicBezTo>
                  <a:lnTo>
                    <a:pt x="4308155" y="4308155"/>
                  </a:lnTo>
                  <a:lnTo>
                    <a:pt x="4397944" y="4397945"/>
                  </a:lnTo>
                  <a:cubicBezTo>
                    <a:pt x="3391851" y="5404038"/>
                    <a:pt x="1760664" y="5404038"/>
                    <a:pt x="754570" y="4397945"/>
                  </a:cubicBezTo>
                  <a:lnTo>
                    <a:pt x="844359" y="4308155"/>
                  </a:lnTo>
                  <a:lnTo>
                    <a:pt x="754570" y="4397945"/>
                  </a:lnTo>
                  <a:cubicBezTo>
                    <a:pt x="-251523" y="3391851"/>
                    <a:pt x="-251523" y="1760664"/>
                    <a:pt x="754570" y="754570"/>
                  </a:cubicBezTo>
                  <a:lnTo>
                    <a:pt x="844359" y="844359"/>
                  </a:lnTo>
                  <a:lnTo>
                    <a:pt x="754570" y="754570"/>
                  </a:lnTo>
                  <a:cubicBezTo>
                    <a:pt x="1760664" y="-251523"/>
                    <a:pt x="3391851" y="-251523"/>
                    <a:pt x="4397944" y="754570"/>
                  </a:cubicBezTo>
                  <a:lnTo>
                    <a:pt x="4308155" y="844359"/>
                  </a:lnTo>
                  <a:lnTo>
                    <a:pt x="4397944" y="754570"/>
                  </a:lnTo>
                  <a:moveTo>
                    <a:pt x="4218366" y="934148"/>
                  </a:moveTo>
                  <a:cubicBezTo>
                    <a:pt x="3311460" y="27242"/>
                    <a:pt x="1841055" y="27242"/>
                    <a:pt x="934148" y="934148"/>
                  </a:cubicBezTo>
                  <a:cubicBezTo>
                    <a:pt x="27242" y="1841055"/>
                    <a:pt x="27242" y="3311460"/>
                    <a:pt x="934148" y="4218366"/>
                  </a:cubicBezTo>
                  <a:cubicBezTo>
                    <a:pt x="1841055" y="5125273"/>
                    <a:pt x="3311460" y="5125273"/>
                    <a:pt x="4218366" y="4218366"/>
                  </a:cubicBezTo>
                  <a:cubicBezTo>
                    <a:pt x="5125273" y="3311460"/>
                    <a:pt x="5125273" y="1841055"/>
                    <a:pt x="4218366" y="934148"/>
                  </a:cubicBezTo>
                  <a:close/>
                  <a:moveTo>
                    <a:pt x="934148" y="754570"/>
                  </a:moveTo>
                  <a:lnTo>
                    <a:pt x="4397944" y="4218366"/>
                  </a:lnTo>
                  <a:cubicBezTo>
                    <a:pt x="4447601" y="4268023"/>
                    <a:pt x="4447601" y="4348414"/>
                    <a:pt x="4397944" y="4397945"/>
                  </a:cubicBezTo>
                  <a:cubicBezTo>
                    <a:pt x="4348287" y="4447474"/>
                    <a:pt x="4267896" y="4447601"/>
                    <a:pt x="4218366" y="4397945"/>
                  </a:cubicBezTo>
                  <a:lnTo>
                    <a:pt x="754570" y="934148"/>
                  </a:lnTo>
                  <a:cubicBezTo>
                    <a:pt x="704913" y="884491"/>
                    <a:pt x="704913" y="804100"/>
                    <a:pt x="754570" y="754570"/>
                  </a:cubicBezTo>
                  <a:cubicBezTo>
                    <a:pt x="804227" y="705040"/>
                    <a:pt x="884618" y="704913"/>
                    <a:pt x="934148" y="754570"/>
                  </a:cubicBezTo>
                  <a:close/>
                </a:path>
              </a:pathLst>
            </a:custGeom>
            <a:solidFill>
              <a:srgbClr val="FEBE0F"/>
            </a:solidFill>
          </p:spPr>
          <p:txBody>
            <a:bodyPr/>
            <a:lstStyle/>
            <a:p>
              <a:endParaRPr lang="en-US"/>
            </a:p>
          </p:txBody>
        </p:sp>
      </p:grpSp>
      <p:grpSp>
        <p:nvGrpSpPr>
          <p:cNvPr id="12" name="Group 12"/>
          <p:cNvGrpSpPr/>
          <p:nvPr/>
        </p:nvGrpSpPr>
        <p:grpSpPr>
          <a:xfrm>
            <a:off x="8013087" y="2505128"/>
            <a:ext cx="2261826" cy="2261826"/>
            <a:chOff x="0" y="0"/>
            <a:chExt cx="5279568" cy="5279568"/>
          </a:xfrm>
        </p:grpSpPr>
        <p:sp>
          <p:nvSpPr>
            <p:cNvPr id="13" name="Freeform 13"/>
            <p:cNvSpPr/>
            <p:nvPr/>
          </p:nvSpPr>
          <p:spPr>
            <a:xfrm>
              <a:off x="1031621" y="1247012"/>
              <a:ext cx="3216401" cy="3217289"/>
            </a:xfrm>
            <a:custGeom>
              <a:avLst/>
              <a:gdLst/>
              <a:ahLst/>
              <a:cxnLst/>
              <a:rect l="l" t="t" r="r" b="b"/>
              <a:pathLst>
                <a:path w="3216401" h="3217289">
                  <a:moveTo>
                    <a:pt x="1474723" y="0"/>
                  </a:moveTo>
                  <a:lnTo>
                    <a:pt x="1474723" y="267970"/>
                  </a:lnTo>
                  <a:lnTo>
                    <a:pt x="29845" y="267970"/>
                  </a:lnTo>
                  <a:cubicBezTo>
                    <a:pt x="13208" y="267970"/>
                    <a:pt x="0" y="281432"/>
                    <a:pt x="0" y="297815"/>
                  </a:cubicBezTo>
                  <a:lnTo>
                    <a:pt x="0" y="1980438"/>
                  </a:lnTo>
                  <a:cubicBezTo>
                    <a:pt x="0" y="1997074"/>
                    <a:pt x="13208" y="2010283"/>
                    <a:pt x="29845" y="2010283"/>
                  </a:cubicBezTo>
                  <a:lnTo>
                    <a:pt x="1474723" y="2010283"/>
                  </a:lnTo>
                  <a:lnTo>
                    <a:pt x="1474723" y="3217290"/>
                  </a:lnTo>
                  <a:lnTo>
                    <a:pt x="1741931" y="3217290"/>
                  </a:lnTo>
                  <a:lnTo>
                    <a:pt x="1741931" y="2010283"/>
                  </a:lnTo>
                  <a:lnTo>
                    <a:pt x="3186555" y="2010283"/>
                  </a:lnTo>
                  <a:cubicBezTo>
                    <a:pt x="3203192" y="2010283"/>
                    <a:pt x="3216400" y="1996821"/>
                    <a:pt x="3216400" y="1980438"/>
                  </a:cubicBezTo>
                  <a:lnTo>
                    <a:pt x="3216400" y="297815"/>
                  </a:lnTo>
                  <a:cubicBezTo>
                    <a:pt x="3216400" y="281178"/>
                    <a:pt x="3203192" y="267970"/>
                    <a:pt x="3186555" y="267970"/>
                  </a:cubicBezTo>
                  <a:lnTo>
                    <a:pt x="1741931" y="267970"/>
                  </a:lnTo>
                  <a:lnTo>
                    <a:pt x="1741931" y="0"/>
                  </a:lnTo>
                  <a:close/>
                </a:path>
              </a:pathLst>
            </a:custGeom>
            <a:solidFill>
              <a:srgbClr val="1E285E"/>
            </a:solidFill>
          </p:spPr>
          <p:txBody>
            <a:bodyPr/>
            <a:lstStyle/>
            <a:p>
              <a:endParaRPr lang="en-US"/>
            </a:p>
          </p:txBody>
        </p:sp>
        <p:sp>
          <p:nvSpPr>
            <p:cNvPr id="14" name="Freeform 14"/>
            <p:cNvSpPr/>
            <p:nvPr/>
          </p:nvSpPr>
          <p:spPr>
            <a:xfrm>
              <a:off x="63563" y="63563"/>
              <a:ext cx="5152515" cy="5152515"/>
            </a:xfrm>
            <a:custGeom>
              <a:avLst/>
              <a:gdLst/>
              <a:ahLst/>
              <a:cxnLst/>
              <a:rect l="l" t="t" r="r" b="b"/>
              <a:pathLst>
                <a:path w="5152515" h="5152515">
                  <a:moveTo>
                    <a:pt x="4397945" y="754571"/>
                  </a:moveTo>
                  <a:cubicBezTo>
                    <a:pt x="5404038" y="1760664"/>
                    <a:pt x="5404038" y="3391852"/>
                    <a:pt x="4397945" y="4397945"/>
                  </a:cubicBezTo>
                  <a:lnTo>
                    <a:pt x="4308156" y="4308156"/>
                  </a:lnTo>
                  <a:lnTo>
                    <a:pt x="4397945" y="4397945"/>
                  </a:lnTo>
                  <a:cubicBezTo>
                    <a:pt x="3391851" y="5404039"/>
                    <a:pt x="1760664" y="5404039"/>
                    <a:pt x="754570" y="4397945"/>
                  </a:cubicBezTo>
                  <a:lnTo>
                    <a:pt x="844359" y="4308156"/>
                  </a:lnTo>
                  <a:lnTo>
                    <a:pt x="754570" y="4397945"/>
                  </a:lnTo>
                  <a:cubicBezTo>
                    <a:pt x="-251523" y="3391852"/>
                    <a:pt x="-251523" y="1760664"/>
                    <a:pt x="754570" y="754571"/>
                  </a:cubicBezTo>
                  <a:lnTo>
                    <a:pt x="844359" y="844359"/>
                  </a:lnTo>
                  <a:lnTo>
                    <a:pt x="754570" y="754571"/>
                  </a:lnTo>
                  <a:cubicBezTo>
                    <a:pt x="1760664" y="-251523"/>
                    <a:pt x="3391851" y="-251523"/>
                    <a:pt x="4397945" y="754571"/>
                  </a:cubicBezTo>
                  <a:moveTo>
                    <a:pt x="4218367" y="934148"/>
                  </a:moveTo>
                  <a:lnTo>
                    <a:pt x="4308156" y="844359"/>
                  </a:lnTo>
                  <a:lnTo>
                    <a:pt x="4218367" y="934148"/>
                  </a:lnTo>
                  <a:cubicBezTo>
                    <a:pt x="3311460" y="27242"/>
                    <a:pt x="1841055" y="27242"/>
                    <a:pt x="934148" y="934148"/>
                  </a:cubicBezTo>
                  <a:cubicBezTo>
                    <a:pt x="27242" y="1841055"/>
                    <a:pt x="27242" y="3311460"/>
                    <a:pt x="934148" y="4218367"/>
                  </a:cubicBezTo>
                  <a:cubicBezTo>
                    <a:pt x="1841055" y="5125273"/>
                    <a:pt x="3311460" y="5125273"/>
                    <a:pt x="4218367" y="4218367"/>
                  </a:cubicBezTo>
                  <a:cubicBezTo>
                    <a:pt x="5125273" y="3311460"/>
                    <a:pt x="5125273" y="1841055"/>
                    <a:pt x="4218367" y="934148"/>
                  </a:cubicBezTo>
                  <a:close/>
                  <a:moveTo>
                    <a:pt x="934148" y="754571"/>
                  </a:moveTo>
                  <a:lnTo>
                    <a:pt x="4397945" y="4218367"/>
                  </a:lnTo>
                  <a:cubicBezTo>
                    <a:pt x="4447602" y="4268024"/>
                    <a:pt x="4447602" y="4348415"/>
                    <a:pt x="4397945" y="4397945"/>
                  </a:cubicBezTo>
                  <a:cubicBezTo>
                    <a:pt x="4348287" y="4447475"/>
                    <a:pt x="4267897" y="4447602"/>
                    <a:pt x="4218367" y="4397945"/>
                  </a:cubicBezTo>
                  <a:lnTo>
                    <a:pt x="754571" y="934148"/>
                  </a:lnTo>
                  <a:cubicBezTo>
                    <a:pt x="704914" y="884491"/>
                    <a:pt x="704914" y="804101"/>
                    <a:pt x="754571" y="754571"/>
                  </a:cubicBezTo>
                  <a:cubicBezTo>
                    <a:pt x="804228" y="705041"/>
                    <a:pt x="884618" y="704914"/>
                    <a:pt x="934148" y="754571"/>
                  </a:cubicBezTo>
                  <a:close/>
                </a:path>
              </a:pathLst>
            </a:custGeom>
            <a:solidFill>
              <a:srgbClr val="FEBE0F"/>
            </a:solidFill>
          </p:spPr>
          <p:txBody>
            <a:bodyPr/>
            <a:lstStyle/>
            <a:p>
              <a:endParaRPr lang="en-US"/>
            </a:p>
          </p:txBody>
        </p:sp>
      </p:grpSp>
      <p:grpSp>
        <p:nvGrpSpPr>
          <p:cNvPr id="15" name="Group 15"/>
          <p:cNvGrpSpPr/>
          <p:nvPr/>
        </p:nvGrpSpPr>
        <p:grpSpPr>
          <a:xfrm>
            <a:off x="8013087" y="6307764"/>
            <a:ext cx="2261826" cy="2261826"/>
            <a:chOff x="0" y="0"/>
            <a:chExt cx="5279568" cy="5279568"/>
          </a:xfrm>
        </p:grpSpPr>
        <p:sp>
          <p:nvSpPr>
            <p:cNvPr id="16" name="Freeform 16"/>
            <p:cNvSpPr/>
            <p:nvPr/>
          </p:nvSpPr>
          <p:spPr>
            <a:xfrm>
              <a:off x="1039622" y="1610740"/>
              <a:ext cx="3200398" cy="2210560"/>
            </a:xfrm>
            <a:custGeom>
              <a:avLst/>
              <a:gdLst/>
              <a:ahLst/>
              <a:cxnLst/>
              <a:rect l="l" t="t" r="r" b="b"/>
              <a:pathLst>
                <a:path w="3200398" h="2210560">
                  <a:moveTo>
                    <a:pt x="102488" y="543687"/>
                  </a:moveTo>
                  <a:lnTo>
                    <a:pt x="297433" y="0"/>
                  </a:lnTo>
                  <a:lnTo>
                    <a:pt x="3200398" y="0"/>
                  </a:lnTo>
                  <a:lnTo>
                    <a:pt x="3200398" y="318008"/>
                  </a:lnTo>
                  <a:lnTo>
                    <a:pt x="3056761" y="707770"/>
                  </a:lnTo>
                  <a:lnTo>
                    <a:pt x="2225928" y="707770"/>
                  </a:lnTo>
                  <a:cubicBezTo>
                    <a:pt x="2169539" y="1097533"/>
                    <a:pt x="1959228" y="1297558"/>
                    <a:pt x="1297558" y="1220723"/>
                  </a:cubicBezTo>
                  <a:lnTo>
                    <a:pt x="943736" y="2200274"/>
                  </a:lnTo>
                  <a:lnTo>
                    <a:pt x="0" y="2210560"/>
                  </a:lnTo>
                  <a:cubicBezTo>
                    <a:pt x="66675" y="1123314"/>
                    <a:pt x="861694" y="856614"/>
                    <a:pt x="102616" y="543687"/>
                  </a:cubicBezTo>
                  <a:moveTo>
                    <a:pt x="1933574" y="1035938"/>
                  </a:moveTo>
                  <a:cubicBezTo>
                    <a:pt x="2025903" y="979550"/>
                    <a:pt x="2077210" y="876934"/>
                    <a:pt x="2102864" y="707643"/>
                  </a:cubicBezTo>
                  <a:lnTo>
                    <a:pt x="2102864" y="702563"/>
                  </a:lnTo>
                  <a:lnTo>
                    <a:pt x="1702815" y="702563"/>
                  </a:lnTo>
                  <a:cubicBezTo>
                    <a:pt x="1707895" y="717930"/>
                    <a:pt x="1713102" y="733297"/>
                    <a:pt x="1718182" y="743584"/>
                  </a:cubicBezTo>
                  <a:cubicBezTo>
                    <a:pt x="1738756" y="789812"/>
                    <a:pt x="1769490" y="830706"/>
                    <a:pt x="1820798" y="882014"/>
                  </a:cubicBezTo>
                  <a:cubicBezTo>
                    <a:pt x="1846452" y="907668"/>
                    <a:pt x="1851532" y="953769"/>
                    <a:pt x="1825878" y="979423"/>
                  </a:cubicBezTo>
                  <a:cubicBezTo>
                    <a:pt x="1800224" y="1005077"/>
                    <a:pt x="1759203" y="1010157"/>
                    <a:pt x="1728469" y="984503"/>
                  </a:cubicBezTo>
                  <a:cubicBezTo>
                    <a:pt x="1666874" y="928115"/>
                    <a:pt x="1620773" y="866520"/>
                    <a:pt x="1595119" y="804925"/>
                  </a:cubicBezTo>
                  <a:cubicBezTo>
                    <a:pt x="1579752" y="774191"/>
                    <a:pt x="1569465" y="738250"/>
                    <a:pt x="1564385" y="707516"/>
                  </a:cubicBezTo>
                  <a:lnTo>
                    <a:pt x="1487423" y="707516"/>
                  </a:lnTo>
                  <a:lnTo>
                    <a:pt x="1348993" y="1092199"/>
                  </a:lnTo>
                  <a:cubicBezTo>
                    <a:pt x="1661794" y="1128140"/>
                    <a:pt x="1831085" y="1097279"/>
                    <a:pt x="1933701" y="1035811"/>
                  </a:cubicBezTo>
                </a:path>
              </a:pathLst>
            </a:custGeom>
            <a:solidFill>
              <a:srgbClr val="1E285E"/>
            </a:solidFill>
          </p:spPr>
          <p:txBody>
            <a:bodyPr/>
            <a:lstStyle/>
            <a:p>
              <a:endParaRPr lang="en-US"/>
            </a:p>
          </p:txBody>
        </p:sp>
        <p:sp>
          <p:nvSpPr>
            <p:cNvPr id="17" name="Freeform 17"/>
            <p:cNvSpPr/>
            <p:nvPr/>
          </p:nvSpPr>
          <p:spPr>
            <a:xfrm>
              <a:off x="63563" y="63563"/>
              <a:ext cx="5152515" cy="5152514"/>
            </a:xfrm>
            <a:custGeom>
              <a:avLst/>
              <a:gdLst/>
              <a:ahLst/>
              <a:cxnLst/>
              <a:rect l="l" t="t" r="r" b="b"/>
              <a:pathLst>
                <a:path w="5152515" h="5152514">
                  <a:moveTo>
                    <a:pt x="4397945" y="754570"/>
                  </a:moveTo>
                  <a:cubicBezTo>
                    <a:pt x="5404038" y="1760664"/>
                    <a:pt x="5404038" y="3391851"/>
                    <a:pt x="4397945" y="4397945"/>
                  </a:cubicBezTo>
                  <a:lnTo>
                    <a:pt x="4308156" y="4308155"/>
                  </a:lnTo>
                  <a:lnTo>
                    <a:pt x="4397945" y="4397945"/>
                  </a:lnTo>
                  <a:cubicBezTo>
                    <a:pt x="3391851" y="5404038"/>
                    <a:pt x="1760664" y="5404038"/>
                    <a:pt x="754570" y="4397945"/>
                  </a:cubicBezTo>
                  <a:lnTo>
                    <a:pt x="844359" y="4308155"/>
                  </a:lnTo>
                  <a:lnTo>
                    <a:pt x="754570" y="4397945"/>
                  </a:lnTo>
                  <a:cubicBezTo>
                    <a:pt x="-251523" y="3391851"/>
                    <a:pt x="-251523" y="1760664"/>
                    <a:pt x="754570" y="754570"/>
                  </a:cubicBezTo>
                  <a:lnTo>
                    <a:pt x="844359" y="844359"/>
                  </a:lnTo>
                  <a:lnTo>
                    <a:pt x="754570" y="754570"/>
                  </a:lnTo>
                  <a:cubicBezTo>
                    <a:pt x="1760664" y="-251523"/>
                    <a:pt x="3391851" y="-251523"/>
                    <a:pt x="4397945" y="754570"/>
                  </a:cubicBezTo>
                  <a:moveTo>
                    <a:pt x="4218367" y="934148"/>
                  </a:moveTo>
                  <a:lnTo>
                    <a:pt x="4308156" y="844359"/>
                  </a:lnTo>
                  <a:lnTo>
                    <a:pt x="4218367" y="934148"/>
                  </a:lnTo>
                  <a:cubicBezTo>
                    <a:pt x="3311460" y="27242"/>
                    <a:pt x="1841055" y="27242"/>
                    <a:pt x="934148" y="934148"/>
                  </a:cubicBezTo>
                  <a:cubicBezTo>
                    <a:pt x="27242" y="1841055"/>
                    <a:pt x="27242" y="3311460"/>
                    <a:pt x="934148" y="4218366"/>
                  </a:cubicBezTo>
                  <a:cubicBezTo>
                    <a:pt x="1841055" y="5125273"/>
                    <a:pt x="3311460" y="5125273"/>
                    <a:pt x="4218367" y="4218366"/>
                  </a:cubicBezTo>
                  <a:cubicBezTo>
                    <a:pt x="5125273" y="3311460"/>
                    <a:pt x="5125273" y="1841055"/>
                    <a:pt x="4218367" y="934148"/>
                  </a:cubicBezTo>
                  <a:close/>
                  <a:moveTo>
                    <a:pt x="934148" y="754570"/>
                  </a:moveTo>
                  <a:lnTo>
                    <a:pt x="4397945" y="4218366"/>
                  </a:lnTo>
                  <a:cubicBezTo>
                    <a:pt x="4447602" y="4268023"/>
                    <a:pt x="4447602" y="4348414"/>
                    <a:pt x="4397945" y="4397945"/>
                  </a:cubicBezTo>
                  <a:cubicBezTo>
                    <a:pt x="4348287" y="4447474"/>
                    <a:pt x="4267897" y="4447601"/>
                    <a:pt x="4218367" y="4397945"/>
                  </a:cubicBezTo>
                  <a:lnTo>
                    <a:pt x="754571" y="934148"/>
                  </a:lnTo>
                  <a:cubicBezTo>
                    <a:pt x="704914" y="884491"/>
                    <a:pt x="704914" y="804100"/>
                    <a:pt x="754571" y="754570"/>
                  </a:cubicBezTo>
                  <a:cubicBezTo>
                    <a:pt x="804228" y="705040"/>
                    <a:pt x="884618" y="704913"/>
                    <a:pt x="934148" y="754570"/>
                  </a:cubicBezTo>
                  <a:close/>
                </a:path>
              </a:pathLst>
            </a:custGeom>
            <a:solidFill>
              <a:srgbClr val="FEBE0F"/>
            </a:solidFill>
          </p:spPr>
          <p:txBody>
            <a:bodyPr/>
            <a:lstStyle/>
            <a:p>
              <a:endParaRPr lang="en-US"/>
            </a:p>
          </p:txBody>
        </p:sp>
      </p:grpSp>
      <p:grpSp>
        <p:nvGrpSpPr>
          <p:cNvPr id="18" name="Group 18"/>
          <p:cNvGrpSpPr/>
          <p:nvPr/>
        </p:nvGrpSpPr>
        <p:grpSpPr>
          <a:xfrm>
            <a:off x="10864851" y="2505128"/>
            <a:ext cx="2261826" cy="2261826"/>
            <a:chOff x="0" y="0"/>
            <a:chExt cx="5279568" cy="5279568"/>
          </a:xfrm>
        </p:grpSpPr>
        <p:sp>
          <p:nvSpPr>
            <p:cNvPr id="19" name="Freeform 19"/>
            <p:cNvSpPr/>
            <p:nvPr/>
          </p:nvSpPr>
          <p:spPr>
            <a:xfrm>
              <a:off x="2560954" y="785876"/>
              <a:ext cx="157734" cy="134239"/>
            </a:xfrm>
            <a:custGeom>
              <a:avLst/>
              <a:gdLst/>
              <a:ahLst/>
              <a:cxnLst/>
              <a:rect l="l" t="t" r="r" b="b"/>
              <a:pathLst>
                <a:path w="157734" h="134239">
                  <a:moveTo>
                    <a:pt x="157734" y="134238"/>
                  </a:moveTo>
                  <a:cubicBezTo>
                    <a:pt x="125222" y="35687"/>
                    <a:pt x="90043" y="0"/>
                    <a:pt x="78867" y="0"/>
                  </a:cubicBezTo>
                  <a:cubicBezTo>
                    <a:pt x="67691" y="0"/>
                    <a:pt x="32512" y="35814"/>
                    <a:pt x="0" y="134238"/>
                  </a:cubicBezTo>
                  <a:cubicBezTo>
                    <a:pt x="26162" y="133349"/>
                    <a:pt x="52324" y="132333"/>
                    <a:pt x="78867" y="132333"/>
                  </a:cubicBezTo>
                  <a:cubicBezTo>
                    <a:pt x="105410" y="132333"/>
                    <a:pt x="131826" y="133222"/>
                    <a:pt x="157734" y="134238"/>
                  </a:cubicBezTo>
                </a:path>
              </a:pathLst>
            </a:custGeom>
            <a:solidFill>
              <a:srgbClr val="1E285E"/>
            </a:solidFill>
          </p:spPr>
          <p:txBody>
            <a:bodyPr/>
            <a:lstStyle/>
            <a:p>
              <a:endParaRPr lang="en-US"/>
            </a:p>
          </p:txBody>
        </p:sp>
        <p:sp>
          <p:nvSpPr>
            <p:cNvPr id="20" name="Freeform 20"/>
            <p:cNvSpPr/>
            <p:nvPr/>
          </p:nvSpPr>
          <p:spPr>
            <a:xfrm>
              <a:off x="1650491" y="1050671"/>
              <a:ext cx="1978659" cy="1925827"/>
            </a:xfrm>
            <a:custGeom>
              <a:avLst/>
              <a:gdLst/>
              <a:ahLst/>
              <a:cxnLst/>
              <a:rect l="l" t="t" r="r" b="b"/>
              <a:pathLst>
                <a:path w="1978659" h="1925827">
                  <a:moveTo>
                    <a:pt x="989330" y="0"/>
                  </a:moveTo>
                  <a:cubicBezTo>
                    <a:pt x="151892" y="0"/>
                    <a:pt x="20574" y="1479168"/>
                    <a:pt x="0" y="1925827"/>
                  </a:cubicBezTo>
                  <a:cubicBezTo>
                    <a:pt x="139065" y="1816607"/>
                    <a:pt x="437388" y="1655317"/>
                    <a:pt x="989330" y="1655317"/>
                  </a:cubicBezTo>
                  <a:cubicBezTo>
                    <a:pt x="1541272" y="1655317"/>
                    <a:pt x="1839594" y="1816480"/>
                    <a:pt x="1978659" y="1925827"/>
                  </a:cubicBezTo>
                  <a:cubicBezTo>
                    <a:pt x="1958085" y="1479295"/>
                    <a:pt x="1826767" y="0"/>
                    <a:pt x="989330" y="0"/>
                  </a:cubicBezTo>
                </a:path>
              </a:pathLst>
            </a:custGeom>
            <a:solidFill>
              <a:srgbClr val="1E285E"/>
            </a:solidFill>
          </p:spPr>
          <p:txBody>
            <a:bodyPr/>
            <a:lstStyle/>
            <a:p>
              <a:endParaRPr lang="en-US"/>
            </a:p>
          </p:txBody>
        </p:sp>
        <p:sp>
          <p:nvSpPr>
            <p:cNvPr id="21" name="Freeform 21"/>
            <p:cNvSpPr/>
            <p:nvPr/>
          </p:nvSpPr>
          <p:spPr>
            <a:xfrm>
              <a:off x="2507360" y="3632960"/>
              <a:ext cx="264922" cy="860806"/>
            </a:xfrm>
            <a:custGeom>
              <a:avLst/>
              <a:gdLst/>
              <a:ahLst/>
              <a:cxnLst/>
              <a:rect l="l" t="t" r="r" b="b"/>
              <a:pathLst>
                <a:path w="264922" h="860806">
                  <a:moveTo>
                    <a:pt x="66167" y="860679"/>
                  </a:moveTo>
                  <a:lnTo>
                    <a:pt x="198628" y="860679"/>
                  </a:lnTo>
                  <a:cubicBezTo>
                    <a:pt x="216154" y="860679"/>
                    <a:pt x="233045" y="853694"/>
                    <a:pt x="245491" y="841248"/>
                  </a:cubicBezTo>
                  <a:cubicBezTo>
                    <a:pt x="257937" y="828801"/>
                    <a:pt x="264922" y="812038"/>
                    <a:pt x="264922" y="794384"/>
                  </a:cubicBezTo>
                  <a:lnTo>
                    <a:pt x="264922" y="0"/>
                  </a:lnTo>
                  <a:lnTo>
                    <a:pt x="0" y="0"/>
                  </a:lnTo>
                  <a:lnTo>
                    <a:pt x="0" y="794512"/>
                  </a:lnTo>
                  <a:cubicBezTo>
                    <a:pt x="0" y="812038"/>
                    <a:pt x="6985" y="828929"/>
                    <a:pt x="19431" y="841375"/>
                  </a:cubicBezTo>
                  <a:cubicBezTo>
                    <a:pt x="31877" y="853821"/>
                    <a:pt x="48641" y="860806"/>
                    <a:pt x="66294" y="860806"/>
                  </a:cubicBezTo>
                  <a:close/>
                </a:path>
              </a:pathLst>
            </a:custGeom>
            <a:solidFill>
              <a:srgbClr val="1E285E"/>
            </a:solidFill>
          </p:spPr>
          <p:txBody>
            <a:bodyPr/>
            <a:lstStyle/>
            <a:p>
              <a:endParaRPr lang="en-US"/>
            </a:p>
          </p:txBody>
        </p:sp>
        <p:sp>
          <p:nvSpPr>
            <p:cNvPr id="22" name="Freeform 22"/>
            <p:cNvSpPr/>
            <p:nvPr/>
          </p:nvSpPr>
          <p:spPr>
            <a:xfrm>
              <a:off x="2573654" y="2838449"/>
              <a:ext cx="132461" cy="662051"/>
            </a:xfrm>
            <a:custGeom>
              <a:avLst/>
              <a:gdLst/>
              <a:ahLst/>
              <a:cxnLst/>
              <a:rect l="l" t="t" r="r" b="b"/>
              <a:pathLst>
                <a:path w="132461" h="662051">
                  <a:moveTo>
                    <a:pt x="66167" y="0"/>
                  </a:moveTo>
                  <a:cubicBezTo>
                    <a:pt x="43307" y="0"/>
                    <a:pt x="21844" y="889"/>
                    <a:pt x="0" y="1397"/>
                  </a:cubicBezTo>
                  <a:lnTo>
                    <a:pt x="0" y="662051"/>
                  </a:lnTo>
                  <a:lnTo>
                    <a:pt x="132461" y="662051"/>
                  </a:lnTo>
                  <a:lnTo>
                    <a:pt x="132461" y="1397"/>
                  </a:lnTo>
                  <a:cubicBezTo>
                    <a:pt x="110490" y="762"/>
                    <a:pt x="89154" y="0"/>
                    <a:pt x="66294" y="0"/>
                  </a:cubicBezTo>
                </a:path>
              </a:pathLst>
            </a:custGeom>
            <a:solidFill>
              <a:srgbClr val="1E285E"/>
            </a:solidFill>
          </p:spPr>
          <p:txBody>
            <a:bodyPr/>
            <a:lstStyle/>
            <a:p>
              <a:endParaRPr lang="en-US"/>
            </a:p>
          </p:txBody>
        </p:sp>
        <p:sp>
          <p:nvSpPr>
            <p:cNvPr id="23" name="Freeform 23"/>
            <p:cNvSpPr/>
            <p:nvPr/>
          </p:nvSpPr>
          <p:spPr>
            <a:xfrm>
              <a:off x="3160775" y="1120266"/>
              <a:ext cx="1332867" cy="1884044"/>
            </a:xfrm>
            <a:custGeom>
              <a:avLst/>
              <a:gdLst/>
              <a:ahLst/>
              <a:cxnLst/>
              <a:rect l="l" t="t" r="r" b="b"/>
              <a:pathLst>
                <a:path w="1332867" h="1884044">
                  <a:moveTo>
                    <a:pt x="602360" y="1884044"/>
                  </a:moveTo>
                  <a:cubicBezTo>
                    <a:pt x="847343" y="1724152"/>
                    <a:pt x="1142618" y="1756410"/>
                    <a:pt x="1301368" y="1791716"/>
                  </a:cubicBezTo>
                  <a:cubicBezTo>
                    <a:pt x="1309115" y="1793748"/>
                    <a:pt x="1317369" y="1791843"/>
                    <a:pt x="1323466" y="1786763"/>
                  </a:cubicBezTo>
                  <a:cubicBezTo>
                    <a:pt x="1329562" y="1781937"/>
                    <a:pt x="1332991" y="1774571"/>
                    <a:pt x="1332864" y="1766824"/>
                  </a:cubicBezTo>
                  <a:lnTo>
                    <a:pt x="1332864" y="1651762"/>
                  </a:lnTo>
                  <a:cubicBezTo>
                    <a:pt x="1332864" y="870458"/>
                    <a:pt x="769365" y="209677"/>
                    <a:pt x="0" y="0"/>
                  </a:cubicBezTo>
                  <a:cubicBezTo>
                    <a:pt x="205740" y="182753"/>
                    <a:pt x="365125" y="487426"/>
                    <a:pt x="470153" y="907034"/>
                  </a:cubicBezTo>
                  <a:cubicBezTo>
                    <a:pt x="546480" y="1227455"/>
                    <a:pt x="590803" y="1554734"/>
                    <a:pt x="602360" y="1883917"/>
                  </a:cubicBezTo>
                  <a:close/>
                </a:path>
              </a:pathLst>
            </a:custGeom>
            <a:solidFill>
              <a:srgbClr val="1E285E"/>
            </a:solidFill>
          </p:spPr>
          <p:txBody>
            <a:bodyPr/>
            <a:lstStyle/>
            <a:p>
              <a:endParaRPr lang="en-US"/>
            </a:p>
          </p:txBody>
        </p:sp>
        <p:sp>
          <p:nvSpPr>
            <p:cNvPr id="24" name="Freeform 24"/>
            <p:cNvSpPr/>
            <p:nvPr/>
          </p:nvSpPr>
          <p:spPr>
            <a:xfrm>
              <a:off x="785999" y="1120774"/>
              <a:ext cx="1332995" cy="1883536"/>
            </a:xfrm>
            <a:custGeom>
              <a:avLst/>
              <a:gdLst/>
              <a:ahLst/>
              <a:cxnLst/>
              <a:rect l="l" t="t" r="r" b="b"/>
              <a:pathLst>
                <a:path w="1332995" h="1883536">
                  <a:moveTo>
                    <a:pt x="730380" y="1883536"/>
                  </a:moveTo>
                  <a:cubicBezTo>
                    <a:pt x="742064" y="1554480"/>
                    <a:pt x="786387" y="1227328"/>
                    <a:pt x="862841" y="907034"/>
                  </a:cubicBezTo>
                  <a:cubicBezTo>
                    <a:pt x="967870" y="487045"/>
                    <a:pt x="1127128" y="182372"/>
                    <a:pt x="1332995" y="0"/>
                  </a:cubicBezTo>
                  <a:cubicBezTo>
                    <a:pt x="563502" y="209296"/>
                    <a:pt x="4" y="870204"/>
                    <a:pt x="4" y="1651381"/>
                  </a:cubicBezTo>
                  <a:lnTo>
                    <a:pt x="4" y="1766697"/>
                  </a:lnTo>
                  <a:cubicBezTo>
                    <a:pt x="-123" y="1774444"/>
                    <a:pt x="3306" y="1781810"/>
                    <a:pt x="9402" y="1786509"/>
                  </a:cubicBezTo>
                  <a:cubicBezTo>
                    <a:pt x="15625" y="1791462"/>
                    <a:pt x="23626" y="1793240"/>
                    <a:pt x="31373" y="1791462"/>
                  </a:cubicBezTo>
                  <a:cubicBezTo>
                    <a:pt x="190377" y="1755648"/>
                    <a:pt x="485397" y="1723644"/>
                    <a:pt x="730507" y="1883409"/>
                  </a:cubicBezTo>
                  <a:close/>
                </a:path>
              </a:pathLst>
            </a:custGeom>
            <a:solidFill>
              <a:srgbClr val="1E285E"/>
            </a:solidFill>
          </p:spPr>
          <p:txBody>
            <a:bodyPr/>
            <a:lstStyle/>
            <a:p>
              <a:endParaRPr lang="en-US"/>
            </a:p>
          </p:txBody>
        </p:sp>
        <p:sp>
          <p:nvSpPr>
            <p:cNvPr id="25" name="Freeform 25"/>
            <p:cNvSpPr/>
            <p:nvPr/>
          </p:nvSpPr>
          <p:spPr>
            <a:xfrm>
              <a:off x="63563" y="63563"/>
              <a:ext cx="5152515" cy="5152515"/>
            </a:xfrm>
            <a:custGeom>
              <a:avLst/>
              <a:gdLst/>
              <a:ahLst/>
              <a:cxnLst/>
              <a:rect l="l" t="t" r="r" b="b"/>
              <a:pathLst>
                <a:path w="5152515" h="5152515">
                  <a:moveTo>
                    <a:pt x="4397945" y="754571"/>
                  </a:moveTo>
                  <a:cubicBezTo>
                    <a:pt x="5404038" y="1760664"/>
                    <a:pt x="5404038" y="3391852"/>
                    <a:pt x="4397945" y="4397945"/>
                  </a:cubicBezTo>
                  <a:lnTo>
                    <a:pt x="4308156" y="4308156"/>
                  </a:lnTo>
                  <a:lnTo>
                    <a:pt x="4397945" y="4397945"/>
                  </a:lnTo>
                  <a:cubicBezTo>
                    <a:pt x="3391851" y="5404039"/>
                    <a:pt x="1760664" y="5404039"/>
                    <a:pt x="754570" y="4397945"/>
                  </a:cubicBezTo>
                  <a:lnTo>
                    <a:pt x="844359" y="4308156"/>
                  </a:lnTo>
                  <a:lnTo>
                    <a:pt x="754570" y="4397945"/>
                  </a:lnTo>
                  <a:cubicBezTo>
                    <a:pt x="-251523" y="3391852"/>
                    <a:pt x="-251523" y="1760664"/>
                    <a:pt x="754570" y="754571"/>
                  </a:cubicBezTo>
                  <a:lnTo>
                    <a:pt x="844359" y="844359"/>
                  </a:lnTo>
                  <a:lnTo>
                    <a:pt x="754570" y="754571"/>
                  </a:lnTo>
                  <a:cubicBezTo>
                    <a:pt x="1760664" y="-251523"/>
                    <a:pt x="3391851" y="-251523"/>
                    <a:pt x="4397945" y="754571"/>
                  </a:cubicBezTo>
                  <a:lnTo>
                    <a:pt x="4308156" y="844359"/>
                  </a:lnTo>
                  <a:lnTo>
                    <a:pt x="4397945" y="754571"/>
                  </a:lnTo>
                  <a:moveTo>
                    <a:pt x="4218367" y="934148"/>
                  </a:moveTo>
                  <a:cubicBezTo>
                    <a:pt x="3311460" y="27242"/>
                    <a:pt x="1841055" y="27242"/>
                    <a:pt x="934148" y="934148"/>
                  </a:cubicBezTo>
                  <a:cubicBezTo>
                    <a:pt x="27242" y="1841055"/>
                    <a:pt x="27242" y="3311460"/>
                    <a:pt x="934148" y="4218367"/>
                  </a:cubicBezTo>
                  <a:cubicBezTo>
                    <a:pt x="1841055" y="5125273"/>
                    <a:pt x="3311460" y="5125273"/>
                    <a:pt x="4218367" y="4218367"/>
                  </a:cubicBezTo>
                  <a:cubicBezTo>
                    <a:pt x="5125273" y="3311460"/>
                    <a:pt x="5125273" y="1841055"/>
                    <a:pt x="4218367" y="934148"/>
                  </a:cubicBezTo>
                  <a:close/>
                  <a:moveTo>
                    <a:pt x="934148" y="754571"/>
                  </a:moveTo>
                  <a:lnTo>
                    <a:pt x="4397945" y="4218367"/>
                  </a:lnTo>
                  <a:cubicBezTo>
                    <a:pt x="4447602" y="4268024"/>
                    <a:pt x="4447602" y="4348415"/>
                    <a:pt x="4397945" y="4397945"/>
                  </a:cubicBezTo>
                  <a:cubicBezTo>
                    <a:pt x="4348287" y="4447475"/>
                    <a:pt x="4267897" y="4447602"/>
                    <a:pt x="4218367" y="4397945"/>
                  </a:cubicBezTo>
                  <a:lnTo>
                    <a:pt x="754571" y="934148"/>
                  </a:lnTo>
                  <a:cubicBezTo>
                    <a:pt x="704914" y="884491"/>
                    <a:pt x="704914" y="804101"/>
                    <a:pt x="754571" y="754571"/>
                  </a:cubicBezTo>
                  <a:cubicBezTo>
                    <a:pt x="804228" y="705041"/>
                    <a:pt x="884618" y="704914"/>
                    <a:pt x="934148" y="754571"/>
                  </a:cubicBezTo>
                  <a:close/>
                </a:path>
              </a:pathLst>
            </a:custGeom>
            <a:solidFill>
              <a:srgbClr val="FEBE0F"/>
            </a:solidFill>
          </p:spPr>
          <p:txBody>
            <a:bodyPr/>
            <a:lstStyle/>
            <a:p>
              <a:endParaRPr lang="en-US"/>
            </a:p>
          </p:txBody>
        </p:sp>
      </p:grpSp>
      <p:grpSp>
        <p:nvGrpSpPr>
          <p:cNvPr id="26" name="Group 26"/>
          <p:cNvGrpSpPr/>
          <p:nvPr/>
        </p:nvGrpSpPr>
        <p:grpSpPr>
          <a:xfrm>
            <a:off x="10864851" y="6307764"/>
            <a:ext cx="2261826" cy="2261826"/>
            <a:chOff x="0" y="0"/>
            <a:chExt cx="5279568" cy="5279568"/>
          </a:xfrm>
        </p:grpSpPr>
        <p:sp>
          <p:nvSpPr>
            <p:cNvPr id="27" name="Freeform 27"/>
            <p:cNvSpPr/>
            <p:nvPr/>
          </p:nvSpPr>
          <p:spPr>
            <a:xfrm>
              <a:off x="1486206" y="2349594"/>
              <a:ext cx="2308933" cy="1881287"/>
            </a:xfrm>
            <a:custGeom>
              <a:avLst/>
              <a:gdLst/>
              <a:ahLst/>
              <a:cxnLst/>
              <a:rect l="l" t="t" r="r" b="b"/>
              <a:pathLst>
                <a:path w="2308933" h="1881287">
                  <a:moveTo>
                    <a:pt x="2308933" y="1215929"/>
                  </a:moveTo>
                  <a:cubicBezTo>
                    <a:pt x="2308044" y="1574323"/>
                    <a:pt x="2007181" y="1879503"/>
                    <a:pt x="1665297" y="1881281"/>
                  </a:cubicBezTo>
                  <a:cubicBezTo>
                    <a:pt x="1578175" y="1881789"/>
                    <a:pt x="1504516" y="1843435"/>
                    <a:pt x="1435554" y="1793270"/>
                  </a:cubicBezTo>
                  <a:cubicBezTo>
                    <a:pt x="1166060" y="1597310"/>
                    <a:pt x="1142185" y="1596802"/>
                    <a:pt x="873453" y="1793397"/>
                  </a:cubicBezTo>
                  <a:cubicBezTo>
                    <a:pt x="776552" y="1864263"/>
                    <a:pt x="674063" y="1892457"/>
                    <a:pt x="552905" y="1872264"/>
                  </a:cubicBezTo>
                  <a:cubicBezTo>
                    <a:pt x="248105" y="1821591"/>
                    <a:pt x="5662" y="1548161"/>
                    <a:pt x="74" y="1238154"/>
                  </a:cubicBezTo>
                  <a:cubicBezTo>
                    <a:pt x="-1958" y="1124362"/>
                    <a:pt x="37539" y="1025429"/>
                    <a:pt x="113231" y="940466"/>
                  </a:cubicBezTo>
                  <a:cubicBezTo>
                    <a:pt x="175715" y="870235"/>
                    <a:pt x="247724" y="810037"/>
                    <a:pt x="322146" y="753522"/>
                  </a:cubicBezTo>
                  <a:cubicBezTo>
                    <a:pt x="448765" y="657383"/>
                    <a:pt x="551127" y="540543"/>
                    <a:pt x="638122" y="408463"/>
                  </a:cubicBezTo>
                  <a:cubicBezTo>
                    <a:pt x="702003" y="311435"/>
                    <a:pt x="763090" y="211867"/>
                    <a:pt x="847926" y="130460"/>
                  </a:cubicBezTo>
                  <a:cubicBezTo>
                    <a:pt x="1029028" y="-43402"/>
                    <a:pt x="1279852" y="-43530"/>
                    <a:pt x="1460701" y="130334"/>
                  </a:cubicBezTo>
                  <a:cubicBezTo>
                    <a:pt x="1523184" y="190404"/>
                    <a:pt x="1574873" y="259365"/>
                    <a:pt x="1619450" y="332898"/>
                  </a:cubicBezTo>
                  <a:cubicBezTo>
                    <a:pt x="1735274" y="523652"/>
                    <a:pt x="1884753" y="681767"/>
                    <a:pt x="2062172" y="816768"/>
                  </a:cubicBezTo>
                  <a:cubicBezTo>
                    <a:pt x="2175837" y="903255"/>
                    <a:pt x="2277183" y="1003331"/>
                    <a:pt x="2301313" y="1155223"/>
                  </a:cubicBezTo>
                  <a:cubicBezTo>
                    <a:pt x="2305250" y="1180115"/>
                    <a:pt x="2307536" y="1205387"/>
                    <a:pt x="2308933" y="1216056"/>
                  </a:cubicBezTo>
                  <a:close/>
                </a:path>
              </a:pathLst>
            </a:custGeom>
            <a:solidFill>
              <a:srgbClr val="1E285E"/>
            </a:solidFill>
          </p:spPr>
          <p:txBody>
            <a:bodyPr/>
            <a:lstStyle/>
            <a:p>
              <a:endParaRPr lang="en-US"/>
            </a:p>
          </p:txBody>
        </p:sp>
        <p:sp>
          <p:nvSpPr>
            <p:cNvPr id="28" name="Freeform 28"/>
            <p:cNvSpPr/>
            <p:nvPr/>
          </p:nvSpPr>
          <p:spPr>
            <a:xfrm>
              <a:off x="1028700" y="1867797"/>
              <a:ext cx="816864" cy="1036809"/>
            </a:xfrm>
            <a:custGeom>
              <a:avLst/>
              <a:gdLst/>
              <a:ahLst/>
              <a:cxnLst/>
              <a:rect l="l" t="t" r="r" b="b"/>
              <a:pathLst>
                <a:path w="816864" h="1036809">
                  <a:moveTo>
                    <a:pt x="0" y="488051"/>
                  </a:moveTo>
                  <a:cubicBezTo>
                    <a:pt x="1905" y="366132"/>
                    <a:pt x="24003" y="263516"/>
                    <a:pt x="82676" y="171187"/>
                  </a:cubicBezTo>
                  <a:cubicBezTo>
                    <a:pt x="204088" y="-19313"/>
                    <a:pt x="422274" y="-55127"/>
                    <a:pt x="598804" y="85462"/>
                  </a:cubicBezTo>
                  <a:cubicBezTo>
                    <a:pt x="812418" y="255769"/>
                    <a:pt x="881887" y="604256"/>
                    <a:pt x="749680" y="842889"/>
                  </a:cubicBezTo>
                  <a:cubicBezTo>
                    <a:pt x="629284" y="1060186"/>
                    <a:pt x="383285" y="1101207"/>
                    <a:pt x="199897" y="933694"/>
                  </a:cubicBezTo>
                  <a:cubicBezTo>
                    <a:pt x="65024" y="810504"/>
                    <a:pt x="8889" y="652644"/>
                    <a:pt x="0" y="488051"/>
                  </a:cubicBezTo>
                  <a:close/>
                </a:path>
              </a:pathLst>
            </a:custGeom>
            <a:solidFill>
              <a:srgbClr val="1E285E"/>
            </a:solidFill>
          </p:spPr>
          <p:txBody>
            <a:bodyPr/>
            <a:lstStyle/>
            <a:p>
              <a:endParaRPr lang="en-US"/>
            </a:p>
          </p:txBody>
        </p:sp>
        <p:sp>
          <p:nvSpPr>
            <p:cNvPr id="29" name="Freeform 29"/>
            <p:cNvSpPr/>
            <p:nvPr/>
          </p:nvSpPr>
          <p:spPr>
            <a:xfrm>
              <a:off x="1773046" y="1048642"/>
              <a:ext cx="810805" cy="1045154"/>
            </a:xfrm>
            <a:custGeom>
              <a:avLst/>
              <a:gdLst/>
              <a:ahLst/>
              <a:cxnLst/>
              <a:rect l="l" t="t" r="r" b="b"/>
              <a:pathLst>
                <a:path w="810805" h="1045154">
                  <a:moveTo>
                    <a:pt x="0" y="485898"/>
                  </a:moveTo>
                  <a:cubicBezTo>
                    <a:pt x="1651" y="398903"/>
                    <a:pt x="30226" y="280158"/>
                    <a:pt x="103886" y="175256"/>
                  </a:cubicBezTo>
                  <a:cubicBezTo>
                    <a:pt x="273685" y="-66552"/>
                    <a:pt x="569595" y="-57789"/>
                    <a:pt x="717423" y="199386"/>
                  </a:cubicBezTo>
                  <a:cubicBezTo>
                    <a:pt x="848360" y="427224"/>
                    <a:pt x="842264" y="659634"/>
                    <a:pt x="694944" y="879217"/>
                  </a:cubicBezTo>
                  <a:cubicBezTo>
                    <a:pt x="552577" y="1091307"/>
                    <a:pt x="294005" y="1100197"/>
                    <a:pt x="129159" y="905252"/>
                  </a:cubicBezTo>
                  <a:cubicBezTo>
                    <a:pt x="49022" y="810637"/>
                    <a:pt x="127" y="666873"/>
                    <a:pt x="0" y="485898"/>
                  </a:cubicBezTo>
                  <a:close/>
                </a:path>
              </a:pathLst>
            </a:custGeom>
            <a:solidFill>
              <a:srgbClr val="1E285E"/>
            </a:solidFill>
          </p:spPr>
          <p:txBody>
            <a:bodyPr/>
            <a:lstStyle/>
            <a:p>
              <a:endParaRPr lang="en-US"/>
            </a:p>
          </p:txBody>
        </p:sp>
        <p:sp>
          <p:nvSpPr>
            <p:cNvPr id="30" name="Freeform 30"/>
            <p:cNvSpPr/>
            <p:nvPr/>
          </p:nvSpPr>
          <p:spPr>
            <a:xfrm>
              <a:off x="2702519" y="1049200"/>
              <a:ext cx="806743" cy="1043962"/>
            </a:xfrm>
            <a:custGeom>
              <a:avLst/>
              <a:gdLst/>
              <a:ahLst/>
              <a:cxnLst/>
              <a:rect l="l" t="t" r="r" b="b"/>
              <a:pathLst>
                <a:path w="806743" h="1043962">
                  <a:moveTo>
                    <a:pt x="806744" y="539696"/>
                  </a:moveTo>
                  <a:cubicBezTo>
                    <a:pt x="800140" y="680920"/>
                    <a:pt x="760008" y="821763"/>
                    <a:pt x="649009" y="934158"/>
                  </a:cubicBezTo>
                  <a:cubicBezTo>
                    <a:pt x="502579" y="1082367"/>
                    <a:pt x="296839" y="1080081"/>
                    <a:pt x="151424" y="930094"/>
                  </a:cubicBezTo>
                  <a:cubicBezTo>
                    <a:pt x="-54062" y="718258"/>
                    <a:pt x="-49744" y="315160"/>
                    <a:pt x="160314" y="108277"/>
                  </a:cubicBezTo>
                  <a:cubicBezTo>
                    <a:pt x="318429" y="-47552"/>
                    <a:pt x="536869" y="-33709"/>
                    <a:pt x="676441" y="140281"/>
                  </a:cubicBezTo>
                  <a:cubicBezTo>
                    <a:pt x="767373" y="253565"/>
                    <a:pt x="804203" y="384502"/>
                    <a:pt x="806744" y="539823"/>
                  </a:cubicBezTo>
                  <a:close/>
                </a:path>
              </a:pathLst>
            </a:custGeom>
            <a:solidFill>
              <a:srgbClr val="1E285E"/>
            </a:solidFill>
          </p:spPr>
          <p:txBody>
            <a:bodyPr/>
            <a:lstStyle/>
            <a:p>
              <a:endParaRPr lang="en-US"/>
            </a:p>
          </p:txBody>
        </p:sp>
        <p:sp>
          <p:nvSpPr>
            <p:cNvPr id="31" name="Freeform 31"/>
            <p:cNvSpPr/>
            <p:nvPr/>
          </p:nvSpPr>
          <p:spPr>
            <a:xfrm>
              <a:off x="3413551" y="1883166"/>
              <a:ext cx="837302" cy="1020793"/>
            </a:xfrm>
            <a:custGeom>
              <a:avLst/>
              <a:gdLst/>
              <a:ahLst/>
              <a:cxnLst/>
              <a:rect l="l" t="t" r="r" b="b"/>
              <a:pathLst>
                <a:path w="837302" h="1020793">
                  <a:moveTo>
                    <a:pt x="836502" y="428740"/>
                  </a:moveTo>
                  <a:cubicBezTo>
                    <a:pt x="827739" y="632829"/>
                    <a:pt x="755603" y="807708"/>
                    <a:pt x="589995" y="934581"/>
                  </a:cubicBezTo>
                  <a:cubicBezTo>
                    <a:pt x="361141" y="1109841"/>
                    <a:pt x="77931" y="1006844"/>
                    <a:pt x="16209" y="725539"/>
                  </a:cubicBezTo>
                  <a:cubicBezTo>
                    <a:pt x="-33956" y="497066"/>
                    <a:pt x="34243" y="298693"/>
                    <a:pt x="194136" y="135498"/>
                  </a:cubicBezTo>
                  <a:cubicBezTo>
                    <a:pt x="301832" y="25643"/>
                    <a:pt x="436198" y="-34936"/>
                    <a:pt x="593297" y="21452"/>
                  </a:cubicBezTo>
                  <a:cubicBezTo>
                    <a:pt x="756365" y="79999"/>
                    <a:pt x="814658" y="217032"/>
                    <a:pt x="836121" y="375782"/>
                  </a:cubicBezTo>
                  <a:cubicBezTo>
                    <a:pt x="838534" y="393181"/>
                    <a:pt x="836502" y="411088"/>
                    <a:pt x="836502" y="428740"/>
                  </a:cubicBezTo>
                  <a:close/>
                </a:path>
              </a:pathLst>
            </a:custGeom>
            <a:solidFill>
              <a:srgbClr val="1E285E"/>
            </a:solidFill>
          </p:spPr>
          <p:txBody>
            <a:bodyPr/>
            <a:lstStyle/>
            <a:p>
              <a:endParaRPr lang="en-US"/>
            </a:p>
          </p:txBody>
        </p:sp>
        <p:sp>
          <p:nvSpPr>
            <p:cNvPr id="32" name="Freeform 32"/>
            <p:cNvSpPr/>
            <p:nvPr/>
          </p:nvSpPr>
          <p:spPr>
            <a:xfrm>
              <a:off x="63563" y="63563"/>
              <a:ext cx="5152515" cy="5152514"/>
            </a:xfrm>
            <a:custGeom>
              <a:avLst/>
              <a:gdLst/>
              <a:ahLst/>
              <a:cxnLst/>
              <a:rect l="l" t="t" r="r" b="b"/>
              <a:pathLst>
                <a:path w="5152515" h="5152514">
                  <a:moveTo>
                    <a:pt x="4397945" y="754570"/>
                  </a:moveTo>
                  <a:cubicBezTo>
                    <a:pt x="5404038" y="1760664"/>
                    <a:pt x="5404038" y="3391851"/>
                    <a:pt x="4397945" y="4397945"/>
                  </a:cubicBezTo>
                  <a:lnTo>
                    <a:pt x="4308156" y="4308155"/>
                  </a:lnTo>
                  <a:lnTo>
                    <a:pt x="4397945" y="4397945"/>
                  </a:lnTo>
                  <a:cubicBezTo>
                    <a:pt x="3391851" y="5404038"/>
                    <a:pt x="1760664" y="5404038"/>
                    <a:pt x="754570" y="4397945"/>
                  </a:cubicBezTo>
                  <a:lnTo>
                    <a:pt x="844359" y="4308155"/>
                  </a:lnTo>
                  <a:lnTo>
                    <a:pt x="754570" y="4397945"/>
                  </a:lnTo>
                  <a:cubicBezTo>
                    <a:pt x="-251523" y="3391851"/>
                    <a:pt x="-251523" y="1760664"/>
                    <a:pt x="754570" y="754570"/>
                  </a:cubicBezTo>
                  <a:lnTo>
                    <a:pt x="844359" y="844359"/>
                  </a:lnTo>
                  <a:lnTo>
                    <a:pt x="754570" y="754570"/>
                  </a:lnTo>
                  <a:cubicBezTo>
                    <a:pt x="1760664" y="-251523"/>
                    <a:pt x="3391851" y="-251523"/>
                    <a:pt x="4397945" y="754570"/>
                  </a:cubicBezTo>
                  <a:lnTo>
                    <a:pt x="4308156" y="844359"/>
                  </a:lnTo>
                  <a:lnTo>
                    <a:pt x="4397945" y="754570"/>
                  </a:lnTo>
                  <a:moveTo>
                    <a:pt x="4218367" y="934148"/>
                  </a:moveTo>
                  <a:cubicBezTo>
                    <a:pt x="3311460" y="27242"/>
                    <a:pt x="1841055" y="27242"/>
                    <a:pt x="934148" y="934148"/>
                  </a:cubicBezTo>
                  <a:cubicBezTo>
                    <a:pt x="27242" y="1841055"/>
                    <a:pt x="27242" y="3311460"/>
                    <a:pt x="934148" y="4218366"/>
                  </a:cubicBezTo>
                  <a:cubicBezTo>
                    <a:pt x="1841055" y="5125273"/>
                    <a:pt x="3311460" y="5125273"/>
                    <a:pt x="4218367" y="4218366"/>
                  </a:cubicBezTo>
                  <a:cubicBezTo>
                    <a:pt x="5125273" y="3311460"/>
                    <a:pt x="5125273" y="1841055"/>
                    <a:pt x="4218367" y="934148"/>
                  </a:cubicBezTo>
                  <a:close/>
                  <a:moveTo>
                    <a:pt x="934148" y="754570"/>
                  </a:moveTo>
                  <a:lnTo>
                    <a:pt x="4397945" y="4218366"/>
                  </a:lnTo>
                  <a:cubicBezTo>
                    <a:pt x="4447602" y="4268023"/>
                    <a:pt x="4447602" y="4348414"/>
                    <a:pt x="4397945" y="4397945"/>
                  </a:cubicBezTo>
                  <a:cubicBezTo>
                    <a:pt x="4348287" y="4447474"/>
                    <a:pt x="4267897" y="4447601"/>
                    <a:pt x="4218367" y="4397945"/>
                  </a:cubicBezTo>
                  <a:lnTo>
                    <a:pt x="754571" y="934148"/>
                  </a:lnTo>
                  <a:cubicBezTo>
                    <a:pt x="704914" y="884491"/>
                    <a:pt x="704914" y="804100"/>
                    <a:pt x="754571" y="754570"/>
                  </a:cubicBezTo>
                  <a:cubicBezTo>
                    <a:pt x="804228" y="705040"/>
                    <a:pt x="884618" y="704913"/>
                    <a:pt x="934148" y="754570"/>
                  </a:cubicBezTo>
                  <a:close/>
                </a:path>
              </a:pathLst>
            </a:custGeom>
            <a:solidFill>
              <a:srgbClr val="FEBE0F"/>
            </a:solidFill>
          </p:spPr>
          <p:txBody>
            <a:bodyPr/>
            <a:lstStyle/>
            <a:p>
              <a:endParaRPr lang="en-US"/>
            </a:p>
          </p:txBody>
        </p:sp>
      </p:grpSp>
      <p:sp>
        <p:nvSpPr>
          <p:cNvPr id="33" name="Freeform 33"/>
          <p:cNvSpPr/>
          <p:nvPr/>
        </p:nvSpPr>
        <p:spPr>
          <a:xfrm>
            <a:off x="16321575" y="8059416"/>
            <a:ext cx="1488419" cy="1488419"/>
          </a:xfrm>
          <a:custGeom>
            <a:avLst/>
            <a:gdLst/>
            <a:ahLst/>
            <a:cxnLst/>
            <a:rect l="l" t="t" r="r" b="b"/>
            <a:pathLst>
              <a:path w="1488419" h="1488419">
                <a:moveTo>
                  <a:pt x="0" y="0"/>
                </a:moveTo>
                <a:lnTo>
                  <a:pt x="1488419" y="0"/>
                </a:lnTo>
                <a:lnTo>
                  <a:pt x="1488419" y="1488419"/>
                </a:lnTo>
                <a:lnTo>
                  <a:pt x="0" y="14884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4" name="TextBox 34"/>
          <p:cNvSpPr txBox="1"/>
          <p:nvPr/>
        </p:nvSpPr>
        <p:spPr>
          <a:xfrm>
            <a:off x="5801261" y="541711"/>
            <a:ext cx="6715964" cy="878727"/>
          </a:xfrm>
          <a:prstGeom prst="rect">
            <a:avLst/>
          </a:prstGeom>
        </p:spPr>
        <p:txBody>
          <a:bodyPr lIns="0" tIns="0" rIns="0" bIns="0" rtlCol="0" anchor="t">
            <a:spAutoFit/>
          </a:bodyPr>
          <a:lstStyle/>
          <a:p>
            <a:pPr algn="l">
              <a:lnSpc>
                <a:spcPts val="7197"/>
              </a:lnSpc>
            </a:pPr>
            <a:r>
              <a:rPr lang="en-US" sz="5140" b="1" spc="277">
                <a:solidFill>
                  <a:srgbClr val="1E285E"/>
                </a:solidFill>
                <a:latin typeface="Inter Ultra-Bold"/>
                <a:ea typeface="Inter Ultra-Bold"/>
                <a:cs typeface="Inter Ultra-Bold"/>
                <a:sym typeface="Inter Ultra-Bold"/>
              </a:rPr>
              <a:t>PROHIBITED ITEMS</a:t>
            </a:r>
          </a:p>
        </p:txBody>
      </p:sp>
      <p:sp>
        <p:nvSpPr>
          <p:cNvPr id="35" name="TextBox 35"/>
          <p:cNvSpPr txBox="1"/>
          <p:nvPr/>
        </p:nvSpPr>
        <p:spPr>
          <a:xfrm>
            <a:off x="5798800" y="8765525"/>
            <a:ext cx="1068439" cy="365226"/>
          </a:xfrm>
          <a:prstGeom prst="rect">
            <a:avLst/>
          </a:prstGeom>
        </p:spPr>
        <p:txBody>
          <a:bodyPr lIns="0" tIns="0" rIns="0" bIns="0" rtlCol="0" anchor="t">
            <a:spAutoFit/>
          </a:bodyPr>
          <a:lstStyle/>
          <a:p>
            <a:pPr algn="l">
              <a:lnSpc>
                <a:spcPts val="2998"/>
              </a:lnSpc>
            </a:pPr>
            <a:r>
              <a:rPr lang="en-US" sz="2142" b="1" spc="100">
                <a:solidFill>
                  <a:srgbClr val="1E285E"/>
                </a:solidFill>
                <a:latin typeface="Inter Ultra-Bold"/>
                <a:ea typeface="Inter Ultra-Bold"/>
                <a:cs typeface="Inter Ultra-Bold"/>
                <a:sym typeface="Inter Ultra-Bold"/>
              </a:rPr>
              <a:t>GLASS </a:t>
            </a:r>
          </a:p>
        </p:txBody>
      </p:sp>
      <p:sp>
        <p:nvSpPr>
          <p:cNvPr id="36" name="TextBox 36"/>
          <p:cNvSpPr txBox="1"/>
          <p:nvPr/>
        </p:nvSpPr>
        <p:spPr>
          <a:xfrm>
            <a:off x="5625480" y="9091974"/>
            <a:ext cx="1359994" cy="365226"/>
          </a:xfrm>
          <a:prstGeom prst="rect">
            <a:avLst/>
          </a:prstGeom>
        </p:spPr>
        <p:txBody>
          <a:bodyPr lIns="0" tIns="0" rIns="0" bIns="0" rtlCol="0" anchor="t">
            <a:spAutoFit/>
          </a:bodyPr>
          <a:lstStyle/>
          <a:p>
            <a:pPr algn="l">
              <a:lnSpc>
                <a:spcPts val="2998"/>
              </a:lnSpc>
            </a:pPr>
            <a:r>
              <a:rPr lang="en-US" sz="2142" b="1" spc="104">
                <a:solidFill>
                  <a:srgbClr val="1E285E"/>
                </a:solidFill>
                <a:latin typeface="Inter Ultra-Bold"/>
                <a:ea typeface="Inter Ultra-Bold"/>
                <a:cs typeface="Inter Ultra-Bold"/>
                <a:sym typeface="Inter Ultra-Bold"/>
              </a:rPr>
              <a:t>BOTTLES</a:t>
            </a:r>
          </a:p>
        </p:txBody>
      </p:sp>
      <p:sp>
        <p:nvSpPr>
          <p:cNvPr id="37" name="TextBox 37"/>
          <p:cNvSpPr txBox="1"/>
          <p:nvPr/>
        </p:nvSpPr>
        <p:spPr>
          <a:xfrm>
            <a:off x="5196082" y="4962893"/>
            <a:ext cx="2236143" cy="365226"/>
          </a:xfrm>
          <a:prstGeom prst="rect">
            <a:avLst/>
          </a:prstGeom>
        </p:spPr>
        <p:txBody>
          <a:bodyPr lIns="0" tIns="0" rIns="0" bIns="0" rtlCol="0" anchor="t">
            <a:spAutoFit/>
          </a:bodyPr>
          <a:lstStyle/>
          <a:p>
            <a:pPr algn="l">
              <a:lnSpc>
                <a:spcPts val="2998"/>
              </a:lnSpc>
            </a:pPr>
            <a:r>
              <a:rPr lang="en-US" sz="2142" b="1" spc="130">
                <a:solidFill>
                  <a:srgbClr val="1E285E"/>
                </a:solidFill>
                <a:latin typeface="Inter Ultra-Bold"/>
                <a:ea typeface="Inter Ultra-Bold"/>
                <a:cs typeface="Inter Ultra-Bold"/>
                <a:sym typeface="Inter Ultra-Bold"/>
              </a:rPr>
              <a:t>NOISEMAKERS</a:t>
            </a:r>
          </a:p>
        </p:txBody>
      </p:sp>
      <p:sp>
        <p:nvSpPr>
          <p:cNvPr id="38" name="TextBox 38"/>
          <p:cNvSpPr txBox="1"/>
          <p:nvPr/>
        </p:nvSpPr>
        <p:spPr>
          <a:xfrm>
            <a:off x="8686257" y="4962893"/>
            <a:ext cx="933615" cy="365226"/>
          </a:xfrm>
          <a:prstGeom prst="rect">
            <a:avLst/>
          </a:prstGeom>
        </p:spPr>
        <p:txBody>
          <a:bodyPr lIns="0" tIns="0" rIns="0" bIns="0" rtlCol="0" anchor="t">
            <a:spAutoFit/>
          </a:bodyPr>
          <a:lstStyle/>
          <a:p>
            <a:pPr algn="l">
              <a:lnSpc>
                <a:spcPts val="2998"/>
              </a:lnSpc>
            </a:pPr>
            <a:r>
              <a:rPr lang="en-US" sz="2142" b="1" spc="134">
                <a:solidFill>
                  <a:srgbClr val="1E285E"/>
                </a:solidFill>
                <a:latin typeface="Inter Ultra-Bold"/>
                <a:ea typeface="Inter Ultra-Bold"/>
                <a:cs typeface="Inter Ultra-Bold"/>
                <a:sym typeface="Inter Ultra-Bold"/>
              </a:rPr>
              <a:t>SIGNS</a:t>
            </a:r>
          </a:p>
        </p:txBody>
      </p:sp>
      <p:sp>
        <p:nvSpPr>
          <p:cNvPr id="39" name="TextBox 39"/>
          <p:cNvSpPr txBox="1"/>
          <p:nvPr/>
        </p:nvSpPr>
        <p:spPr>
          <a:xfrm>
            <a:off x="8381240" y="8765525"/>
            <a:ext cx="1556007" cy="365226"/>
          </a:xfrm>
          <a:prstGeom prst="rect">
            <a:avLst/>
          </a:prstGeom>
        </p:spPr>
        <p:txBody>
          <a:bodyPr lIns="0" tIns="0" rIns="0" bIns="0" rtlCol="0" anchor="t">
            <a:spAutoFit/>
          </a:bodyPr>
          <a:lstStyle/>
          <a:p>
            <a:pPr algn="l">
              <a:lnSpc>
                <a:spcPts val="2998"/>
              </a:lnSpc>
            </a:pPr>
            <a:r>
              <a:rPr lang="en-US" sz="2142" b="1" spc="124">
                <a:solidFill>
                  <a:srgbClr val="1E285E"/>
                </a:solidFill>
                <a:latin typeface="Inter Ultra-Bold"/>
                <a:ea typeface="Inter Ultra-Bold"/>
                <a:cs typeface="Inter Ultra-Bold"/>
                <a:sym typeface="Inter Ultra-Bold"/>
              </a:rPr>
              <a:t>WEAPONS</a:t>
            </a:r>
          </a:p>
        </p:txBody>
      </p:sp>
      <p:sp>
        <p:nvSpPr>
          <p:cNvPr id="40" name="TextBox 40"/>
          <p:cNvSpPr txBox="1"/>
          <p:nvPr/>
        </p:nvSpPr>
        <p:spPr>
          <a:xfrm>
            <a:off x="11623637" y="8765525"/>
            <a:ext cx="759218" cy="365226"/>
          </a:xfrm>
          <a:prstGeom prst="rect">
            <a:avLst/>
          </a:prstGeom>
        </p:spPr>
        <p:txBody>
          <a:bodyPr lIns="0" tIns="0" rIns="0" bIns="0" rtlCol="0" anchor="t">
            <a:spAutoFit/>
          </a:bodyPr>
          <a:lstStyle/>
          <a:p>
            <a:pPr algn="l">
              <a:lnSpc>
                <a:spcPts val="2998"/>
              </a:lnSpc>
            </a:pPr>
            <a:r>
              <a:rPr lang="en-US" sz="2142" b="1" spc="102">
                <a:solidFill>
                  <a:srgbClr val="1E285E"/>
                </a:solidFill>
                <a:latin typeface="Inter Ultra-Bold"/>
                <a:ea typeface="Inter Ultra-Bold"/>
                <a:cs typeface="Inter Ultra-Bold"/>
                <a:sym typeface="Inter Ultra-Bold"/>
              </a:rPr>
              <a:t>PETS</a:t>
            </a:r>
          </a:p>
        </p:txBody>
      </p:sp>
      <p:sp>
        <p:nvSpPr>
          <p:cNvPr id="41" name="TextBox 41"/>
          <p:cNvSpPr txBox="1"/>
          <p:nvPr/>
        </p:nvSpPr>
        <p:spPr>
          <a:xfrm>
            <a:off x="11077777" y="5000993"/>
            <a:ext cx="1934520" cy="653575"/>
          </a:xfrm>
          <a:prstGeom prst="rect">
            <a:avLst/>
          </a:prstGeom>
        </p:spPr>
        <p:txBody>
          <a:bodyPr lIns="0" tIns="0" rIns="0" bIns="0" rtlCol="0" anchor="t">
            <a:spAutoFit/>
          </a:bodyPr>
          <a:lstStyle/>
          <a:p>
            <a:pPr algn="l">
              <a:lnSpc>
                <a:spcPts val="2570"/>
              </a:lnSpc>
            </a:pPr>
            <a:r>
              <a:rPr lang="en-US" sz="2142" b="1" spc="111">
                <a:solidFill>
                  <a:srgbClr val="1E285E"/>
                </a:solidFill>
                <a:latin typeface="Inter Ultra-Bold"/>
                <a:ea typeface="Inter Ultra-Bold"/>
                <a:cs typeface="Inter Ultra-Bold"/>
                <a:sym typeface="Inter Ultra-Bold"/>
              </a:rPr>
              <a:t>LARGE GOLF UMBRELLAS</a:t>
            </a:r>
          </a:p>
        </p:txBody>
      </p:sp>
      <p:sp>
        <p:nvSpPr>
          <p:cNvPr id="42" name="TextBox 42"/>
          <p:cNvSpPr txBox="1"/>
          <p:nvPr/>
        </p:nvSpPr>
        <p:spPr>
          <a:xfrm>
            <a:off x="6849581" y="1415192"/>
            <a:ext cx="4588838" cy="472553"/>
          </a:xfrm>
          <a:prstGeom prst="rect">
            <a:avLst/>
          </a:prstGeom>
        </p:spPr>
        <p:txBody>
          <a:bodyPr lIns="0" tIns="0" rIns="0" bIns="0" rtlCol="0" anchor="t">
            <a:spAutoFit/>
          </a:bodyPr>
          <a:lstStyle/>
          <a:p>
            <a:pPr algn="l">
              <a:lnSpc>
                <a:spcPts val="3808"/>
              </a:lnSpc>
            </a:pPr>
            <a:r>
              <a:rPr lang="en-US" sz="2720" b="1">
                <a:solidFill>
                  <a:srgbClr val="1E285E"/>
                </a:solidFill>
                <a:latin typeface="Inter Ultra-Bold"/>
                <a:ea typeface="Inter Ultra-Bold"/>
                <a:cs typeface="Inter Ultra-Bold"/>
                <a:sym typeface="Inter Ultra-Bold"/>
              </a:rPr>
              <a:t>Bags are subject to search.</a:t>
            </a:r>
          </a:p>
        </p:txBody>
      </p:sp>
      <p:sp>
        <p:nvSpPr>
          <p:cNvPr id="43" name="TextBox 43"/>
          <p:cNvSpPr txBox="1"/>
          <p:nvPr/>
        </p:nvSpPr>
        <p:spPr>
          <a:xfrm>
            <a:off x="11643062" y="1761030"/>
            <a:ext cx="75304" cy="364489"/>
          </a:xfrm>
          <a:prstGeom prst="rect">
            <a:avLst/>
          </a:prstGeom>
        </p:spPr>
        <p:txBody>
          <a:bodyPr lIns="0" tIns="0" rIns="0" bIns="0" rtlCol="0" anchor="t">
            <a:spAutoFit/>
          </a:bodyPr>
          <a:lstStyle/>
          <a:p>
            <a:pPr algn="l">
              <a:lnSpc>
                <a:spcPts val="2992"/>
              </a:lnSpc>
            </a:pPr>
            <a:r>
              <a:rPr lang="en-US" sz="2137">
                <a:solidFill>
                  <a:srgbClr val="1E285E"/>
                </a:solidFill>
                <a:latin typeface="Inter Light"/>
                <a:ea typeface="Inter Light"/>
                <a:cs typeface="Inter Light"/>
                <a:sym typeface="Inter Light"/>
              </a:rPr>
              <a:t> </a:t>
            </a:r>
          </a:p>
        </p:txBody>
      </p:sp>
      <p:sp>
        <p:nvSpPr>
          <p:cNvPr id="44" name="TextBox 44"/>
          <p:cNvSpPr txBox="1"/>
          <p:nvPr/>
        </p:nvSpPr>
        <p:spPr>
          <a:xfrm>
            <a:off x="14017869" y="6904011"/>
            <a:ext cx="3792042" cy="1012183"/>
          </a:xfrm>
          <a:prstGeom prst="rect">
            <a:avLst/>
          </a:prstGeom>
        </p:spPr>
        <p:txBody>
          <a:bodyPr lIns="0" tIns="0" rIns="0" bIns="0" rtlCol="0" anchor="t">
            <a:spAutoFit/>
          </a:bodyPr>
          <a:lstStyle/>
          <a:p>
            <a:pPr algn="r">
              <a:lnSpc>
                <a:spcPts val="4060"/>
              </a:lnSpc>
            </a:pPr>
            <a:r>
              <a:rPr lang="en-US" sz="2900">
                <a:solidFill>
                  <a:srgbClr val="1E285E"/>
                </a:solidFill>
                <a:latin typeface="Inter Light"/>
                <a:ea typeface="Inter Light"/>
                <a:cs typeface="Inter Light"/>
                <a:sym typeface="Inter Light"/>
              </a:rPr>
              <a:t>For</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a</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full</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list</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of</a:t>
            </a:r>
            <a:r>
              <a:rPr lang="en-US" sz="2900">
                <a:solidFill>
                  <a:srgbClr val="FFFFFF"/>
                </a:solidFill>
                <a:latin typeface="Inter Light"/>
                <a:ea typeface="Inter Light"/>
                <a:cs typeface="Inter Light"/>
                <a:sym typeface="Inter Light"/>
              </a:rPr>
              <a:t> </a:t>
            </a:r>
          </a:p>
          <a:p>
            <a:pPr algn="r">
              <a:lnSpc>
                <a:spcPts val="4060"/>
              </a:lnSpc>
            </a:pPr>
            <a:r>
              <a:rPr lang="en-US" sz="2900">
                <a:solidFill>
                  <a:srgbClr val="1E285E"/>
                </a:solidFill>
                <a:latin typeface="Inter Light"/>
                <a:ea typeface="Inter Light"/>
                <a:cs typeface="Inter Light"/>
                <a:sym typeface="Inter Light"/>
              </a:rPr>
              <a:t>prohibited</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items,</a:t>
            </a:r>
            <a:r>
              <a:rPr lang="en-US" sz="2900">
                <a:solidFill>
                  <a:srgbClr val="FFFFFF"/>
                </a:solidFill>
                <a:latin typeface="Inter Light"/>
                <a:ea typeface="Inter Light"/>
                <a:cs typeface="Inter Light"/>
                <a:sym typeface="Inter Light"/>
              </a:rPr>
              <a:t> </a:t>
            </a:r>
            <a:r>
              <a:rPr lang="en-US" sz="2900">
                <a:solidFill>
                  <a:srgbClr val="1E285E"/>
                </a:solidFill>
                <a:latin typeface="Inter Light"/>
                <a:ea typeface="Inter Light"/>
                <a:cs typeface="Inter Light"/>
                <a:sym typeface="Inter Light"/>
              </a:rPr>
              <a:t>scan: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rot="-5400000">
            <a:off x="1747883" y="-2077678"/>
            <a:ext cx="8057351" cy="14270107"/>
            <a:chOff x="0" y="0"/>
            <a:chExt cx="2354580" cy="4170119"/>
          </a:xfrm>
        </p:grpSpPr>
        <p:sp>
          <p:nvSpPr>
            <p:cNvPr id="4" name="Freeform 4"/>
            <p:cNvSpPr/>
            <p:nvPr/>
          </p:nvSpPr>
          <p:spPr>
            <a:xfrm>
              <a:off x="0" y="0"/>
              <a:ext cx="2353310" cy="4170119"/>
            </a:xfrm>
            <a:custGeom>
              <a:avLst/>
              <a:gdLst/>
              <a:ahLst/>
              <a:cxnLst/>
              <a:rect l="l" t="t" r="r" b="b"/>
              <a:pathLst>
                <a:path w="2353310" h="4170119">
                  <a:moveTo>
                    <a:pt x="784860" y="4102809"/>
                  </a:moveTo>
                  <a:cubicBezTo>
                    <a:pt x="905510" y="4143449"/>
                    <a:pt x="1042670" y="4170119"/>
                    <a:pt x="1177290" y="4170119"/>
                  </a:cubicBezTo>
                  <a:cubicBezTo>
                    <a:pt x="1311910" y="4170119"/>
                    <a:pt x="1441450" y="4147259"/>
                    <a:pt x="1560830" y="4106619"/>
                  </a:cubicBezTo>
                  <a:cubicBezTo>
                    <a:pt x="1563370" y="4105349"/>
                    <a:pt x="1565910" y="4105349"/>
                    <a:pt x="1568450" y="4104079"/>
                  </a:cubicBezTo>
                  <a:cubicBezTo>
                    <a:pt x="2016760" y="3941519"/>
                    <a:pt x="2346960" y="3512259"/>
                    <a:pt x="2353310" y="3006605"/>
                  </a:cubicBezTo>
                  <a:lnTo>
                    <a:pt x="2353310" y="0"/>
                  </a:lnTo>
                  <a:lnTo>
                    <a:pt x="0" y="0"/>
                  </a:lnTo>
                  <a:lnTo>
                    <a:pt x="0" y="3004334"/>
                  </a:lnTo>
                  <a:cubicBezTo>
                    <a:pt x="6350" y="3514799"/>
                    <a:pt x="331470" y="3944059"/>
                    <a:pt x="784860" y="4102809"/>
                  </a:cubicBezTo>
                  <a:close/>
                </a:path>
              </a:pathLst>
            </a:custGeom>
            <a:solidFill>
              <a:srgbClr val="F7A438">
                <a:alpha val="53725"/>
              </a:srgbClr>
            </a:solidFill>
          </p:spPr>
          <p:txBody>
            <a:bodyPr/>
            <a:lstStyle/>
            <a:p>
              <a:endParaRPr lang="en-US"/>
            </a:p>
          </p:txBody>
        </p:sp>
      </p:grpSp>
      <p:sp>
        <p:nvSpPr>
          <p:cNvPr id="5" name="Freeform 5"/>
          <p:cNvSpPr/>
          <p:nvPr/>
        </p:nvSpPr>
        <p:spPr>
          <a:xfrm rot="-5400000" flipH="1">
            <a:off x="15244337" y="286005"/>
            <a:ext cx="2633016" cy="2676509"/>
          </a:xfrm>
          <a:custGeom>
            <a:avLst/>
            <a:gdLst/>
            <a:ahLst/>
            <a:cxnLst/>
            <a:rect l="l" t="t" r="r" b="b"/>
            <a:pathLst>
              <a:path w="2633016" h="2676509">
                <a:moveTo>
                  <a:pt x="2633016" y="0"/>
                </a:moveTo>
                <a:lnTo>
                  <a:pt x="0" y="0"/>
                </a:lnTo>
                <a:lnTo>
                  <a:pt x="0" y="2676509"/>
                </a:lnTo>
                <a:lnTo>
                  <a:pt x="2633016" y="2676509"/>
                </a:lnTo>
                <a:lnTo>
                  <a:pt x="26330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51019" y="5791723"/>
            <a:ext cx="12503588" cy="670775"/>
          </a:xfrm>
          <a:prstGeom prst="rect">
            <a:avLst/>
          </a:prstGeom>
        </p:spPr>
        <p:txBody>
          <a:bodyPr lIns="0" tIns="0" rIns="0" bIns="0" rtlCol="0" anchor="t">
            <a:spAutoFit/>
          </a:bodyPr>
          <a:lstStyle/>
          <a:p>
            <a:pPr algn="l">
              <a:lnSpc>
                <a:spcPts val="5461"/>
              </a:lnSpc>
            </a:pPr>
            <a:r>
              <a:rPr lang="en-US" sz="3901" dirty="0">
                <a:solidFill>
                  <a:srgbClr val="003663"/>
                </a:solidFill>
                <a:latin typeface="Glacial Indifference"/>
                <a:ea typeface="Glacial Indifference"/>
                <a:cs typeface="Glacial Indifference"/>
                <a:sym typeface="Glacial Indifference"/>
              </a:rPr>
              <a:t>Matthew Tierney ‘25</a:t>
            </a:r>
          </a:p>
        </p:txBody>
      </p:sp>
      <p:sp>
        <p:nvSpPr>
          <p:cNvPr id="7" name="TextBox 7"/>
          <p:cNvSpPr txBox="1"/>
          <p:nvPr/>
        </p:nvSpPr>
        <p:spPr>
          <a:xfrm>
            <a:off x="1230381" y="1576659"/>
            <a:ext cx="10265226" cy="2721004"/>
          </a:xfrm>
          <a:prstGeom prst="rect">
            <a:avLst/>
          </a:prstGeom>
        </p:spPr>
        <p:txBody>
          <a:bodyPr lIns="0" tIns="0" rIns="0" bIns="0" rtlCol="0" anchor="t">
            <a:spAutoFit/>
          </a:bodyPr>
          <a:lstStyle/>
          <a:p>
            <a:pPr algn="l">
              <a:lnSpc>
                <a:spcPts val="10977"/>
              </a:lnSpc>
            </a:pPr>
            <a:r>
              <a:rPr lang="en-US" sz="7840">
                <a:solidFill>
                  <a:srgbClr val="003663"/>
                </a:solidFill>
                <a:latin typeface="League Spartan"/>
                <a:ea typeface="League Spartan"/>
                <a:cs typeface="League Spartan"/>
                <a:sym typeface="League Spartan"/>
              </a:rPr>
              <a:t>Welcome to the </a:t>
            </a:r>
          </a:p>
          <a:p>
            <a:pPr algn="l">
              <a:lnSpc>
                <a:spcPts val="10977"/>
              </a:lnSpc>
            </a:pPr>
            <a:r>
              <a:rPr lang="en-US" sz="7840">
                <a:solidFill>
                  <a:srgbClr val="003663"/>
                </a:solidFill>
                <a:latin typeface="League Spartan"/>
                <a:ea typeface="League Spartan"/>
                <a:cs typeface="League Spartan"/>
                <a:sym typeface="League Spartan"/>
              </a:rPr>
              <a:t>Alumni Family!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711279" y="-544892"/>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657451"/>
            <a:ext cx="750395" cy="4259743"/>
            <a:chOff x="0" y="0"/>
            <a:chExt cx="2354580" cy="13366166"/>
          </a:xfrm>
        </p:grpSpPr>
        <p:sp>
          <p:nvSpPr>
            <p:cNvPr id="5" name="Freeform 5"/>
            <p:cNvSpPr/>
            <p:nvPr/>
          </p:nvSpPr>
          <p:spPr>
            <a:xfrm>
              <a:off x="0" y="0"/>
              <a:ext cx="2353310" cy="13366166"/>
            </a:xfrm>
            <a:custGeom>
              <a:avLst/>
              <a:gdLst/>
              <a:ahLst/>
              <a:cxnLst/>
              <a:rect l="l" t="t" r="r" b="b"/>
              <a:pathLst>
                <a:path w="2353310" h="13366166">
                  <a:moveTo>
                    <a:pt x="784860" y="13298856"/>
                  </a:moveTo>
                  <a:cubicBezTo>
                    <a:pt x="905510" y="13339496"/>
                    <a:pt x="1042670" y="13366166"/>
                    <a:pt x="1177290" y="13366166"/>
                  </a:cubicBezTo>
                  <a:cubicBezTo>
                    <a:pt x="1311910" y="13366166"/>
                    <a:pt x="1441450" y="13343306"/>
                    <a:pt x="1560830" y="13302666"/>
                  </a:cubicBezTo>
                  <a:cubicBezTo>
                    <a:pt x="1563370" y="13301396"/>
                    <a:pt x="1565910" y="13301396"/>
                    <a:pt x="1568450" y="13300126"/>
                  </a:cubicBezTo>
                  <a:cubicBezTo>
                    <a:pt x="2016760" y="13137566"/>
                    <a:pt x="2346960" y="12708306"/>
                    <a:pt x="2353310" y="12174358"/>
                  </a:cubicBezTo>
                  <a:lnTo>
                    <a:pt x="2353310" y="0"/>
                  </a:lnTo>
                  <a:lnTo>
                    <a:pt x="0" y="0"/>
                  </a:lnTo>
                  <a:lnTo>
                    <a:pt x="0" y="12165012"/>
                  </a:lnTo>
                  <a:cubicBezTo>
                    <a:pt x="6350" y="12710846"/>
                    <a:pt x="331470" y="13140106"/>
                    <a:pt x="784860" y="13298856"/>
                  </a:cubicBezTo>
                  <a:close/>
                </a:path>
              </a:pathLst>
            </a:custGeom>
            <a:solidFill>
              <a:srgbClr val="003663"/>
            </a:solidFill>
          </p:spPr>
          <p:txBody>
            <a:bodyPr/>
            <a:lstStyle/>
            <a:p>
              <a:endParaRPr lang="en-US"/>
            </a:p>
          </p:txBody>
        </p:sp>
      </p:grpSp>
      <p:sp>
        <p:nvSpPr>
          <p:cNvPr id="6" name="TextBox 6"/>
          <p:cNvSpPr txBox="1"/>
          <p:nvPr/>
        </p:nvSpPr>
        <p:spPr>
          <a:xfrm>
            <a:off x="2219357" y="1151834"/>
            <a:ext cx="8081902" cy="946912"/>
          </a:xfrm>
          <a:prstGeom prst="rect">
            <a:avLst/>
          </a:prstGeom>
        </p:spPr>
        <p:txBody>
          <a:bodyPr lIns="0" tIns="0" rIns="0" bIns="0" rtlCol="0" anchor="t">
            <a:spAutoFit/>
          </a:bodyPr>
          <a:lstStyle/>
          <a:p>
            <a:pPr algn="l">
              <a:lnSpc>
                <a:spcPts val="7423"/>
              </a:lnSpc>
            </a:pPr>
            <a:r>
              <a:rPr lang="en-US" sz="6399">
                <a:solidFill>
                  <a:srgbClr val="003663"/>
                </a:solidFill>
                <a:latin typeface="League Spartan"/>
                <a:ea typeface="League Spartan"/>
                <a:cs typeface="League Spartan"/>
                <a:sym typeface="League Spartan"/>
              </a:rPr>
              <a:t>The Genesee</a:t>
            </a:r>
          </a:p>
        </p:txBody>
      </p:sp>
      <p:sp>
        <p:nvSpPr>
          <p:cNvPr id="7" name="TextBox 7"/>
          <p:cNvSpPr txBox="1"/>
          <p:nvPr/>
        </p:nvSpPr>
        <p:spPr>
          <a:xfrm>
            <a:off x="2293445" y="2987767"/>
            <a:ext cx="13735045" cy="6542813"/>
          </a:xfrm>
          <a:prstGeom prst="rect">
            <a:avLst/>
          </a:prstGeom>
        </p:spPr>
        <p:txBody>
          <a:bodyPr lIns="0" tIns="0" rIns="0" bIns="0" rtlCol="0" anchor="t">
            <a:spAutoFit/>
          </a:bodyPr>
          <a:lstStyle/>
          <a:p>
            <a:pPr algn="l">
              <a:lnSpc>
                <a:spcPts val="3779"/>
              </a:lnSpc>
            </a:pPr>
            <a:r>
              <a:rPr lang="en-US" sz="2700">
                <a:solidFill>
                  <a:srgbClr val="003663"/>
                </a:solidFill>
                <a:latin typeface="Glacial Indifference"/>
                <a:ea typeface="Glacial Indifference"/>
                <a:cs typeface="Glacial Indifference"/>
                <a:sym typeface="Glacial Indifference"/>
              </a:rPr>
              <a:t>Full many fair and famous streams </a:t>
            </a:r>
          </a:p>
          <a:p>
            <a:pPr algn="l">
              <a:lnSpc>
                <a:spcPts val="3779"/>
              </a:lnSpc>
            </a:pPr>
            <a:r>
              <a:rPr lang="en-US" sz="2700">
                <a:solidFill>
                  <a:srgbClr val="003663"/>
                </a:solidFill>
                <a:latin typeface="Glacial Indifference"/>
                <a:ea typeface="Glacial Indifference"/>
                <a:cs typeface="Glacial Indifference"/>
                <a:sym typeface="Glacial Indifference"/>
              </a:rPr>
              <a:t>Beneath the sun there be, </a:t>
            </a:r>
          </a:p>
          <a:p>
            <a:pPr algn="l">
              <a:lnSpc>
                <a:spcPts val="3779"/>
              </a:lnSpc>
            </a:pPr>
            <a:r>
              <a:rPr lang="en-US" sz="2700">
                <a:solidFill>
                  <a:srgbClr val="003663"/>
                </a:solidFill>
                <a:latin typeface="Glacial Indifference"/>
                <a:ea typeface="Glacial Indifference"/>
                <a:cs typeface="Glacial Indifference"/>
                <a:sym typeface="Glacial Indifference"/>
              </a:rPr>
              <a:t>Yet more to us than any seems </a:t>
            </a:r>
          </a:p>
          <a:p>
            <a:pPr algn="l">
              <a:lnSpc>
                <a:spcPts val="3779"/>
              </a:lnSpc>
            </a:pPr>
            <a:r>
              <a:rPr lang="en-US" sz="2700">
                <a:solidFill>
                  <a:srgbClr val="003663"/>
                </a:solidFill>
                <a:latin typeface="Glacial Indifference"/>
                <a:ea typeface="Glacial Indifference"/>
                <a:cs typeface="Glacial Indifference"/>
                <a:sym typeface="Glacial Indifference"/>
              </a:rPr>
              <a:t>Our own dear Genesee. </a:t>
            </a:r>
          </a:p>
          <a:p>
            <a:pPr algn="l">
              <a:lnSpc>
                <a:spcPts val="3779"/>
              </a:lnSpc>
            </a:pPr>
            <a:r>
              <a:rPr lang="en-US" sz="2700">
                <a:solidFill>
                  <a:srgbClr val="003663"/>
                </a:solidFill>
                <a:latin typeface="Glacial Indifference"/>
                <a:ea typeface="Glacial Indifference"/>
                <a:cs typeface="Glacial Indifference"/>
                <a:sym typeface="Glacial Indifference"/>
              </a:rPr>
              <a:t>We love her banks and stately falls, </a:t>
            </a:r>
          </a:p>
          <a:p>
            <a:pPr algn="l">
              <a:lnSpc>
                <a:spcPts val="3779"/>
              </a:lnSpc>
            </a:pPr>
            <a:r>
              <a:rPr lang="en-US" sz="2700">
                <a:solidFill>
                  <a:srgbClr val="003663"/>
                </a:solidFill>
                <a:latin typeface="Glacial Indifference"/>
                <a:ea typeface="Glacial Indifference"/>
                <a:cs typeface="Glacial Indifference"/>
                <a:sym typeface="Glacial Indifference"/>
              </a:rPr>
              <a:t>For to our minds they bring </a:t>
            </a:r>
          </a:p>
          <a:p>
            <a:pPr algn="l">
              <a:lnSpc>
                <a:spcPts val="3779"/>
              </a:lnSpc>
            </a:pPr>
            <a:r>
              <a:rPr lang="en-US" sz="2700">
                <a:solidFill>
                  <a:srgbClr val="003663"/>
                </a:solidFill>
                <a:latin typeface="Glacial Indifference"/>
                <a:ea typeface="Glacial Indifference"/>
                <a:cs typeface="Glacial Indifference"/>
                <a:sym typeface="Glacial Indifference"/>
              </a:rPr>
              <a:t>Our dear old alma mater's halls </a:t>
            </a:r>
          </a:p>
          <a:p>
            <a:pPr algn="l">
              <a:lnSpc>
                <a:spcPts val="3779"/>
              </a:lnSpc>
            </a:pPr>
            <a:r>
              <a:rPr lang="en-US" sz="2700">
                <a:solidFill>
                  <a:srgbClr val="003663"/>
                </a:solidFill>
                <a:latin typeface="Glacial Indifference"/>
                <a:ea typeface="Glacial Indifference"/>
                <a:cs typeface="Glacial Indifference"/>
                <a:sym typeface="Glacial Indifference"/>
              </a:rPr>
              <a:t>Where sweetest memories cling. </a:t>
            </a:r>
          </a:p>
          <a:p>
            <a:pPr algn="l">
              <a:lnSpc>
                <a:spcPts val="3665"/>
              </a:lnSpc>
            </a:pPr>
            <a:endParaRPr lang="en-US" sz="2700">
              <a:solidFill>
                <a:srgbClr val="003663"/>
              </a:solidFill>
              <a:latin typeface="Glacial Indifference"/>
              <a:ea typeface="Glacial Indifference"/>
              <a:cs typeface="Glacial Indifference"/>
              <a:sym typeface="Glacial Indifference"/>
            </a:endParaRPr>
          </a:p>
          <a:p>
            <a:pPr algn="l">
              <a:lnSpc>
                <a:spcPts val="3665"/>
              </a:lnSpc>
            </a:pPr>
            <a:endParaRPr lang="en-US" sz="2700">
              <a:solidFill>
                <a:srgbClr val="003663"/>
              </a:solidFill>
              <a:latin typeface="Glacial Indifference"/>
              <a:ea typeface="Glacial Indifference"/>
              <a:cs typeface="Glacial Indifference"/>
              <a:sym typeface="Glacial Indifference"/>
            </a:endParaRPr>
          </a:p>
          <a:p>
            <a:pPr algn="l">
              <a:lnSpc>
                <a:spcPts val="3665"/>
              </a:lnSpc>
            </a:pPr>
            <a:endParaRPr lang="en-US" sz="2700">
              <a:solidFill>
                <a:srgbClr val="003663"/>
              </a:solidFill>
              <a:latin typeface="Glacial Indifference"/>
              <a:ea typeface="Glacial Indifference"/>
              <a:cs typeface="Glacial Indifference"/>
              <a:sym typeface="Glacial Indifference"/>
            </a:endParaRPr>
          </a:p>
          <a:p>
            <a:pPr algn="l">
              <a:lnSpc>
                <a:spcPts val="3665"/>
              </a:lnSpc>
            </a:pPr>
            <a:endParaRPr lang="en-US" sz="2700">
              <a:solidFill>
                <a:srgbClr val="003663"/>
              </a:solidFill>
              <a:latin typeface="Glacial Indifference"/>
              <a:ea typeface="Glacial Indifference"/>
              <a:cs typeface="Glacial Indifference"/>
              <a:sym typeface="Glacial Indifference"/>
            </a:endParaRPr>
          </a:p>
          <a:p>
            <a:pPr algn="l">
              <a:lnSpc>
                <a:spcPts val="3665"/>
              </a:lnSpc>
            </a:pPr>
            <a:endParaRPr lang="en-US" sz="2700">
              <a:solidFill>
                <a:srgbClr val="003663"/>
              </a:solidFill>
              <a:latin typeface="Glacial Indifference"/>
              <a:ea typeface="Glacial Indifference"/>
              <a:cs typeface="Glacial Indifference"/>
              <a:sym typeface="Glacial Indifference"/>
            </a:endParaRPr>
          </a:p>
          <a:p>
            <a:pPr algn="l">
              <a:lnSpc>
                <a:spcPts val="3665"/>
              </a:lnSpc>
            </a:pPr>
            <a:r>
              <a:rPr lang="en-US" sz="2617">
                <a:solidFill>
                  <a:srgbClr val="003663"/>
                </a:solidFill>
                <a:latin typeface="Glacial Indifference"/>
                <a:ea typeface="Glacial Indifference"/>
                <a:cs typeface="Glacial Indifference"/>
                <a:sym typeface="Glacial Indifference"/>
              </a:rPr>
              <a:t>* Traditionally only the first and third verses are sung at University functions.</a:t>
            </a:r>
          </a:p>
        </p:txBody>
      </p:sp>
      <p:sp>
        <p:nvSpPr>
          <p:cNvPr id="8" name="Freeform 8"/>
          <p:cNvSpPr/>
          <p:nvPr/>
        </p:nvSpPr>
        <p:spPr>
          <a:xfrm rot="8542106">
            <a:off x="12587577" y="6625257"/>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8330465" y="2198083"/>
            <a:ext cx="13078889" cy="5108757"/>
          </a:xfrm>
          <a:prstGeom prst="rect">
            <a:avLst/>
          </a:prstGeom>
        </p:spPr>
        <p:txBody>
          <a:bodyPr lIns="0" tIns="0" rIns="0" bIns="0" rtlCol="0" anchor="t">
            <a:spAutoFit/>
          </a:bodyPr>
          <a:lstStyle/>
          <a:p>
            <a:pPr algn="l">
              <a:lnSpc>
                <a:spcPts val="3489"/>
              </a:lnSpc>
            </a:pPr>
            <a:endParaRPr/>
          </a:p>
          <a:p>
            <a:pPr algn="l">
              <a:lnSpc>
                <a:spcPts val="3489"/>
              </a:lnSpc>
            </a:pPr>
            <a:endParaRPr/>
          </a:p>
          <a:p>
            <a:pPr algn="l">
              <a:lnSpc>
                <a:spcPts val="3779"/>
              </a:lnSpc>
            </a:pPr>
            <a:r>
              <a:rPr lang="en-US" sz="2700">
                <a:solidFill>
                  <a:srgbClr val="003663"/>
                </a:solidFill>
                <a:latin typeface="Glacial Indifference"/>
                <a:ea typeface="Glacial Indifference"/>
                <a:cs typeface="Glacial Indifference"/>
                <a:sym typeface="Glacial Indifference"/>
              </a:rPr>
              <a:t>As flows the river gathering force, </a:t>
            </a:r>
          </a:p>
          <a:p>
            <a:pPr algn="l">
              <a:lnSpc>
                <a:spcPts val="3779"/>
              </a:lnSpc>
            </a:pPr>
            <a:r>
              <a:rPr lang="en-US" sz="2700">
                <a:solidFill>
                  <a:srgbClr val="003663"/>
                </a:solidFill>
                <a:latin typeface="Glacial Indifference"/>
                <a:ea typeface="Glacial Indifference"/>
                <a:cs typeface="Glacial Indifference"/>
                <a:sym typeface="Glacial Indifference"/>
              </a:rPr>
              <a:t>Along her steadfast way, </a:t>
            </a:r>
          </a:p>
          <a:p>
            <a:pPr algn="l">
              <a:lnSpc>
                <a:spcPts val="3779"/>
              </a:lnSpc>
            </a:pPr>
            <a:r>
              <a:rPr lang="en-US" sz="2700">
                <a:solidFill>
                  <a:srgbClr val="003663"/>
                </a:solidFill>
                <a:latin typeface="Glacial Indifference"/>
                <a:ea typeface="Glacial Indifference"/>
                <a:cs typeface="Glacial Indifference"/>
                <a:sym typeface="Glacial Indifference"/>
              </a:rPr>
              <a:t>May we along life's devious course </a:t>
            </a:r>
          </a:p>
          <a:p>
            <a:pPr algn="l">
              <a:lnSpc>
                <a:spcPts val="3779"/>
              </a:lnSpc>
            </a:pPr>
            <a:r>
              <a:rPr lang="en-US" sz="2700">
                <a:solidFill>
                  <a:srgbClr val="003663"/>
                </a:solidFill>
                <a:latin typeface="Glacial Indifference"/>
                <a:ea typeface="Glacial Indifference"/>
                <a:cs typeface="Glacial Indifference"/>
                <a:sym typeface="Glacial Indifference"/>
              </a:rPr>
              <a:t>Grow stronger day by day. </a:t>
            </a:r>
          </a:p>
          <a:p>
            <a:pPr algn="l">
              <a:lnSpc>
                <a:spcPts val="3779"/>
              </a:lnSpc>
            </a:pPr>
            <a:r>
              <a:rPr lang="en-US" sz="2700">
                <a:solidFill>
                  <a:srgbClr val="003663"/>
                </a:solidFill>
                <a:latin typeface="Glacial Indifference"/>
                <a:ea typeface="Glacial Indifference"/>
                <a:cs typeface="Glacial Indifference"/>
                <a:sym typeface="Glacial Indifference"/>
              </a:rPr>
              <a:t>And may our hearts, where'er we roam, </a:t>
            </a:r>
          </a:p>
          <a:p>
            <a:pPr algn="l">
              <a:lnSpc>
                <a:spcPts val="3779"/>
              </a:lnSpc>
            </a:pPr>
            <a:r>
              <a:rPr lang="en-US" sz="2700">
                <a:solidFill>
                  <a:srgbClr val="003663"/>
                </a:solidFill>
                <a:latin typeface="Glacial Indifference"/>
                <a:ea typeface="Glacial Indifference"/>
                <a:cs typeface="Glacial Indifference"/>
                <a:sym typeface="Glacial Indifference"/>
              </a:rPr>
              <a:t>Forever loyal be </a:t>
            </a:r>
          </a:p>
          <a:p>
            <a:pPr algn="l">
              <a:lnSpc>
                <a:spcPts val="3779"/>
              </a:lnSpc>
            </a:pPr>
            <a:r>
              <a:rPr lang="en-US" sz="2700">
                <a:solidFill>
                  <a:srgbClr val="003663"/>
                </a:solidFill>
                <a:latin typeface="Glacial Indifference"/>
                <a:ea typeface="Glacial Indifference"/>
                <a:cs typeface="Glacial Indifference"/>
                <a:sym typeface="Glacial Indifference"/>
              </a:rPr>
              <a:t>To our beloved college home </a:t>
            </a:r>
          </a:p>
          <a:p>
            <a:pPr algn="l">
              <a:lnSpc>
                <a:spcPts val="3779"/>
              </a:lnSpc>
            </a:pPr>
            <a:r>
              <a:rPr lang="en-US" sz="2700">
                <a:solidFill>
                  <a:srgbClr val="003663"/>
                </a:solidFill>
                <a:latin typeface="Glacial Indifference"/>
                <a:ea typeface="Glacial Indifference"/>
                <a:cs typeface="Glacial Indifference"/>
                <a:sym typeface="Glacial Indifference"/>
              </a:rPr>
              <a:t>Beside the Genesee. </a:t>
            </a:r>
          </a:p>
          <a:p>
            <a:pPr algn="l">
              <a:lnSpc>
                <a:spcPts val="3489"/>
              </a:lnSpc>
            </a:pPr>
            <a:endParaRPr lang="en-US" sz="2700">
              <a:solidFill>
                <a:srgbClr val="003663"/>
              </a:solidFill>
              <a:latin typeface="Glacial Indifference"/>
              <a:ea typeface="Glacial Indifference"/>
              <a:cs typeface="Glacial Indifference"/>
              <a:sym typeface="Glacial Indifferenc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rot="5400000">
            <a:off x="9485072" y="-621846"/>
            <a:ext cx="6510591" cy="11530693"/>
            <a:chOff x="0" y="0"/>
            <a:chExt cx="2354580" cy="4170119"/>
          </a:xfrm>
        </p:grpSpPr>
        <p:sp>
          <p:nvSpPr>
            <p:cNvPr id="4" name="Freeform 4"/>
            <p:cNvSpPr/>
            <p:nvPr/>
          </p:nvSpPr>
          <p:spPr>
            <a:xfrm>
              <a:off x="0" y="0"/>
              <a:ext cx="2353310" cy="4170119"/>
            </a:xfrm>
            <a:custGeom>
              <a:avLst/>
              <a:gdLst/>
              <a:ahLst/>
              <a:cxnLst/>
              <a:rect l="l" t="t" r="r" b="b"/>
              <a:pathLst>
                <a:path w="2353310" h="4170119">
                  <a:moveTo>
                    <a:pt x="784860" y="4102809"/>
                  </a:moveTo>
                  <a:cubicBezTo>
                    <a:pt x="905510" y="4143449"/>
                    <a:pt x="1042670" y="4170119"/>
                    <a:pt x="1177290" y="4170119"/>
                  </a:cubicBezTo>
                  <a:cubicBezTo>
                    <a:pt x="1311910" y="4170119"/>
                    <a:pt x="1441450" y="4147259"/>
                    <a:pt x="1560830" y="4106619"/>
                  </a:cubicBezTo>
                  <a:cubicBezTo>
                    <a:pt x="1563370" y="4105349"/>
                    <a:pt x="1565910" y="4105349"/>
                    <a:pt x="1568450" y="4104079"/>
                  </a:cubicBezTo>
                  <a:cubicBezTo>
                    <a:pt x="2016760" y="3941519"/>
                    <a:pt x="2346960" y="3512259"/>
                    <a:pt x="2353310" y="3006605"/>
                  </a:cubicBezTo>
                  <a:lnTo>
                    <a:pt x="2353310" y="0"/>
                  </a:lnTo>
                  <a:lnTo>
                    <a:pt x="0" y="0"/>
                  </a:lnTo>
                  <a:lnTo>
                    <a:pt x="0" y="3004334"/>
                  </a:lnTo>
                  <a:cubicBezTo>
                    <a:pt x="6350" y="3514799"/>
                    <a:pt x="331470" y="3944059"/>
                    <a:pt x="784860" y="4102809"/>
                  </a:cubicBezTo>
                  <a:close/>
                </a:path>
              </a:pathLst>
            </a:custGeom>
            <a:solidFill>
              <a:srgbClr val="FFFFFF"/>
            </a:solidFill>
          </p:spPr>
          <p:txBody>
            <a:bodyPr/>
            <a:lstStyle/>
            <a:p>
              <a:endParaRPr lang="en-US"/>
            </a:p>
          </p:txBody>
        </p:sp>
      </p:grpSp>
      <p:sp>
        <p:nvSpPr>
          <p:cNvPr id="5" name="Freeform 5"/>
          <p:cNvSpPr/>
          <p:nvPr/>
        </p:nvSpPr>
        <p:spPr>
          <a:xfrm rot="-10800000">
            <a:off x="15711279" y="-898071"/>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7968807">
            <a:off x="-1434097" y="7827873"/>
            <a:ext cx="4925595" cy="2487425"/>
          </a:xfrm>
          <a:custGeom>
            <a:avLst/>
            <a:gdLst/>
            <a:ahLst/>
            <a:cxnLst/>
            <a:rect l="l" t="t" r="r" b="b"/>
            <a:pathLst>
              <a:path w="4925595" h="2487425">
                <a:moveTo>
                  <a:pt x="0" y="0"/>
                </a:moveTo>
                <a:lnTo>
                  <a:pt x="4925594" y="0"/>
                </a:lnTo>
                <a:lnTo>
                  <a:pt x="4925594" y="2487426"/>
                </a:lnTo>
                <a:lnTo>
                  <a:pt x="0" y="24874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35216" y="2517383"/>
            <a:ext cx="4965748" cy="5252233"/>
          </a:xfrm>
          <a:custGeom>
            <a:avLst/>
            <a:gdLst/>
            <a:ahLst/>
            <a:cxnLst/>
            <a:rect l="l" t="t" r="r" b="b"/>
            <a:pathLst>
              <a:path w="4965748" h="5252233">
                <a:moveTo>
                  <a:pt x="0" y="0"/>
                </a:moveTo>
                <a:lnTo>
                  <a:pt x="4965748" y="0"/>
                </a:lnTo>
                <a:lnTo>
                  <a:pt x="4965748" y="5252234"/>
                </a:lnTo>
                <a:lnTo>
                  <a:pt x="0" y="52522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7378877" y="3733890"/>
            <a:ext cx="10580361" cy="1292843"/>
          </a:xfrm>
          <a:prstGeom prst="rect">
            <a:avLst/>
          </a:prstGeom>
        </p:spPr>
        <p:txBody>
          <a:bodyPr lIns="0" tIns="0" rIns="0" bIns="0" rtlCol="0" anchor="t">
            <a:spAutoFit/>
          </a:bodyPr>
          <a:lstStyle/>
          <a:p>
            <a:pPr algn="ctr">
              <a:lnSpc>
                <a:spcPts val="10640"/>
              </a:lnSpc>
            </a:pPr>
            <a:r>
              <a:rPr lang="en-US" sz="7600" dirty="0">
                <a:solidFill>
                  <a:srgbClr val="003663"/>
                </a:solidFill>
                <a:latin typeface="League Spartan"/>
                <a:ea typeface="League Spartan"/>
                <a:cs typeface="League Spartan"/>
                <a:sym typeface="League Spartan"/>
              </a:rPr>
              <a:t>CONGRATULATIONS</a:t>
            </a:r>
          </a:p>
        </p:txBody>
      </p:sp>
      <p:sp>
        <p:nvSpPr>
          <p:cNvPr id="9" name="TextBox 9"/>
          <p:cNvSpPr txBox="1"/>
          <p:nvPr/>
        </p:nvSpPr>
        <p:spPr>
          <a:xfrm>
            <a:off x="7936704" y="5452186"/>
            <a:ext cx="10022534" cy="3539430"/>
          </a:xfrm>
          <a:prstGeom prst="rect">
            <a:avLst/>
          </a:prstGeom>
        </p:spPr>
        <p:txBody>
          <a:bodyPr lIns="0" tIns="0" rIns="0" bIns="0" rtlCol="0" anchor="t">
            <a:spAutoFit/>
          </a:bodyPr>
          <a:lstStyle/>
          <a:p>
            <a:pPr algn="ctr">
              <a:lnSpc>
                <a:spcPts val="4600"/>
              </a:lnSpc>
            </a:pPr>
            <a:r>
              <a:rPr lang="en-US" sz="4071" dirty="0">
                <a:solidFill>
                  <a:srgbClr val="003663"/>
                </a:solidFill>
                <a:latin typeface="Glacial Indifference"/>
                <a:ea typeface="Glacial Indifference"/>
                <a:cs typeface="Glacial Indifference"/>
                <a:sym typeface="Glacial Indifference"/>
              </a:rPr>
              <a:t>Please head to the New Alumni Welcome Celebration on Wilson Quad to join your class council for a special toast.</a:t>
            </a:r>
          </a:p>
          <a:p>
            <a:pPr algn="ctr">
              <a:lnSpc>
                <a:spcPts val="4600"/>
              </a:lnSpc>
            </a:pPr>
            <a:endParaRPr lang="en-US" sz="4071" dirty="0">
              <a:solidFill>
                <a:srgbClr val="003663"/>
              </a:solidFill>
              <a:latin typeface="Glacial Indifference"/>
              <a:ea typeface="Glacial Indifference"/>
              <a:cs typeface="Glacial Indifference"/>
              <a:sym typeface="Glacial Indifference"/>
            </a:endParaRPr>
          </a:p>
          <a:p>
            <a:pPr algn="ctr">
              <a:lnSpc>
                <a:spcPts val="4600"/>
              </a:lnSpc>
            </a:pPr>
            <a:endParaRPr lang="en-US" sz="4071" dirty="0">
              <a:solidFill>
                <a:srgbClr val="003663"/>
              </a:solidFill>
              <a:latin typeface="Glacial Indifference"/>
              <a:ea typeface="Glacial Indifference"/>
              <a:cs typeface="Glacial Indifference"/>
              <a:sym typeface="Glacial Indifference"/>
            </a:endParaRPr>
          </a:p>
          <a:p>
            <a:pPr algn="ctr">
              <a:lnSpc>
                <a:spcPts val="4600"/>
              </a:lnSpc>
            </a:pPr>
            <a:endParaRPr lang="en-US" sz="4071" dirty="0">
              <a:solidFill>
                <a:srgbClr val="003663"/>
              </a:solidFill>
              <a:latin typeface="Glacial Indifference"/>
              <a:ea typeface="Glacial Indifference"/>
              <a:cs typeface="Glacial Indifference"/>
              <a:sym typeface="Glacial Indifferenc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rot="-5400000">
            <a:off x="1747883" y="-2077678"/>
            <a:ext cx="8057351" cy="14270107"/>
            <a:chOff x="0" y="0"/>
            <a:chExt cx="2354580" cy="4170119"/>
          </a:xfrm>
        </p:grpSpPr>
        <p:sp>
          <p:nvSpPr>
            <p:cNvPr id="4" name="Freeform 4"/>
            <p:cNvSpPr/>
            <p:nvPr/>
          </p:nvSpPr>
          <p:spPr>
            <a:xfrm>
              <a:off x="0" y="0"/>
              <a:ext cx="2353310" cy="4170119"/>
            </a:xfrm>
            <a:custGeom>
              <a:avLst/>
              <a:gdLst/>
              <a:ahLst/>
              <a:cxnLst/>
              <a:rect l="l" t="t" r="r" b="b"/>
              <a:pathLst>
                <a:path w="2353310" h="4170119">
                  <a:moveTo>
                    <a:pt x="784860" y="4102809"/>
                  </a:moveTo>
                  <a:cubicBezTo>
                    <a:pt x="905510" y="4143449"/>
                    <a:pt x="1042670" y="4170119"/>
                    <a:pt x="1177290" y="4170119"/>
                  </a:cubicBezTo>
                  <a:cubicBezTo>
                    <a:pt x="1311910" y="4170119"/>
                    <a:pt x="1441450" y="4147259"/>
                    <a:pt x="1560830" y="4106619"/>
                  </a:cubicBezTo>
                  <a:cubicBezTo>
                    <a:pt x="1563370" y="4105349"/>
                    <a:pt x="1565910" y="4105349"/>
                    <a:pt x="1568450" y="4104079"/>
                  </a:cubicBezTo>
                  <a:cubicBezTo>
                    <a:pt x="2016760" y="3941519"/>
                    <a:pt x="2346960" y="3512259"/>
                    <a:pt x="2353310" y="3006605"/>
                  </a:cubicBezTo>
                  <a:lnTo>
                    <a:pt x="2353310" y="0"/>
                  </a:lnTo>
                  <a:lnTo>
                    <a:pt x="0" y="0"/>
                  </a:lnTo>
                  <a:lnTo>
                    <a:pt x="0" y="3004334"/>
                  </a:lnTo>
                  <a:cubicBezTo>
                    <a:pt x="6350" y="3514799"/>
                    <a:pt x="331470" y="3944059"/>
                    <a:pt x="784860" y="4102809"/>
                  </a:cubicBezTo>
                  <a:close/>
                </a:path>
              </a:pathLst>
            </a:custGeom>
            <a:solidFill>
              <a:srgbClr val="F7A438">
                <a:alpha val="53725"/>
              </a:srgbClr>
            </a:solidFill>
          </p:spPr>
          <p:txBody>
            <a:bodyPr/>
            <a:lstStyle/>
            <a:p>
              <a:endParaRPr lang="en-US"/>
            </a:p>
          </p:txBody>
        </p:sp>
      </p:grpSp>
      <p:sp>
        <p:nvSpPr>
          <p:cNvPr id="5" name="Freeform 5"/>
          <p:cNvSpPr/>
          <p:nvPr/>
        </p:nvSpPr>
        <p:spPr>
          <a:xfrm rot="-5400000" flipH="1">
            <a:off x="15244337" y="286005"/>
            <a:ext cx="2633016" cy="2676509"/>
          </a:xfrm>
          <a:custGeom>
            <a:avLst/>
            <a:gdLst/>
            <a:ahLst/>
            <a:cxnLst/>
            <a:rect l="l" t="t" r="r" b="b"/>
            <a:pathLst>
              <a:path w="2633016" h="2676509">
                <a:moveTo>
                  <a:pt x="2633016" y="0"/>
                </a:moveTo>
                <a:lnTo>
                  <a:pt x="0" y="0"/>
                </a:lnTo>
                <a:lnTo>
                  <a:pt x="0" y="2676509"/>
                </a:lnTo>
                <a:lnTo>
                  <a:pt x="2633016" y="2676509"/>
                </a:lnTo>
                <a:lnTo>
                  <a:pt x="26330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2551019" y="5791723"/>
            <a:ext cx="12503588" cy="1364445"/>
          </a:xfrm>
          <a:prstGeom prst="rect">
            <a:avLst/>
          </a:prstGeom>
        </p:spPr>
        <p:txBody>
          <a:bodyPr lIns="0" tIns="0" rIns="0" bIns="0" rtlCol="0" anchor="t">
            <a:spAutoFit/>
          </a:bodyPr>
          <a:lstStyle/>
          <a:p>
            <a:pPr algn="l">
              <a:lnSpc>
                <a:spcPts val="5461"/>
              </a:lnSpc>
            </a:pPr>
            <a:r>
              <a:rPr lang="en-US" sz="3901">
                <a:solidFill>
                  <a:srgbClr val="003663"/>
                </a:solidFill>
                <a:latin typeface="Glacial Indifference"/>
                <a:ea typeface="Glacial Indifference"/>
                <a:cs typeface="Glacial Indifference"/>
                <a:sym typeface="Glacial Indifference"/>
              </a:rPr>
              <a:t>John H. Blackshear, Ph.D</a:t>
            </a:r>
          </a:p>
          <a:p>
            <a:pPr algn="l">
              <a:lnSpc>
                <a:spcPts val="5461"/>
              </a:lnSpc>
            </a:pPr>
            <a:r>
              <a:rPr lang="en-US" sz="3901">
                <a:solidFill>
                  <a:srgbClr val="003663"/>
                </a:solidFill>
                <a:latin typeface="Glacial Indifference"/>
                <a:ea typeface="Glacial Indifference"/>
                <a:cs typeface="Glacial Indifference"/>
                <a:sym typeface="Glacial Indifference"/>
              </a:rPr>
              <a:t>Vice President for University Student Life </a:t>
            </a:r>
          </a:p>
        </p:txBody>
      </p:sp>
      <p:sp>
        <p:nvSpPr>
          <p:cNvPr id="7" name="TextBox 7"/>
          <p:cNvSpPr txBox="1"/>
          <p:nvPr/>
        </p:nvSpPr>
        <p:spPr>
          <a:xfrm>
            <a:off x="1230381" y="1576659"/>
            <a:ext cx="10265226" cy="2721004"/>
          </a:xfrm>
          <a:prstGeom prst="rect">
            <a:avLst/>
          </a:prstGeom>
        </p:spPr>
        <p:txBody>
          <a:bodyPr lIns="0" tIns="0" rIns="0" bIns="0" rtlCol="0" anchor="t">
            <a:spAutoFit/>
          </a:bodyPr>
          <a:lstStyle/>
          <a:p>
            <a:pPr algn="l">
              <a:lnSpc>
                <a:spcPts val="10977"/>
              </a:lnSpc>
            </a:pPr>
            <a:r>
              <a:rPr lang="en-US" sz="7840">
                <a:solidFill>
                  <a:srgbClr val="003663"/>
                </a:solidFill>
                <a:latin typeface="League Spartan"/>
                <a:ea typeface="League Spartan"/>
                <a:cs typeface="League Spartan"/>
                <a:sym typeface="League Spartan"/>
              </a:rPr>
              <a:t>Congratulations, Class of 2026!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711279" y="-544892"/>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681761" y="-1657451"/>
            <a:ext cx="750395" cy="4259743"/>
            <a:chOff x="0" y="0"/>
            <a:chExt cx="2354580" cy="13366166"/>
          </a:xfrm>
        </p:grpSpPr>
        <p:sp>
          <p:nvSpPr>
            <p:cNvPr id="5" name="Freeform 5"/>
            <p:cNvSpPr/>
            <p:nvPr/>
          </p:nvSpPr>
          <p:spPr>
            <a:xfrm>
              <a:off x="0" y="0"/>
              <a:ext cx="2353310" cy="13366166"/>
            </a:xfrm>
            <a:custGeom>
              <a:avLst/>
              <a:gdLst/>
              <a:ahLst/>
              <a:cxnLst/>
              <a:rect l="l" t="t" r="r" b="b"/>
              <a:pathLst>
                <a:path w="2353310" h="13366166">
                  <a:moveTo>
                    <a:pt x="784860" y="13298856"/>
                  </a:moveTo>
                  <a:cubicBezTo>
                    <a:pt x="905510" y="13339496"/>
                    <a:pt x="1042670" y="13366166"/>
                    <a:pt x="1177290" y="13366166"/>
                  </a:cubicBezTo>
                  <a:cubicBezTo>
                    <a:pt x="1311910" y="13366166"/>
                    <a:pt x="1441450" y="13343306"/>
                    <a:pt x="1560830" y="13302666"/>
                  </a:cubicBezTo>
                  <a:cubicBezTo>
                    <a:pt x="1563370" y="13301396"/>
                    <a:pt x="1565910" y="13301396"/>
                    <a:pt x="1568450" y="13300126"/>
                  </a:cubicBezTo>
                  <a:cubicBezTo>
                    <a:pt x="2016760" y="13137566"/>
                    <a:pt x="2346960" y="12708306"/>
                    <a:pt x="2353310" y="12174358"/>
                  </a:cubicBezTo>
                  <a:lnTo>
                    <a:pt x="2353310" y="0"/>
                  </a:lnTo>
                  <a:lnTo>
                    <a:pt x="0" y="0"/>
                  </a:lnTo>
                  <a:lnTo>
                    <a:pt x="0" y="12165012"/>
                  </a:lnTo>
                  <a:cubicBezTo>
                    <a:pt x="6350" y="12710846"/>
                    <a:pt x="331470" y="13140106"/>
                    <a:pt x="784860" y="13298856"/>
                  </a:cubicBezTo>
                  <a:close/>
                </a:path>
              </a:pathLst>
            </a:custGeom>
            <a:solidFill>
              <a:srgbClr val="003663"/>
            </a:solidFill>
          </p:spPr>
          <p:txBody>
            <a:bodyPr/>
            <a:lstStyle/>
            <a:p>
              <a:endParaRPr lang="en-US"/>
            </a:p>
          </p:txBody>
        </p:sp>
      </p:grpSp>
      <p:sp>
        <p:nvSpPr>
          <p:cNvPr id="6" name="Freeform 6"/>
          <p:cNvSpPr/>
          <p:nvPr/>
        </p:nvSpPr>
        <p:spPr>
          <a:xfrm rot="8542106">
            <a:off x="12587577" y="6625257"/>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2868165" y="3560642"/>
            <a:ext cx="845012" cy="791239"/>
          </a:xfrm>
          <a:custGeom>
            <a:avLst/>
            <a:gdLst/>
            <a:ahLst/>
            <a:cxnLst/>
            <a:rect l="l" t="t" r="r" b="b"/>
            <a:pathLst>
              <a:path w="845012" h="791239">
                <a:moveTo>
                  <a:pt x="0" y="0"/>
                </a:moveTo>
                <a:lnTo>
                  <a:pt x="845012" y="0"/>
                </a:lnTo>
                <a:lnTo>
                  <a:pt x="845012" y="791238"/>
                </a:lnTo>
                <a:lnTo>
                  <a:pt x="0" y="791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375323" y="481946"/>
            <a:ext cx="14439053" cy="1850879"/>
          </a:xfrm>
          <a:prstGeom prst="rect">
            <a:avLst/>
          </a:prstGeom>
        </p:spPr>
        <p:txBody>
          <a:bodyPr lIns="0" tIns="0" rIns="0" bIns="0" rtlCol="0" anchor="t">
            <a:spAutoFit/>
          </a:bodyPr>
          <a:lstStyle/>
          <a:p>
            <a:pPr algn="ctr">
              <a:lnSpc>
                <a:spcPts val="7216"/>
              </a:lnSpc>
            </a:pPr>
            <a:r>
              <a:rPr lang="en-US" sz="6221">
                <a:solidFill>
                  <a:srgbClr val="003663"/>
                </a:solidFill>
                <a:latin typeface="League Spartan"/>
                <a:ea typeface="League Spartan"/>
                <a:cs typeface="League Spartan"/>
                <a:sym typeface="League Spartan"/>
              </a:rPr>
              <a:t>Dean Josephine C. Asbury Award for Commitment to Community</a:t>
            </a:r>
          </a:p>
        </p:txBody>
      </p:sp>
      <p:sp>
        <p:nvSpPr>
          <p:cNvPr id="9" name="TextBox 9"/>
          <p:cNvSpPr txBox="1"/>
          <p:nvPr/>
        </p:nvSpPr>
        <p:spPr>
          <a:xfrm>
            <a:off x="4185854" y="3665417"/>
            <a:ext cx="3549111" cy="587076"/>
          </a:xfrm>
          <a:prstGeom prst="rect">
            <a:avLst/>
          </a:prstGeom>
        </p:spPr>
        <p:txBody>
          <a:bodyPr lIns="0" tIns="0" rIns="0" bIns="0" rtlCol="0" anchor="t">
            <a:spAutoFit/>
          </a:bodyPr>
          <a:lstStyle/>
          <a:p>
            <a:pPr algn="l">
              <a:lnSpc>
                <a:spcPts val="4780"/>
              </a:lnSpc>
            </a:pPr>
            <a:r>
              <a:rPr lang="en-US" sz="3414" b="1">
                <a:solidFill>
                  <a:srgbClr val="003663"/>
                </a:solidFill>
                <a:latin typeface="Glacial Indifference Bold"/>
                <a:ea typeface="Glacial Indifference Bold"/>
                <a:cs typeface="Glacial Indifference Bold"/>
                <a:sym typeface="Glacial Indifference Bold"/>
              </a:rPr>
              <a:t>Earl Bumagat</a:t>
            </a:r>
          </a:p>
        </p:txBody>
      </p:sp>
      <p:sp>
        <p:nvSpPr>
          <p:cNvPr id="10" name="Freeform 10"/>
          <p:cNvSpPr/>
          <p:nvPr/>
        </p:nvSpPr>
        <p:spPr>
          <a:xfrm>
            <a:off x="9865317" y="4906634"/>
            <a:ext cx="845012" cy="791239"/>
          </a:xfrm>
          <a:custGeom>
            <a:avLst/>
            <a:gdLst/>
            <a:ahLst/>
            <a:cxnLst/>
            <a:rect l="l" t="t" r="r" b="b"/>
            <a:pathLst>
              <a:path w="845012" h="791239">
                <a:moveTo>
                  <a:pt x="0" y="0"/>
                </a:moveTo>
                <a:lnTo>
                  <a:pt x="845012" y="0"/>
                </a:lnTo>
                <a:lnTo>
                  <a:pt x="845012" y="791239"/>
                </a:lnTo>
                <a:lnTo>
                  <a:pt x="0" y="791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9865317" y="3560642"/>
            <a:ext cx="845012" cy="791239"/>
          </a:xfrm>
          <a:custGeom>
            <a:avLst/>
            <a:gdLst/>
            <a:ahLst/>
            <a:cxnLst/>
            <a:rect l="l" t="t" r="r" b="b"/>
            <a:pathLst>
              <a:path w="845012" h="791239">
                <a:moveTo>
                  <a:pt x="0" y="0"/>
                </a:moveTo>
                <a:lnTo>
                  <a:pt x="845012" y="0"/>
                </a:lnTo>
                <a:lnTo>
                  <a:pt x="845012" y="791238"/>
                </a:lnTo>
                <a:lnTo>
                  <a:pt x="0" y="7912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2915473" y="6188638"/>
            <a:ext cx="845012" cy="791239"/>
          </a:xfrm>
          <a:custGeom>
            <a:avLst/>
            <a:gdLst/>
            <a:ahLst/>
            <a:cxnLst/>
            <a:rect l="l" t="t" r="r" b="b"/>
            <a:pathLst>
              <a:path w="845012" h="791239">
                <a:moveTo>
                  <a:pt x="0" y="0"/>
                </a:moveTo>
                <a:lnTo>
                  <a:pt x="845012" y="0"/>
                </a:lnTo>
                <a:lnTo>
                  <a:pt x="845012" y="791239"/>
                </a:lnTo>
                <a:lnTo>
                  <a:pt x="0" y="791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1167529" y="4975378"/>
            <a:ext cx="4855839" cy="1194210"/>
          </a:xfrm>
          <a:prstGeom prst="rect">
            <a:avLst/>
          </a:prstGeom>
        </p:spPr>
        <p:txBody>
          <a:bodyPr lIns="0" tIns="0" rIns="0" bIns="0" rtlCol="0" anchor="t">
            <a:spAutoFit/>
          </a:bodyPr>
          <a:lstStyle/>
          <a:p>
            <a:pPr algn="l">
              <a:lnSpc>
                <a:spcPts val="4780"/>
              </a:lnSpc>
            </a:pPr>
            <a:r>
              <a:rPr lang="en-US" sz="3414" b="1">
                <a:solidFill>
                  <a:srgbClr val="003663"/>
                </a:solidFill>
                <a:latin typeface="Glacial Indifference Bold"/>
                <a:ea typeface="Glacial Indifference Bold"/>
                <a:cs typeface="Glacial Indifference Bold"/>
                <a:sym typeface="Glacial Indifference Bold"/>
              </a:rPr>
              <a:t>Ilana Weiss</a:t>
            </a:r>
          </a:p>
          <a:p>
            <a:pPr algn="l">
              <a:lnSpc>
                <a:spcPts val="4780"/>
              </a:lnSpc>
            </a:pPr>
            <a:endParaRPr lang="en-US" sz="3414" b="1">
              <a:solidFill>
                <a:srgbClr val="003663"/>
              </a:solidFill>
              <a:latin typeface="Glacial Indifference Bold"/>
              <a:ea typeface="Glacial Indifference Bold"/>
              <a:cs typeface="Glacial Indifference Bold"/>
              <a:sym typeface="Glacial Indifference Bold"/>
            </a:endParaRPr>
          </a:p>
        </p:txBody>
      </p:sp>
      <p:sp>
        <p:nvSpPr>
          <p:cNvPr id="14" name="TextBox 14"/>
          <p:cNvSpPr txBox="1"/>
          <p:nvPr/>
        </p:nvSpPr>
        <p:spPr>
          <a:xfrm>
            <a:off x="11167529" y="3655892"/>
            <a:ext cx="5701096" cy="1784465"/>
          </a:xfrm>
          <a:prstGeom prst="rect">
            <a:avLst/>
          </a:prstGeom>
        </p:spPr>
        <p:txBody>
          <a:bodyPr lIns="0" tIns="0" rIns="0" bIns="0" rtlCol="0" anchor="t">
            <a:spAutoFit/>
          </a:bodyPr>
          <a:lstStyle/>
          <a:p>
            <a:pPr algn="l">
              <a:lnSpc>
                <a:spcPts val="4707"/>
              </a:lnSpc>
            </a:pPr>
            <a:r>
              <a:rPr lang="en-US" sz="3362" b="1">
                <a:solidFill>
                  <a:srgbClr val="003663"/>
                </a:solidFill>
                <a:latin typeface="Glacial Indifference Bold"/>
                <a:ea typeface="Glacial Indifference Bold"/>
                <a:cs typeface="Glacial Indifference Bold"/>
                <a:sym typeface="Glacial Indifference Bold"/>
              </a:rPr>
              <a:t>Nichole Waligora</a:t>
            </a:r>
          </a:p>
          <a:p>
            <a:pPr algn="l">
              <a:lnSpc>
                <a:spcPts val="4707"/>
              </a:lnSpc>
            </a:pPr>
            <a:endParaRPr lang="en-US" sz="3362" b="1">
              <a:solidFill>
                <a:srgbClr val="003663"/>
              </a:solidFill>
              <a:latin typeface="Glacial Indifference Bold"/>
              <a:ea typeface="Glacial Indifference Bold"/>
              <a:cs typeface="Glacial Indifference Bold"/>
              <a:sym typeface="Glacial Indifference Bold"/>
            </a:endParaRPr>
          </a:p>
          <a:p>
            <a:pPr algn="l">
              <a:lnSpc>
                <a:spcPts val="4707"/>
              </a:lnSpc>
            </a:pPr>
            <a:endParaRPr lang="en-US" sz="3362" b="1">
              <a:solidFill>
                <a:srgbClr val="003663"/>
              </a:solidFill>
              <a:latin typeface="Glacial Indifference Bold"/>
              <a:ea typeface="Glacial Indifference Bold"/>
              <a:cs typeface="Glacial Indifference Bold"/>
              <a:sym typeface="Glacial Indifference Bold"/>
            </a:endParaRPr>
          </a:p>
        </p:txBody>
      </p:sp>
      <p:sp>
        <p:nvSpPr>
          <p:cNvPr id="15" name="TextBox 15"/>
          <p:cNvSpPr txBox="1"/>
          <p:nvPr/>
        </p:nvSpPr>
        <p:spPr>
          <a:xfrm>
            <a:off x="4185854" y="6257382"/>
            <a:ext cx="4629111" cy="587076"/>
          </a:xfrm>
          <a:prstGeom prst="rect">
            <a:avLst/>
          </a:prstGeom>
        </p:spPr>
        <p:txBody>
          <a:bodyPr lIns="0" tIns="0" rIns="0" bIns="0" rtlCol="0" anchor="t">
            <a:spAutoFit/>
          </a:bodyPr>
          <a:lstStyle/>
          <a:p>
            <a:pPr algn="l">
              <a:lnSpc>
                <a:spcPts val="4780"/>
              </a:lnSpc>
            </a:pPr>
            <a:r>
              <a:rPr lang="en-US" sz="3414" b="1">
                <a:solidFill>
                  <a:srgbClr val="003663"/>
                </a:solidFill>
                <a:latin typeface="Glacial Indifference Bold"/>
                <a:ea typeface="Glacial Indifference Bold"/>
                <a:cs typeface="Glacial Indifference Bold"/>
                <a:sym typeface="Glacial Indifference Bold"/>
              </a:rPr>
              <a:t>Nyaradzo Mararanje </a:t>
            </a:r>
          </a:p>
        </p:txBody>
      </p:sp>
      <p:sp>
        <p:nvSpPr>
          <p:cNvPr id="16" name="Freeform 16"/>
          <p:cNvSpPr/>
          <p:nvPr/>
        </p:nvSpPr>
        <p:spPr>
          <a:xfrm>
            <a:off x="2915473" y="4906634"/>
            <a:ext cx="845012" cy="791239"/>
          </a:xfrm>
          <a:custGeom>
            <a:avLst/>
            <a:gdLst/>
            <a:ahLst/>
            <a:cxnLst/>
            <a:rect l="l" t="t" r="r" b="b"/>
            <a:pathLst>
              <a:path w="845012" h="791239">
                <a:moveTo>
                  <a:pt x="0" y="0"/>
                </a:moveTo>
                <a:lnTo>
                  <a:pt x="845012" y="0"/>
                </a:lnTo>
                <a:lnTo>
                  <a:pt x="845012" y="791239"/>
                </a:lnTo>
                <a:lnTo>
                  <a:pt x="0" y="791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TextBox 17"/>
          <p:cNvSpPr txBox="1"/>
          <p:nvPr/>
        </p:nvSpPr>
        <p:spPr>
          <a:xfrm>
            <a:off x="4185854" y="4975378"/>
            <a:ext cx="3549111" cy="1194210"/>
          </a:xfrm>
          <a:prstGeom prst="rect">
            <a:avLst/>
          </a:prstGeom>
        </p:spPr>
        <p:txBody>
          <a:bodyPr lIns="0" tIns="0" rIns="0" bIns="0" rtlCol="0" anchor="t">
            <a:spAutoFit/>
          </a:bodyPr>
          <a:lstStyle/>
          <a:p>
            <a:pPr algn="l">
              <a:lnSpc>
                <a:spcPts val="4780"/>
              </a:lnSpc>
            </a:pPr>
            <a:r>
              <a:rPr lang="en-US" sz="3414" b="1">
                <a:solidFill>
                  <a:srgbClr val="003663"/>
                </a:solidFill>
                <a:latin typeface="Glacial Indifference Bold"/>
                <a:ea typeface="Glacial Indifference Bold"/>
                <a:cs typeface="Glacial Indifference Bold"/>
                <a:sym typeface="Glacial Indifference Bold"/>
              </a:rPr>
              <a:t>Jacob Greenberg</a:t>
            </a:r>
          </a:p>
          <a:p>
            <a:pPr algn="l">
              <a:lnSpc>
                <a:spcPts val="4780"/>
              </a:lnSpc>
            </a:pPr>
            <a:endParaRPr lang="en-US" sz="3414" b="1">
              <a:solidFill>
                <a:srgbClr val="003663"/>
              </a:solidFill>
              <a:latin typeface="Glacial Indifference Bold"/>
              <a:ea typeface="Glacial Indifference Bold"/>
              <a:cs typeface="Glacial Indifference Bold"/>
              <a:sym typeface="Glacial Indifference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0" y="0"/>
            <a:ext cx="18288000" cy="10417371"/>
          </a:xfrm>
          <a:custGeom>
            <a:avLst/>
            <a:gdLst/>
            <a:ahLst/>
            <a:cxnLst/>
            <a:rect l="l" t="t" r="r" b="b"/>
            <a:pathLst>
              <a:path w="18288000" h="10417371">
                <a:moveTo>
                  <a:pt x="0" y="0"/>
                </a:moveTo>
                <a:lnTo>
                  <a:pt x="18288000" y="0"/>
                </a:lnTo>
                <a:lnTo>
                  <a:pt x="18288000" y="10417371"/>
                </a:lnTo>
                <a:lnTo>
                  <a:pt x="0" y="10417371"/>
                </a:lnTo>
                <a:lnTo>
                  <a:pt x="0" y="0"/>
                </a:lnTo>
                <a:close/>
              </a:path>
            </a:pathLst>
          </a:custGeom>
          <a:blipFill>
            <a:blip r:embed="rId4"/>
            <a:stretch>
              <a:fillRect t="-22744" b="-22744"/>
            </a:stretch>
          </a:blipFill>
        </p:spPr>
        <p:txBody>
          <a:bodyPr/>
          <a:lstStyle/>
          <a:p>
            <a:endParaRPr lang="en-US" dirty="0"/>
          </a:p>
        </p:txBody>
      </p:sp>
      <p:sp>
        <p:nvSpPr>
          <p:cNvPr id="4" name="Freeform 4"/>
          <p:cNvSpPr/>
          <p:nvPr/>
        </p:nvSpPr>
        <p:spPr>
          <a:xfrm>
            <a:off x="2329169" y="295377"/>
            <a:ext cx="2488940" cy="2389382"/>
          </a:xfrm>
          <a:custGeom>
            <a:avLst/>
            <a:gdLst/>
            <a:ahLst/>
            <a:cxnLst/>
            <a:rect l="l" t="t" r="r" b="b"/>
            <a:pathLst>
              <a:path w="2488940" h="2389382">
                <a:moveTo>
                  <a:pt x="0" y="0"/>
                </a:moveTo>
                <a:lnTo>
                  <a:pt x="2488940" y="0"/>
                </a:lnTo>
                <a:lnTo>
                  <a:pt x="2488940" y="2389383"/>
                </a:lnTo>
                <a:lnTo>
                  <a:pt x="0" y="2389383"/>
                </a:lnTo>
                <a:lnTo>
                  <a:pt x="0" y="0"/>
                </a:lnTo>
                <a:close/>
              </a:path>
            </a:pathLst>
          </a:custGeom>
          <a:blipFill>
            <a:blip r:embed="rId5"/>
            <a:stretch>
              <a:fillRect/>
            </a:stretch>
          </a:blipFill>
        </p:spPr>
        <p:txBody>
          <a:bodyPr/>
          <a:lstStyle/>
          <a:p>
            <a:endParaRPr lang="en-US"/>
          </a:p>
        </p:txBody>
      </p:sp>
      <p:sp>
        <p:nvSpPr>
          <p:cNvPr id="5" name="Freeform 5"/>
          <p:cNvSpPr/>
          <p:nvPr/>
        </p:nvSpPr>
        <p:spPr>
          <a:xfrm rot="743935">
            <a:off x="14596678" y="8454547"/>
            <a:ext cx="549829" cy="852448"/>
          </a:xfrm>
          <a:custGeom>
            <a:avLst/>
            <a:gdLst/>
            <a:ahLst/>
            <a:cxnLst/>
            <a:rect l="l" t="t" r="r" b="b"/>
            <a:pathLst>
              <a:path w="549829" h="852448">
                <a:moveTo>
                  <a:pt x="0" y="0"/>
                </a:moveTo>
                <a:lnTo>
                  <a:pt x="549829" y="0"/>
                </a:lnTo>
                <a:lnTo>
                  <a:pt x="549829" y="852447"/>
                </a:lnTo>
                <a:lnTo>
                  <a:pt x="0" y="852447"/>
                </a:lnTo>
                <a:lnTo>
                  <a:pt x="0" y="0"/>
                </a:lnTo>
                <a:close/>
              </a:path>
            </a:pathLst>
          </a:custGeom>
          <a:blipFill>
            <a:blip r:embed="rId6"/>
            <a:stretch>
              <a:fillRect/>
            </a:stretch>
          </a:blipFill>
        </p:spPr>
        <p:txBody>
          <a:bodyPr/>
          <a:lstStyle/>
          <a:p>
            <a:endParaRPr lang="en-US"/>
          </a:p>
        </p:txBody>
      </p:sp>
      <p:sp>
        <p:nvSpPr>
          <p:cNvPr id="6" name="Freeform 6"/>
          <p:cNvSpPr/>
          <p:nvPr/>
        </p:nvSpPr>
        <p:spPr>
          <a:xfrm rot="743935">
            <a:off x="13875222" y="9049062"/>
            <a:ext cx="396056" cy="614040"/>
          </a:xfrm>
          <a:custGeom>
            <a:avLst/>
            <a:gdLst/>
            <a:ahLst/>
            <a:cxnLst/>
            <a:rect l="l" t="t" r="r" b="b"/>
            <a:pathLst>
              <a:path w="396056" h="614040">
                <a:moveTo>
                  <a:pt x="0" y="0"/>
                </a:moveTo>
                <a:lnTo>
                  <a:pt x="396056" y="0"/>
                </a:lnTo>
                <a:lnTo>
                  <a:pt x="396056" y="614040"/>
                </a:lnTo>
                <a:lnTo>
                  <a:pt x="0" y="614040"/>
                </a:lnTo>
                <a:lnTo>
                  <a:pt x="0" y="0"/>
                </a:lnTo>
                <a:close/>
              </a:path>
            </a:pathLst>
          </a:custGeom>
          <a:blipFill>
            <a:blip r:embed="rId6"/>
            <a:stretch>
              <a:fillRect/>
            </a:stretch>
          </a:blipFill>
        </p:spPr>
        <p:txBody>
          <a:bodyPr/>
          <a:lstStyle/>
          <a:p>
            <a:endParaRPr lang="en-US"/>
          </a:p>
        </p:txBody>
      </p:sp>
      <p:sp>
        <p:nvSpPr>
          <p:cNvPr id="7" name="Freeform 7"/>
          <p:cNvSpPr/>
          <p:nvPr/>
        </p:nvSpPr>
        <p:spPr>
          <a:xfrm rot="-345414">
            <a:off x="15031853" y="8443751"/>
            <a:ext cx="828040" cy="1283782"/>
          </a:xfrm>
          <a:custGeom>
            <a:avLst/>
            <a:gdLst/>
            <a:ahLst/>
            <a:cxnLst/>
            <a:rect l="l" t="t" r="r" b="b"/>
            <a:pathLst>
              <a:path w="828040" h="1283782">
                <a:moveTo>
                  <a:pt x="0" y="0"/>
                </a:moveTo>
                <a:lnTo>
                  <a:pt x="828040" y="0"/>
                </a:lnTo>
                <a:lnTo>
                  <a:pt x="828040" y="1283782"/>
                </a:lnTo>
                <a:lnTo>
                  <a:pt x="0" y="1283782"/>
                </a:lnTo>
                <a:lnTo>
                  <a:pt x="0" y="0"/>
                </a:lnTo>
                <a:close/>
              </a:path>
            </a:pathLst>
          </a:custGeom>
          <a:blipFill>
            <a:blip r:embed="rId6"/>
            <a:stretch>
              <a:fillRect/>
            </a:stretch>
          </a:blipFill>
        </p:spPr>
        <p:txBody>
          <a:bodyPr/>
          <a:lstStyle/>
          <a:p>
            <a:endParaRPr lang="en-US"/>
          </a:p>
        </p:txBody>
      </p:sp>
      <p:sp>
        <p:nvSpPr>
          <p:cNvPr id="8" name="Freeform 8"/>
          <p:cNvSpPr/>
          <p:nvPr/>
        </p:nvSpPr>
        <p:spPr>
          <a:xfrm>
            <a:off x="6070213" y="8723211"/>
            <a:ext cx="6147574" cy="3127578"/>
          </a:xfrm>
          <a:custGeom>
            <a:avLst/>
            <a:gdLst/>
            <a:ahLst/>
            <a:cxnLst/>
            <a:rect l="l" t="t" r="r" b="b"/>
            <a:pathLst>
              <a:path w="6147574" h="3127578">
                <a:moveTo>
                  <a:pt x="0" y="0"/>
                </a:moveTo>
                <a:lnTo>
                  <a:pt x="6147574" y="0"/>
                </a:lnTo>
                <a:lnTo>
                  <a:pt x="6147574" y="3127578"/>
                </a:lnTo>
                <a:lnTo>
                  <a:pt x="0" y="3127578"/>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3657600" y="3603531"/>
            <a:ext cx="3787464" cy="3447098"/>
          </a:xfrm>
          <a:prstGeom prst="rect">
            <a:avLst/>
          </a:prstGeom>
        </p:spPr>
        <p:txBody>
          <a:bodyPr wrap="square" lIns="0" tIns="0" rIns="0" bIns="0" rtlCol="0" anchor="t">
            <a:spAutoFit/>
          </a:bodyPr>
          <a:lstStyle/>
          <a:p>
            <a:r>
              <a:rPr lang="en-US" sz="2800" b="1" dirty="0">
                <a:solidFill>
                  <a:schemeClr val="bg1"/>
                </a:solidFill>
                <a:latin typeface="Aptos" panose="020B0004020202020204" pitchFamily="34" charset="0"/>
              </a:rPr>
              <a:t>Atreyee Ghosh</a:t>
            </a:r>
          </a:p>
          <a:p>
            <a:r>
              <a:rPr lang="en-US" sz="2800" b="1" dirty="0">
                <a:solidFill>
                  <a:schemeClr val="bg1"/>
                </a:solidFill>
                <a:latin typeface="Aptos" panose="020B0004020202020204" pitchFamily="34" charset="0"/>
              </a:rPr>
              <a:t>Christina Emi Falasco</a:t>
            </a:r>
          </a:p>
          <a:p>
            <a:r>
              <a:rPr lang="en-US" sz="2800" b="1" dirty="0">
                <a:solidFill>
                  <a:schemeClr val="bg1"/>
                </a:solidFill>
                <a:latin typeface="Aptos" panose="020B0004020202020204" pitchFamily="34" charset="0"/>
              </a:rPr>
              <a:t>Jannatul Sabah</a:t>
            </a:r>
          </a:p>
          <a:p>
            <a:r>
              <a:rPr lang="en-US" sz="2800" b="1" dirty="0">
                <a:solidFill>
                  <a:schemeClr val="bg1"/>
                </a:solidFill>
                <a:latin typeface="Aptos" panose="020B0004020202020204" pitchFamily="34" charset="0"/>
              </a:rPr>
              <a:t>Nicole Wang</a:t>
            </a:r>
          </a:p>
          <a:p>
            <a:r>
              <a:rPr lang="en-US" sz="2800" b="1" dirty="0">
                <a:solidFill>
                  <a:schemeClr val="bg1"/>
                </a:solidFill>
                <a:latin typeface="Aptos" panose="020B0004020202020204" pitchFamily="34" charset="0"/>
              </a:rPr>
              <a:t>Olaniyi Harty</a:t>
            </a:r>
          </a:p>
          <a:p>
            <a:r>
              <a:rPr lang="en-US" sz="2800" b="1" dirty="0">
                <a:solidFill>
                  <a:schemeClr val="bg1"/>
                </a:solidFill>
                <a:latin typeface="Aptos" panose="020B0004020202020204" pitchFamily="34" charset="0"/>
              </a:rPr>
              <a:t>Paige Lovelace</a:t>
            </a:r>
          </a:p>
          <a:p>
            <a:r>
              <a:rPr lang="en-US" sz="2800" b="1" dirty="0">
                <a:solidFill>
                  <a:schemeClr val="bg1"/>
                </a:solidFill>
                <a:latin typeface="Aptos" panose="020B0004020202020204" pitchFamily="34" charset="0"/>
              </a:rPr>
              <a:t>Rajneet Saini</a:t>
            </a:r>
          </a:p>
          <a:p>
            <a:r>
              <a:rPr lang="en-US" sz="2800" b="1" dirty="0">
                <a:solidFill>
                  <a:schemeClr val="bg1"/>
                </a:solidFill>
                <a:latin typeface="Aptos" panose="020B0004020202020204" pitchFamily="34" charset="0"/>
              </a:rPr>
              <a:t>Ruth Ajiboye</a:t>
            </a:r>
            <a:endParaRPr lang="en-US" sz="2800" b="1" spc="83" dirty="0">
              <a:solidFill>
                <a:schemeClr val="bg1"/>
              </a:solidFill>
              <a:latin typeface="Aptos" panose="020B0004020202020204" pitchFamily="34" charset="0"/>
              <a:ea typeface="Glacial Indifference"/>
              <a:cs typeface="Glacial Indifference"/>
              <a:sym typeface="Glacial Indifference"/>
            </a:endParaRPr>
          </a:p>
        </p:txBody>
      </p:sp>
      <p:sp>
        <p:nvSpPr>
          <p:cNvPr id="10" name="TextBox 10"/>
          <p:cNvSpPr txBox="1"/>
          <p:nvPr/>
        </p:nvSpPr>
        <p:spPr>
          <a:xfrm>
            <a:off x="5278889" y="1079540"/>
            <a:ext cx="10166984" cy="821055"/>
          </a:xfrm>
          <a:prstGeom prst="rect">
            <a:avLst/>
          </a:prstGeom>
        </p:spPr>
        <p:txBody>
          <a:bodyPr lIns="0" tIns="0" rIns="0" bIns="0" rtlCol="0" anchor="t">
            <a:spAutoFit/>
          </a:bodyPr>
          <a:lstStyle/>
          <a:p>
            <a:pPr algn="l">
              <a:lnSpc>
                <a:spcPts val="6719"/>
              </a:lnSpc>
            </a:pPr>
            <a:r>
              <a:rPr lang="en-US" sz="4800" b="1" i="1" spc="144" dirty="0">
                <a:solidFill>
                  <a:srgbClr val="FEFCE6"/>
                </a:solidFill>
                <a:latin typeface="Glacial Indifference Bold Italics"/>
                <a:ea typeface="Glacial Indifference Bold Italics"/>
                <a:cs typeface="Glacial Indifference Bold Italics"/>
                <a:sym typeface="Glacial Indifference Bold Italics"/>
              </a:rPr>
              <a:t>Spring 2026 Level Completions</a:t>
            </a:r>
          </a:p>
        </p:txBody>
      </p:sp>
      <p:sp>
        <p:nvSpPr>
          <p:cNvPr id="11" name="TextBox 11"/>
          <p:cNvSpPr txBox="1"/>
          <p:nvPr/>
        </p:nvSpPr>
        <p:spPr>
          <a:xfrm>
            <a:off x="3233626" y="2673698"/>
            <a:ext cx="2729609" cy="821055"/>
          </a:xfrm>
          <a:prstGeom prst="rect">
            <a:avLst/>
          </a:prstGeom>
        </p:spPr>
        <p:txBody>
          <a:bodyPr lIns="0" tIns="0" rIns="0" bIns="0" rtlCol="0" anchor="t">
            <a:spAutoFit/>
          </a:bodyPr>
          <a:lstStyle/>
          <a:p>
            <a:pPr algn="ctr">
              <a:lnSpc>
                <a:spcPts val="6719"/>
              </a:lnSpc>
            </a:pPr>
            <a:r>
              <a:rPr lang="en-US" sz="4800" b="1" i="1" u="sng" spc="144" dirty="0">
                <a:solidFill>
                  <a:srgbClr val="FEFCE6"/>
                </a:solidFill>
                <a:latin typeface="Glacial Indifference Bold Italics"/>
                <a:ea typeface="Glacial Indifference Bold Italics"/>
                <a:cs typeface="Glacial Indifference Bold Italics"/>
                <a:sym typeface="Glacial Indifference Bold Italics"/>
              </a:rPr>
              <a:t>Level 1</a:t>
            </a:r>
          </a:p>
        </p:txBody>
      </p:sp>
      <p:sp>
        <p:nvSpPr>
          <p:cNvPr id="12" name="TextBox 12"/>
          <p:cNvSpPr txBox="1"/>
          <p:nvPr/>
        </p:nvSpPr>
        <p:spPr>
          <a:xfrm>
            <a:off x="9692790" y="3607219"/>
            <a:ext cx="4104668" cy="5816977"/>
          </a:xfrm>
          <a:prstGeom prst="rect">
            <a:avLst/>
          </a:prstGeom>
        </p:spPr>
        <p:txBody>
          <a:bodyPr lIns="0" tIns="0" rIns="0" bIns="0" rtlCol="0" anchor="t">
            <a:spAutoFit/>
          </a:bodyPr>
          <a:lstStyle/>
          <a:p>
            <a:r>
              <a:rPr lang="en-US" sz="2400" b="1" dirty="0">
                <a:solidFill>
                  <a:schemeClr val="bg1"/>
                </a:solidFill>
                <a:latin typeface="Aptos" panose="020B0004020202020204" pitchFamily="34" charset="0"/>
              </a:rPr>
              <a:t>Afroza Zabed</a:t>
            </a:r>
          </a:p>
          <a:p>
            <a:r>
              <a:rPr lang="en-US" sz="2400" b="1" dirty="0">
                <a:solidFill>
                  <a:schemeClr val="bg1"/>
                </a:solidFill>
                <a:latin typeface="Aptos" panose="020B0004020202020204" pitchFamily="34" charset="0"/>
              </a:rPr>
              <a:t>Alin Sung</a:t>
            </a:r>
          </a:p>
          <a:p>
            <a:r>
              <a:rPr lang="en-US" sz="2400" b="1" dirty="0">
                <a:solidFill>
                  <a:schemeClr val="bg1"/>
                </a:solidFill>
                <a:latin typeface="Aptos" panose="020B0004020202020204" pitchFamily="34" charset="0"/>
              </a:rPr>
              <a:t>Ari Lim</a:t>
            </a:r>
          </a:p>
          <a:p>
            <a:r>
              <a:rPr lang="en-US" sz="2400" b="1" dirty="0">
                <a:solidFill>
                  <a:schemeClr val="bg1"/>
                </a:solidFill>
                <a:latin typeface="Aptos" panose="020B0004020202020204" pitchFamily="34" charset="0"/>
              </a:rPr>
              <a:t>Atreyee Ghosh</a:t>
            </a:r>
          </a:p>
          <a:p>
            <a:r>
              <a:rPr lang="en-US" sz="2400" b="1" dirty="0">
                <a:solidFill>
                  <a:schemeClr val="bg1"/>
                </a:solidFill>
                <a:latin typeface="Aptos" panose="020B0004020202020204" pitchFamily="34" charset="0"/>
              </a:rPr>
              <a:t>Christina Emi Falasco</a:t>
            </a:r>
          </a:p>
          <a:p>
            <a:r>
              <a:rPr lang="en-US" sz="2400" b="1" dirty="0">
                <a:solidFill>
                  <a:schemeClr val="bg1"/>
                </a:solidFill>
                <a:latin typeface="Aptos" panose="020B0004020202020204" pitchFamily="34" charset="0"/>
              </a:rPr>
              <a:t>Christopher Ayavaca</a:t>
            </a:r>
          </a:p>
          <a:p>
            <a:r>
              <a:rPr lang="en-US" sz="2400" b="1" dirty="0">
                <a:solidFill>
                  <a:schemeClr val="bg1"/>
                </a:solidFill>
                <a:latin typeface="Aptos" panose="020B0004020202020204" pitchFamily="34" charset="0"/>
              </a:rPr>
              <a:t>Daisy Munoz Castro</a:t>
            </a:r>
          </a:p>
          <a:p>
            <a:r>
              <a:rPr lang="en-US" sz="2400" b="1" dirty="0">
                <a:solidFill>
                  <a:schemeClr val="bg1"/>
                </a:solidFill>
                <a:latin typeface="Aptos" panose="020B0004020202020204" pitchFamily="34" charset="0"/>
              </a:rPr>
              <a:t>Erman Ural</a:t>
            </a:r>
          </a:p>
          <a:p>
            <a:r>
              <a:rPr lang="en-US" sz="2400" b="1" dirty="0">
                <a:solidFill>
                  <a:schemeClr val="bg1"/>
                </a:solidFill>
                <a:latin typeface="Aptos" panose="020B0004020202020204" pitchFamily="34" charset="0"/>
              </a:rPr>
              <a:t>Hanadi Tajir</a:t>
            </a:r>
          </a:p>
          <a:p>
            <a:r>
              <a:rPr lang="en-US" sz="2400" b="1" dirty="0">
                <a:solidFill>
                  <a:schemeClr val="bg1"/>
                </a:solidFill>
                <a:latin typeface="Aptos" panose="020B0004020202020204" pitchFamily="34" charset="0"/>
              </a:rPr>
              <a:t>Hanna Wang</a:t>
            </a:r>
          </a:p>
          <a:p>
            <a:r>
              <a:rPr lang="en-US" sz="2400" b="1" dirty="0">
                <a:solidFill>
                  <a:schemeClr val="bg1"/>
                </a:solidFill>
                <a:latin typeface="Aptos" panose="020B0004020202020204" pitchFamily="34" charset="0"/>
              </a:rPr>
              <a:t>Hannah Wang</a:t>
            </a:r>
          </a:p>
          <a:p>
            <a:r>
              <a:rPr lang="en-US" sz="2400" b="1" dirty="0">
                <a:solidFill>
                  <a:schemeClr val="bg1"/>
                </a:solidFill>
                <a:latin typeface="Aptos" panose="020B0004020202020204" pitchFamily="34" charset="0"/>
              </a:rPr>
              <a:t>Jannatul Sabah</a:t>
            </a:r>
          </a:p>
          <a:p>
            <a:r>
              <a:rPr lang="en-US" sz="2400" b="1" dirty="0">
                <a:solidFill>
                  <a:schemeClr val="bg1"/>
                </a:solidFill>
                <a:latin typeface="Aptos" panose="020B0004020202020204" pitchFamily="34" charset="0"/>
              </a:rPr>
              <a:t>Joseph Jang</a:t>
            </a:r>
          </a:p>
          <a:p>
            <a:r>
              <a:rPr lang="en-US" sz="2400" b="1" dirty="0">
                <a:solidFill>
                  <a:schemeClr val="bg1"/>
                </a:solidFill>
                <a:latin typeface="Aptos" panose="020B0004020202020204" pitchFamily="34" charset="0"/>
              </a:rPr>
              <a:t>Kai Hua Liu</a:t>
            </a:r>
          </a:p>
          <a:p>
            <a:r>
              <a:rPr lang="en-US" sz="2400" b="1" dirty="0">
                <a:solidFill>
                  <a:schemeClr val="bg1"/>
                </a:solidFill>
                <a:latin typeface="Aptos" panose="020B0004020202020204" pitchFamily="34" charset="0"/>
              </a:rPr>
              <a:t>Kathryn Lambright</a:t>
            </a:r>
          </a:p>
          <a:p>
            <a:endParaRPr lang="en-US" dirty="0"/>
          </a:p>
        </p:txBody>
      </p:sp>
      <p:sp>
        <p:nvSpPr>
          <p:cNvPr id="13" name="TextBox 13"/>
          <p:cNvSpPr txBox="1"/>
          <p:nvPr/>
        </p:nvSpPr>
        <p:spPr>
          <a:xfrm>
            <a:off x="9373737" y="2673698"/>
            <a:ext cx="2729609" cy="821055"/>
          </a:xfrm>
          <a:prstGeom prst="rect">
            <a:avLst/>
          </a:prstGeom>
        </p:spPr>
        <p:txBody>
          <a:bodyPr lIns="0" tIns="0" rIns="0" bIns="0" rtlCol="0" anchor="t">
            <a:spAutoFit/>
          </a:bodyPr>
          <a:lstStyle/>
          <a:p>
            <a:pPr algn="ctr">
              <a:lnSpc>
                <a:spcPts val="6719"/>
              </a:lnSpc>
            </a:pPr>
            <a:r>
              <a:rPr lang="en-US" sz="4800" b="1" i="1" u="sng" spc="144" dirty="0">
                <a:solidFill>
                  <a:srgbClr val="FEFCE6"/>
                </a:solidFill>
                <a:latin typeface="Glacial Indifference Bold Italics"/>
                <a:ea typeface="Glacial Indifference Bold Italics"/>
                <a:cs typeface="Glacial Indifference Bold Italics"/>
                <a:sym typeface="Glacial Indifference Bold Italics"/>
              </a:rPr>
              <a:t>Level 3</a:t>
            </a:r>
          </a:p>
        </p:txBody>
      </p:sp>
      <p:sp>
        <p:nvSpPr>
          <p:cNvPr id="19" name="TextBox 18">
            <a:extLst>
              <a:ext uri="{FF2B5EF4-FFF2-40B4-BE49-F238E27FC236}">
                <a16:creationId xmlns:a16="http://schemas.microsoft.com/office/drawing/2014/main" id="{A8CC64A9-116F-67D5-2ADB-E064DFD1D79D}"/>
              </a:ext>
            </a:extLst>
          </p:cNvPr>
          <p:cNvSpPr txBox="1"/>
          <p:nvPr/>
        </p:nvSpPr>
        <p:spPr>
          <a:xfrm>
            <a:off x="12815080" y="3589066"/>
            <a:ext cx="2620453" cy="4893647"/>
          </a:xfrm>
          <a:prstGeom prst="rect">
            <a:avLst/>
          </a:prstGeom>
          <a:noFill/>
        </p:spPr>
        <p:txBody>
          <a:bodyPr wrap="square" rtlCol="0">
            <a:spAutoFit/>
          </a:bodyPr>
          <a:lstStyle/>
          <a:p>
            <a:r>
              <a:rPr lang="en-US" sz="2400" b="1" dirty="0">
                <a:solidFill>
                  <a:schemeClr val="bg1"/>
                </a:solidFill>
                <a:latin typeface="Aptos" panose="020B0004020202020204" pitchFamily="34" charset="0"/>
              </a:rPr>
              <a:t>Kathy Mitchell</a:t>
            </a:r>
          </a:p>
          <a:p>
            <a:r>
              <a:rPr lang="en-US" sz="2400" b="1" dirty="0">
                <a:solidFill>
                  <a:schemeClr val="bg1"/>
                </a:solidFill>
                <a:latin typeface="Aptos" panose="020B0004020202020204" pitchFamily="34" charset="0"/>
              </a:rPr>
              <a:t>Katy Gao</a:t>
            </a:r>
          </a:p>
          <a:p>
            <a:r>
              <a:rPr lang="en-US" sz="2400" b="1" dirty="0">
                <a:solidFill>
                  <a:schemeClr val="bg1"/>
                </a:solidFill>
                <a:latin typeface="Aptos" panose="020B0004020202020204" pitchFamily="34" charset="0"/>
              </a:rPr>
              <a:t>Nicole Wang</a:t>
            </a:r>
          </a:p>
          <a:p>
            <a:r>
              <a:rPr lang="en-US" sz="2400" b="1" dirty="0">
                <a:solidFill>
                  <a:schemeClr val="bg1"/>
                </a:solidFill>
                <a:latin typeface="Aptos" panose="020B0004020202020204" pitchFamily="34" charset="0"/>
              </a:rPr>
              <a:t>Nima Mohamud</a:t>
            </a:r>
          </a:p>
          <a:p>
            <a:r>
              <a:rPr lang="en-US" sz="2400" b="1" dirty="0">
                <a:solidFill>
                  <a:schemeClr val="bg1"/>
                </a:solidFill>
                <a:latin typeface="Aptos" panose="020B0004020202020204" pitchFamily="34" charset="0"/>
              </a:rPr>
              <a:t>Martin Oka</a:t>
            </a:r>
          </a:p>
          <a:p>
            <a:r>
              <a:rPr lang="en-US" sz="2400" b="1" dirty="0">
                <a:solidFill>
                  <a:schemeClr val="bg1"/>
                </a:solidFill>
                <a:latin typeface="Aptos" panose="020B0004020202020204" pitchFamily="34" charset="0"/>
              </a:rPr>
              <a:t>Paige Lovelace</a:t>
            </a:r>
          </a:p>
          <a:p>
            <a:r>
              <a:rPr lang="en-US" sz="2400" b="1" dirty="0">
                <a:solidFill>
                  <a:schemeClr val="bg1"/>
                </a:solidFill>
                <a:latin typeface="Aptos" panose="020B0004020202020204" pitchFamily="34" charset="0"/>
              </a:rPr>
              <a:t>Princess </a:t>
            </a:r>
            <a:r>
              <a:rPr lang="en-US" sz="2400" b="1" dirty="0" err="1">
                <a:solidFill>
                  <a:schemeClr val="bg1"/>
                </a:solidFill>
                <a:latin typeface="Aptos" panose="020B0004020202020204" pitchFamily="34" charset="0"/>
              </a:rPr>
              <a:t>Aniagboso</a:t>
            </a:r>
            <a:endParaRPr lang="en-US" sz="2400" b="1" dirty="0">
              <a:solidFill>
                <a:schemeClr val="bg1"/>
              </a:solidFill>
              <a:latin typeface="Aptos" panose="020B0004020202020204" pitchFamily="34" charset="0"/>
            </a:endParaRPr>
          </a:p>
          <a:p>
            <a:r>
              <a:rPr lang="en-US" sz="2400" b="1" dirty="0">
                <a:solidFill>
                  <a:schemeClr val="bg1"/>
                </a:solidFill>
                <a:latin typeface="Aptos" panose="020B0004020202020204" pitchFamily="34" charset="0"/>
              </a:rPr>
              <a:t>Rajneet Saini</a:t>
            </a:r>
          </a:p>
          <a:p>
            <a:r>
              <a:rPr lang="en-US" sz="2400" b="1" dirty="0">
                <a:solidFill>
                  <a:schemeClr val="bg1"/>
                </a:solidFill>
                <a:latin typeface="Aptos" panose="020B0004020202020204" pitchFamily="34" charset="0"/>
              </a:rPr>
              <a:t>Ruth Ajiboye</a:t>
            </a:r>
          </a:p>
          <a:p>
            <a:r>
              <a:rPr lang="en-US" sz="2400" b="1" dirty="0">
                <a:solidFill>
                  <a:schemeClr val="bg1"/>
                </a:solidFill>
                <a:latin typeface="Aptos" panose="020B0004020202020204" pitchFamily="34" charset="0"/>
              </a:rPr>
              <a:t>Shailey </a:t>
            </a:r>
            <a:r>
              <a:rPr lang="en-US" sz="2400" b="1" dirty="0" err="1">
                <a:solidFill>
                  <a:schemeClr val="bg1"/>
                </a:solidFill>
                <a:latin typeface="Aptos" panose="020B0004020202020204" pitchFamily="34" charset="0"/>
              </a:rPr>
              <a:t>Guddeti</a:t>
            </a:r>
            <a:endParaRPr lang="en-US" sz="2400" b="1" dirty="0">
              <a:solidFill>
                <a:schemeClr val="bg1"/>
              </a:solidFill>
              <a:latin typeface="Aptos" panose="020B0004020202020204" pitchFamily="34" charset="0"/>
            </a:endParaRPr>
          </a:p>
          <a:p>
            <a:r>
              <a:rPr lang="en-US" sz="2400" b="1" dirty="0">
                <a:solidFill>
                  <a:schemeClr val="bg1"/>
                </a:solidFill>
                <a:latin typeface="Aptos" panose="020B0004020202020204" pitchFamily="34" charset="0"/>
              </a:rPr>
              <a:t>Sierra Jefferson</a:t>
            </a:r>
          </a:p>
          <a:p>
            <a:r>
              <a:rPr lang="en-US" sz="2400" b="1" dirty="0">
                <a:solidFill>
                  <a:schemeClr val="bg1"/>
                </a:solidFill>
                <a:latin typeface="Aptos" panose="020B0004020202020204" pitchFamily="34" charset="0"/>
              </a:rPr>
              <a:t>Will Murray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grpSp>
        <p:nvGrpSpPr>
          <p:cNvPr id="3" name="Group 3"/>
          <p:cNvGrpSpPr/>
          <p:nvPr/>
        </p:nvGrpSpPr>
        <p:grpSpPr>
          <a:xfrm>
            <a:off x="-1695267" y="5559715"/>
            <a:ext cx="23574302" cy="5567845"/>
            <a:chOff x="0" y="0"/>
            <a:chExt cx="8599969" cy="2031165"/>
          </a:xfrm>
        </p:grpSpPr>
        <p:sp>
          <p:nvSpPr>
            <p:cNvPr id="4" name="Freeform 4"/>
            <p:cNvSpPr/>
            <p:nvPr/>
          </p:nvSpPr>
          <p:spPr>
            <a:xfrm>
              <a:off x="0" y="0"/>
              <a:ext cx="8599970" cy="2031165"/>
            </a:xfrm>
            <a:custGeom>
              <a:avLst/>
              <a:gdLst/>
              <a:ahLst/>
              <a:cxnLst/>
              <a:rect l="l" t="t" r="r" b="b"/>
              <a:pathLst>
                <a:path w="8599970" h="2031165">
                  <a:moveTo>
                    <a:pt x="0" y="0"/>
                  </a:moveTo>
                  <a:lnTo>
                    <a:pt x="8599970" y="0"/>
                  </a:lnTo>
                  <a:lnTo>
                    <a:pt x="8599970" y="2031165"/>
                  </a:lnTo>
                  <a:lnTo>
                    <a:pt x="0" y="2031165"/>
                  </a:lnTo>
                  <a:close/>
                </a:path>
              </a:pathLst>
            </a:custGeom>
            <a:solidFill>
              <a:srgbClr val="003663"/>
            </a:solidFill>
          </p:spPr>
          <p:txBody>
            <a:bodyPr/>
            <a:lstStyle/>
            <a:p>
              <a:endParaRPr lang="en-US"/>
            </a:p>
          </p:txBody>
        </p:sp>
      </p:grpSp>
      <p:sp>
        <p:nvSpPr>
          <p:cNvPr id="5" name="Freeform 5"/>
          <p:cNvSpPr/>
          <p:nvPr/>
        </p:nvSpPr>
        <p:spPr>
          <a:xfrm>
            <a:off x="1028700" y="6458427"/>
            <a:ext cx="4884526" cy="1373773"/>
          </a:xfrm>
          <a:custGeom>
            <a:avLst/>
            <a:gdLst/>
            <a:ahLst/>
            <a:cxnLst/>
            <a:rect l="l" t="t" r="r" b="b"/>
            <a:pathLst>
              <a:path w="4884526" h="1373773">
                <a:moveTo>
                  <a:pt x="0" y="0"/>
                </a:moveTo>
                <a:lnTo>
                  <a:pt x="4884526" y="0"/>
                </a:lnTo>
                <a:lnTo>
                  <a:pt x="4884526" y="1373773"/>
                </a:lnTo>
                <a:lnTo>
                  <a:pt x="0" y="1373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701737" y="6458427"/>
            <a:ext cx="4884526" cy="1373773"/>
          </a:xfrm>
          <a:custGeom>
            <a:avLst/>
            <a:gdLst/>
            <a:ahLst/>
            <a:cxnLst/>
            <a:rect l="l" t="t" r="r" b="b"/>
            <a:pathLst>
              <a:path w="4884526" h="1373773">
                <a:moveTo>
                  <a:pt x="0" y="0"/>
                </a:moveTo>
                <a:lnTo>
                  <a:pt x="4884526" y="0"/>
                </a:lnTo>
                <a:lnTo>
                  <a:pt x="4884526" y="1373773"/>
                </a:lnTo>
                <a:lnTo>
                  <a:pt x="0" y="1373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2374774" y="6458427"/>
            <a:ext cx="4884526" cy="1373773"/>
          </a:xfrm>
          <a:custGeom>
            <a:avLst/>
            <a:gdLst/>
            <a:ahLst/>
            <a:cxnLst/>
            <a:rect l="l" t="t" r="r" b="b"/>
            <a:pathLst>
              <a:path w="4884526" h="1373773">
                <a:moveTo>
                  <a:pt x="0" y="0"/>
                </a:moveTo>
                <a:lnTo>
                  <a:pt x="4884526" y="0"/>
                </a:lnTo>
                <a:lnTo>
                  <a:pt x="4884526" y="1373773"/>
                </a:lnTo>
                <a:lnTo>
                  <a:pt x="0" y="1373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6207526" y="1870798"/>
            <a:ext cx="8609511" cy="1297167"/>
          </a:xfrm>
          <a:prstGeom prst="rect">
            <a:avLst/>
          </a:prstGeom>
        </p:spPr>
        <p:txBody>
          <a:bodyPr lIns="0" tIns="0" rIns="0" bIns="0" rtlCol="0" anchor="t">
            <a:spAutoFit/>
          </a:bodyPr>
          <a:lstStyle/>
          <a:p>
            <a:pPr algn="l">
              <a:lnSpc>
                <a:spcPts val="10652"/>
              </a:lnSpc>
            </a:pPr>
            <a:r>
              <a:rPr lang="en-US" sz="7608">
                <a:solidFill>
                  <a:srgbClr val="003663"/>
                </a:solidFill>
                <a:latin typeface="League Spartan"/>
                <a:ea typeface="League Spartan"/>
                <a:cs typeface="League Spartan"/>
                <a:sym typeface="League Spartan"/>
              </a:rPr>
              <a:t>Regalia 101</a:t>
            </a:r>
          </a:p>
        </p:txBody>
      </p:sp>
      <p:sp>
        <p:nvSpPr>
          <p:cNvPr id="9" name="TextBox 9"/>
          <p:cNvSpPr txBox="1"/>
          <p:nvPr/>
        </p:nvSpPr>
        <p:spPr>
          <a:xfrm>
            <a:off x="2909443" y="6710338"/>
            <a:ext cx="3118084" cy="688975"/>
          </a:xfrm>
          <a:prstGeom prst="rect">
            <a:avLst/>
          </a:prstGeom>
        </p:spPr>
        <p:txBody>
          <a:bodyPr lIns="0" tIns="0" rIns="0" bIns="0" rtlCol="0" anchor="t">
            <a:spAutoFit/>
          </a:bodyPr>
          <a:lstStyle/>
          <a:p>
            <a:pPr algn="l">
              <a:lnSpc>
                <a:spcPts val="5599"/>
              </a:lnSpc>
            </a:pPr>
            <a:r>
              <a:rPr lang="en-US" sz="3999" b="1">
                <a:solidFill>
                  <a:srgbClr val="003663"/>
                </a:solidFill>
                <a:latin typeface="Glacial Indifference Bold"/>
                <a:ea typeface="Glacial Indifference Bold"/>
                <a:cs typeface="Glacial Indifference Bold"/>
                <a:sym typeface="Glacial Indifference Bold"/>
              </a:rPr>
              <a:t>Bachelors</a:t>
            </a:r>
          </a:p>
        </p:txBody>
      </p:sp>
      <p:sp>
        <p:nvSpPr>
          <p:cNvPr id="10" name="TextBox 10"/>
          <p:cNvSpPr txBox="1"/>
          <p:nvPr/>
        </p:nvSpPr>
        <p:spPr>
          <a:xfrm>
            <a:off x="8579201" y="6710338"/>
            <a:ext cx="3118084" cy="688975"/>
          </a:xfrm>
          <a:prstGeom prst="rect">
            <a:avLst/>
          </a:prstGeom>
        </p:spPr>
        <p:txBody>
          <a:bodyPr lIns="0" tIns="0" rIns="0" bIns="0" rtlCol="0" anchor="t">
            <a:spAutoFit/>
          </a:bodyPr>
          <a:lstStyle/>
          <a:p>
            <a:pPr algn="l">
              <a:lnSpc>
                <a:spcPts val="5599"/>
              </a:lnSpc>
            </a:pPr>
            <a:r>
              <a:rPr lang="en-US" sz="3999" b="1">
                <a:solidFill>
                  <a:srgbClr val="003663"/>
                </a:solidFill>
                <a:latin typeface="Glacial Indifference Bold"/>
                <a:ea typeface="Glacial Indifference Bold"/>
                <a:cs typeface="Glacial Indifference Bold"/>
                <a:sym typeface="Glacial Indifference Bold"/>
              </a:rPr>
              <a:t>Master’s</a:t>
            </a:r>
          </a:p>
        </p:txBody>
      </p:sp>
      <p:sp>
        <p:nvSpPr>
          <p:cNvPr id="11" name="TextBox 11"/>
          <p:cNvSpPr txBox="1"/>
          <p:nvPr/>
        </p:nvSpPr>
        <p:spPr>
          <a:xfrm>
            <a:off x="14288900" y="6710338"/>
            <a:ext cx="3118084" cy="688975"/>
          </a:xfrm>
          <a:prstGeom prst="rect">
            <a:avLst/>
          </a:prstGeom>
        </p:spPr>
        <p:txBody>
          <a:bodyPr lIns="0" tIns="0" rIns="0" bIns="0" rtlCol="0" anchor="t">
            <a:spAutoFit/>
          </a:bodyPr>
          <a:lstStyle/>
          <a:p>
            <a:pPr algn="l">
              <a:lnSpc>
                <a:spcPts val="5599"/>
              </a:lnSpc>
            </a:pPr>
            <a:r>
              <a:rPr lang="en-US" sz="3999" b="1">
                <a:solidFill>
                  <a:srgbClr val="003663"/>
                </a:solidFill>
                <a:latin typeface="Glacial Indifference Bold"/>
                <a:ea typeface="Glacial Indifference Bold"/>
                <a:cs typeface="Glacial Indifference Bold"/>
                <a:sym typeface="Glacial Indifference Bold"/>
              </a:rPr>
              <a:t>Doctoral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15711279" y="-544892"/>
            <a:ext cx="3096042" cy="3147184"/>
          </a:xfrm>
          <a:custGeom>
            <a:avLst/>
            <a:gdLst/>
            <a:ahLst/>
            <a:cxnLst/>
            <a:rect l="l" t="t" r="r" b="b"/>
            <a:pathLst>
              <a:path w="3096042" h="3147184">
                <a:moveTo>
                  <a:pt x="0" y="0"/>
                </a:moveTo>
                <a:lnTo>
                  <a:pt x="3096042" y="0"/>
                </a:lnTo>
                <a:lnTo>
                  <a:pt x="3096042" y="3147184"/>
                </a:lnTo>
                <a:lnTo>
                  <a:pt x="0" y="3147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028700" y="-1657451"/>
            <a:ext cx="750395" cy="4259743"/>
            <a:chOff x="0" y="0"/>
            <a:chExt cx="2354580" cy="13366166"/>
          </a:xfrm>
        </p:grpSpPr>
        <p:sp>
          <p:nvSpPr>
            <p:cNvPr id="5" name="Freeform 5"/>
            <p:cNvSpPr/>
            <p:nvPr/>
          </p:nvSpPr>
          <p:spPr>
            <a:xfrm>
              <a:off x="0" y="0"/>
              <a:ext cx="2353310" cy="13366166"/>
            </a:xfrm>
            <a:custGeom>
              <a:avLst/>
              <a:gdLst/>
              <a:ahLst/>
              <a:cxnLst/>
              <a:rect l="l" t="t" r="r" b="b"/>
              <a:pathLst>
                <a:path w="2353310" h="13366166">
                  <a:moveTo>
                    <a:pt x="784860" y="13298856"/>
                  </a:moveTo>
                  <a:cubicBezTo>
                    <a:pt x="905510" y="13339496"/>
                    <a:pt x="1042670" y="13366166"/>
                    <a:pt x="1177290" y="13366166"/>
                  </a:cubicBezTo>
                  <a:cubicBezTo>
                    <a:pt x="1311910" y="13366166"/>
                    <a:pt x="1441450" y="13343306"/>
                    <a:pt x="1560830" y="13302666"/>
                  </a:cubicBezTo>
                  <a:cubicBezTo>
                    <a:pt x="1563370" y="13301396"/>
                    <a:pt x="1565910" y="13301396"/>
                    <a:pt x="1568450" y="13300126"/>
                  </a:cubicBezTo>
                  <a:cubicBezTo>
                    <a:pt x="2016760" y="13137566"/>
                    <a:pt x="2346960" y="12708306"/>
                    <a:pt x="2353310" y="12174358"/>
                  </a:cubicBezTo>
                  <a:lnTo>
                    <a:pt x="2353310" y="0"/>
                  </a:lnTo>
                  <a:lnTo>
                    <a:pt x="0" y="0"/>
                  </a:lnTo>
                  <a:lnTo>
                    <a:pt x="0" y="12165012"/>
                  </a:lnTo>
                  <a:cubicBezTo>
                    <a:pt x="6350" y="12710846"/>
                    <a:pt x="331470" y="13140106"/>
                    <a:pt x="784860" y="13298856"/>
                  </a:cubicBezTo>
                  <a:close/>
                </a:path>
              </a:pathLst>
            </a:custGeom>
            <a:solidFill>
              <a:srgbClr val="003663"/>
            </a:solidFill>
          </p:spPr>
          <p:txBody>
            <a:bodyPr/>
            <a:lstStyle/>
            <a:p>
              <a:endParaRPr lang="en-US"/>
            </a:p>
          </p:txBody>
        </p:sp>
      </p:grpSp>
      <p:grpSp>
        <p:nvGrpSpPr>
          <p:cNvPr id="6" name="Group 6"/>
          <p:cNvGrpSpPr/>
          <p:nvPr/>
        </p:nvGrpSpPr>
        <p:grpSpPr>
          <a:xfrm>
            <a:off x="1106437" y="2799292"/>
            <a:ext cx="672658" cy="672658"/>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8" name="Group 8"/>
          <p:cNvGrpSpPr/>
          <p:nvPr/>
        </p:nvGrpSpPr>
        <p:grpSpPr>
          <a:xfrm>
            <a:off x="1281787" y="2974642"/>
            <a:ext cx="321958" cy="321958"/>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0" name="Group 10"/>
          <p:cNvGrpSpPr/>
          <p:nvPr/>
        </p:nvGrpSpPr>
        <p:grpSpPr>
          <a:xfrm>
            <a:off x="1106437" y="5504392"/>
            <a:ext cx="672658" cy="672658"/>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2" name="Group 12"/>
          <p:cNvGrpSpPr/>
          <p:nvPr/>
        </p:nvGrpSpPr>
        <p:grpSpPr>
          <a:xfrm>
            <a:off x="1281787" y="5679742"/>
            <a:ext cx="321958" cy="321958"/>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4" name="Group 14"/>
          <p:cNvGrpSpPr/>
          <p:nvPr/>
        </p:nvGrpSpPr>
        <p:grpSpPr>
          <a:xfrm>
            <a:off x="1106437" y="6733404"/>
            <a:ext cx="672658" cy="672658"/>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16" name="Group 16"/>
          <p:cNvGrpSpPr/>
          <p:nvPr/>
        </p:nvGrpSpPr>
        <p:grpSpPr>
          <a:xfrm>
            <a:off x="1281787" y="6908754"/>
            <a:ext cx="321958" cy="321958"/>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18" name="Group 18"/>
          <p:cNvGrpSpPr/>
          <p:nvPr/>
        </p:nvGrpSpPr>
        <p:grpSpPr>
          <a:xfrm>
            <a:off x="1106437" y="7905265"/>
            <a:ext cx="672658" cy="672658"/>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20" name="Group 20"/>
          <p:cNvGrpSpPr/>
          <p:nvPr/>
        </p:nvGrpSpPr>
        <p:grpSpPr>
          <a:xfrm>
            <a:off x="1281787" y="8080615"/>
            <a:ext cx="321958" cy="321958"/>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grpSp>
        <p:nvGrpSpPr>
          <p:cNvPr id="22" name="Group 22"/>
          <p:cNvGrpSpPr/>
          <p:nvPr/>
        </p:nvGrpSpPr>
        <p:grpSpPr>
          <a:xfrm>
            <a:off x="1106437" y="9105701"/>
            <a:ext cx="672658" cy="672658"/>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3663"/>
            </a:solidFill>
          </p:spPr>
          <p:txBody>
            <a:bodyPr/>
            <a:lstStyle/>
            <a:p>
              <a:endParaRPr lang="en-US"/>
            </a:p>
          </p:txBody>
        </p:sp>
      </p:grpSp>
      <p:grpSp>
        <p:nvGrpSpPr>
          <p:cNvPr id="24" name="Group 24"/>
          <p:cNvGrpSpPr/>
          <p:nvPr/>
        </p:nvGrpSpPr>
        <p:grpSpPr>
          <a:xfrm>
            <a:off x="1281787" y="9281051"/>
            <a:ext cx="321958" cy="321958"/>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FFFF"/>
            </a:solidFill>
          </p:spPr>
          <p:txBody>
            <a:bodyPr/>
            <a:lstStyle/>
            <a:p>
              <a:endParaRPr lang="en-US"/>
            </a:p>
          </p:txBody>
        </p:sp>
      </p:grpSp>
      <p:sp>
        <p:nvSpPr>
          <p:cNvPr id="26" name="TextBox 26"/>
          <p:cNvSpPr txBox="1"/>
          <p:nvPr/>
        </p:nvSpPr>
        <p:spPr>
          <a:xfrm>
            <a:off x="2135740" y="1146032"/>
            <a:ext cx="13785260" cy="950131"/>
          </a:xfrm>
          <a:prstGeom prst="rect">
            <a:avLst/>
          </a:prstGeom>
        </p:spPr>
        <p:txBody>
          <a:bodyPr lIns="0" tIns="0" rIns="0" bIns="0" rtlCol="0" anchor="t">
            <a:spAutoFit/>
          </a:bodyPr>
          <a:lstStyle/>
          <a:p>
            <a:pPr algn="l">
              <a:lnSpc>
                <a:spcPts val="7448"/>
              </a:lnSpc>
            </a:pPr>
            <a:r>
              <a:rPr lang="en-US" sz="6421">
                <a:solidFill>
                  <a:srgbClr val="003663"/>
                </a:solidFill>
                <a:latin typeface="League Spartan"/>
                <a:ea typeface="League Spartan"/>
                <a:cs typeface="League Spartan"/>
                <a:sym typeface="League Spartan"/>
              </a:rPr>
              <a:t>Commencement Reminders </a:t>
            </a:r>
          </a:p>
        </p:txBody>
      </p:sp>
      <p:sp>
        <p:nvSpPr>
          <p:cNvPr id="27" name="TextBox 27"/>
          <p:cNvSpPr txBox="1"/>
          <p:nvPr/>
        </p:nvSpPr>
        <p:spPr>
          <a:xfrm>
            <a:off x="2135740" y="2611746"/>
            <a:ext cx="8516459"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When and where do graduates line up?</a:t>
            </a:r>
          </a:p>
        </p:txBody>
      </p:sp>
      <p:sp>
        <p:nvSpPr>
          <p:cNvPr id="28" name="TextBox 28"/>
          <p:cNvSpPr txBox="1"/>
          <p:nvPr/>
        </p:nvSpPr>
        <p:spPr>
          <a:xfrm>
            <a:off x="2135740" y="5316846"/>
            <a:ext cx="6431261"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What do graduates wear?</a:t>
            </a:r>
          </a:p>
        </p:txBody>
      </p:sp>
      <p:sp>
        <p:nvSpPr>
          <p:cNvPr id="29" name="TextBox 29"/>
          <p:cNvSpPr txBox="1"/>
          <p:nvPr/>
        </p:nvSpPr>
        <p:spPr>
          <a:xfrm>
            <a:off x="2135740" y="6517282"/>
            <a:ext cx="10084991"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Where do I go for more information on commencement?</a:t>
            </a:r>
          </a:p>
        </p:txBody>
      </p:sp>
      <p:sp>
        <p:nvSpPr>
          <p:cNvPr id="30" name="TextBox 30"/>
          <p:cNvSpPr txBox="1"/>
          <p:nvPr/>
        </p:nvSpPr>
        <p:spPr>
          <a:xfrm>
            <a:off x="2135740" y="7717719"/>
            <a:ext cx="10084991"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When do graduates celebrate during the ceremony?</a:t>
            </a:r>
          </a:p>
        </p:txBody>
      </p:sp>
      <p:sp>
        <p:nvSpPr>
          <p:cNvPr id="31" name="TextBox 31"/>
          <p:cNvSpPr txBox="1"/>
          <p:nvPr/>
        </p:nvSpPr>
        <p:spPr>
          <a:xfrm>
            <a:off x="2135740" y="8918155"/>
            <a:ext cx="6892630" cy="523875"/>
          </a:xfrm>
          <a:prstGeom prst="rect">
            <a:avLst/>
          </a:prstGeom>
        </p:spPr>
        <p:txBody>
          <a:bodyPr lIns="0" tIns="0" rIns="0" bIns="0" rtlCol="0" anchor="t">
            <a:spAutoFit/>
          </a:bodyPr>
          <a:lstStyle/>
          <a:p>
            <a:pPr algn="l">
              <a:lnSpc>
                <a:spcPts val="4200"/>
              </a:lnSpc>
            </a:pPr>
            <a:r>
              <a:rPr lang="en-US" sz="3000" b="1">
                <a:solidFill>
                  <a:srgbClr val="003663"/>
                </a:solidFill>
                <a:latin typeface="Glacial Indifference Bold"/>
                <a:ea typeface="Glacial Indifference Bold"/>
                <a:cs typeface="Glacial Indifference Bold"/>
                <a:sym typeface="Glacial Indifference Bold"/>
              </a:rPr>
              <a:t>Is there a recessional?</a:t>
            </a:r>
          </a:p>
        </p:txBody>
      </p:sp>
      <p:sp>
        <p:nvSpPr>
          <p:cNvPr id="32" name="TextBox 32"/>
          <p:cNvSpPr txBox="1"/>
          <p:nvPr/>
        </p:nvSpPr>
        <p:spPr>
          <a:xfrm>
            <a:off x="2135740" y="3097521"/>
            <a:ext cx="16152260" cy="21240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Arrive by </a:t>
            </a:r>
            <a:r>
              <a:rPr lang="en-US" sz="3000" b="1">
                <a:solidFill>
                  <a:srgbClr val="003663"/>
                </a:solidFill>
                <a:latin typeface="Glacial Indifference Bold"/>
                <a:ea typeface="Glacial Indifference Bold"/>
                <a:cs typeface="Glacial Indifference Bold"/>
                <a:sym typeface="Glacial Indifference Bold"/>
              </a:rPr>
              <a:t>8:00 a.m.</a:t>
            </a:r>
            <a:r>
              <a:rPr lang="en-US" sz="3000">
                <a:solidFill>
                  <a:srgbClr val="003663"/>
                </a:solidFill>
                <a:latin typeface="Glacial Indifference"/>
                <a:ea typeface="Glacial Indifference"/>
                <a:cs typeface="Glacial Indifference"/>
                <a:sym typeface="Glacial Indifference"/>
              </a:rPr>
              <a:t> on Wilson Quad.  There is only ONE security check point to enter the Quad. During the Processional, remain in </a:t>
            </a:r>
            <a:r>
              <a:rPr lang="en-US" sz="3000" b="1">
                <a:solidFill>
                  <a:srgbClr val="003663"/>
                </a:solidFill>
                <a:latin typeface="Glacial Indifference Bold"/>
                <a:ea typeface="Glacial Indifference Bold"/>
                <a:cs typeface="Glacial Indifference Bold"/>
                <a:sym typeface="Glacial Indifference Bold"/>
              </a:rPr>
              <a:t>4 distinct, single file lines, and walk quickly. </a:t>
            </a:r>
            <a:r>
              <a:rPr lang="en-US" sz="3000">
                <a:solidFill>
                  <a:srgbClr val="003663"/>
                </a:solidFill>
                <a:latin typeface="Glacial Indifference"/>
                <a:ea typeface="Glacial Indifference"/>
                <a:cs typeface="Glacial Indifference"/>
                <a:sym typeface="Glacial Indifference"/>
              </a:rPr>
              <a:t>Do not pause for photos. There will be a program on your seat and a bottle of water under your chair.  Remain standing once you are at your seat.</a:t>
            </a:r>
          </a:p>
        </p:txBody>
      </p:sp>
      <p:sp>
        <p:nvSpPr>
          <p:cNvPr id="33" name="TextBox 33"/>
          <p:cNvSpPr txBox="1"/>
          <p:nvPr/>
        </p:nvSpPr>
        <p:spPr>
          <a:xfrm>
            <a:off x="2135740" y="5802621"/>
            <a:ext cx="15123560"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Full regalia; Think about footwear as you will be walking on grass and standing for awhile.</a:t>
            </a:r>
          </a:p>
        </p:txBody>
      </p:sp>
      <p:sp>
        <p:nvSpPr>
          <p:cNvPr id="34" name="TextBox 34"/>
          <p:cNvSpPr txBox="1"/>
          <p:nvPr/>
        </p:nvSpPr>
        <p:spPr>
          <a:xfrm>
            <a:off x="2135740" y="7003057"/>
            <a:ext cx="9278560"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www.rochester.edu/commencement</a:t>
            </a:r>
          </a:p>
        </p:txBody>
      </p:sp>
      <p:sp>
        <p:nvSpPr>
          <p:cNvPr id="35" name="TextBox 35"/>
          <p:cNvSpPr txBox="1"/>
          <p:nvPr/>
        </p:nvSpPr>
        <p:spPr>
          <a:xfrm>
            <a:off x="2135740" y="8203494"/>
            <a:ext cx="12469496"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After you are instructed to move your tassel from the right to the left.</a:t>
            </a:r>
          </a:p>
        </p:txBody>
      </p:sp>
      <p:sp>
        <p:nvSpPr>
          <p:cNvPr id="36" name="TextBox 36"/>
          <p:cNvSpPr txBox="1"/>
          <p:nvPr/>
        </p:nvSpPr>
        <p:spPr>
          <a:xfrm>
            <a:off x="2135740" y="9375355"/>
            <a:ext cx="12071930" cy="523875"/>
          </a:xfrm>
          <a:prstGeom prst="rect">
            <a:avLst/>
          </a:prstGeom>
        </p:spPr>
        <p:txBody>
          <a:bodyPr lIns="0" tIns="0" rIns="0" bIns="0" rtlCol="0" anchor="t">
            <a:spAutoFit/>
          </a:bodyPr>
          <a:lstStyle/>
          <a:p>
            <a:pPr algn="l">
              <a:lnSpc>
                <a:spcPts val="4200"/>
              </a:lnSpc>
            </a:pPr>
            <a:r>
              <a:rPr lang="en-US" sz="3000">
                <a:solidFill>
                  <a:srgbClr val="003663"/>
                </a:solidFill>
                <a:latin typeface="Glacial Indifference"/>
                <a:ea typeface="Glacial Indifference"/>
                <a:cs typeface="Glacial Indifference"/>
                <a:sym typeface="Glacial Indifference"/>
              </a:rPr>
              <a:t>No recessional; Pre-determine a meeting place with your family &amp; friends.</a:t>
            </a:r>
          </a:p>
        </p:txBody>
      </p:sp>
      <p:sp>
        <p:nvSpPr>
          <p:cNvPr id="37" name="Freeform 37"/>
          <p:cNvSpPr/>
          <p:nvPr/>
        </p:nvSpPr>
        <p:spPr>
          <a:xfrm rot="8542106">
            <a:off x="12997152" y="7089629"/>
            <a:ext cx="7315200" cy="3694176"/>
          </a:xfrm>
          <a:custGeom>
            <a:avLst/>
            <a:gdLst/>
            <a:ahLst/>
            <a:cxnLst/>
            <a:rect l="l" t="t" r="r" b="b"/>
            <a:pathLst>
              <a:path w="7315200" h="3694176">
                <a:moveTo>
                  <a:pt x="0" y="0"/>
                </a:moveTo>
                <a:lnTo>
                  <a:pt x="7315200" y="0"/>
                </a:lnTo>
                <a:lnTo>
                  <a:pt x="7315200" y="3694176"/>
                </a:lnTo>
                <a:lnTo>
                  <a:pt x="0" y="3694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66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3E4641-217D-7C7B-5078-741CFC128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 y="152400"/>
            <a:ext cx="17755361" cy="9982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66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28D271-A731-DD36-C53E-EFACA1FF55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7000"/>
            <a:ext cx="18135600" cy="10200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663"/>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6A101C-993A-3E8A-ECB5-ABE344878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1436"/>
            <a:ext cx="17983200" cy="10119722"/>
          </a:xfrm>
          <a:prstGeom prst="rect">
            <a:avLst/>
          </a:prstGeom>
        </p:spPr>
      </p:pic>
      <p:grpSp>
        <p:nvGrpSpPr>
          <p:cNvPr id="2" name="Group 2"/>
          <p:cNvGrpSpPr/>
          <p:nvPr/>
        </p:nvGrpSpPr>
        <p:grpSpPr>
          <a:xfrm>
            <a:off x="1347479" y="221037"/>
            <a:ext cx="6396216" cy="783697"/>
            <a:chOff x="0" y="0"/>
            <a:chExt cx="1684600" cy="206406"/>
          </a:xfrm>
        </p:grpSpPr>
        <p:sp>
          <p:nvSpPr>
            <p:cNvPr id="3" name="Freeform 3"/>
            <p:cNvSpPr/>
            <p:nvPr/>
          </p:nvSpPr>
          <p:spPr>
            <a:xfrm>
              <a:off x="0" y="0"/>
              <a:ext cx="1684600" cy="206406"/>
            </a:xfrm>
            <a:custGeom>
              <a:avLst/>
              <a:gdLst/>
              <a:ahLst/>
              <a:cxnLst/>
              <a:rect l="l" t="t" r="r" b="b"/>
              <a:pathLst>
                <a:path w="1684600" h="206406">
                  <a:moveTo>
                    <a:pt x="0" y="0"/>
                  </a:moveTo>
                  <a:lnTo>
                    <a:pt x="1684600" y="0"/>
                  </a:lnTo>
                  <a:lnTo>
                    <a:pt x="1684600" y="206406"/>
                  </a:lnTo>
                  <a:lnTo>
                    <a:pt x="0" y="206406"/>
                  </a:lnTo>
                  <a:close/>
                </a:path>
              </a:pathLst>
            </a:custGeom>
            <a:solidFill>
              <a:srgbClr val="FFFFFF"/>
            </a:solidFill>
          </p:spPr>
          <p:txBody>
            <a:bodyPr/>
            <a:lstStyle/>
            <a:p>
              <a:endParaRPr lang="en-US"/>
            </a:p>
          </p:txBody>
        </p:sp>
        <p:sp>
          <p:nvSpPr>
            <p:cNvPr id="4" name="TextBox 4"/>
            <p:cNvSpPr txBox="1"/>
            <p:nvPr/>
          </p:nvSpPr>
          <p:spPr>
            <a:xfrm>
              <a:off x="0" y="19050"/>
              <a:ext cx="1684600" cy="187356"/>
            </a:xfrm>
            <a:prstGeom prst="rect">
              <a:avLst/>
            </a:prstGeom>
          </p:spPr>
          <p:txBody>
            <a:bodyPr lIns="50800" tIns="50800" rIns="50800" bIns="50800" rtlCol="0" anchor="ctr"/>
            <a:lstStyle/>
            <a:p>
              <a:pPr algn="ctr">
                <a:lnSpc>
                  <a:spcPts val="1996"/>
                </a:lnSpc>
              </a:pPr>
              <a:endParaRPr/>
            </a:p>
          </p:txBody>
        </p:sp>
      </p:grpSp>
      <p:grpSp>
        <p:nvGrpSpPr>
          <p:cNvPr id="5" name="Group 5"/>
          <p:cNvGrpSpPr/>
          <p:nvPr/>
        </p:nvGrpSpPr>
        <p:grpSpPr>
          <a:xfrm>
            <a:off x="1344743" y="184574"/>
            <a:ext cx="7136801" cy="493662"/>
            <a:chOff x="0" y="0"/>
            <a:chExt cx="1879651" cy="130018"/>
          </a:xfrm>
        </p:grpSpPr>
        <p:sp>
          <p:nvSpPr>
            <p:cNvPr id="6" name="Freeform 6"/>
            <p:cNvSpPr/>
            <p:nvPr/>
          </p:nvSpPr>
          <p:spPr>
            <a:xfrm>
              <a:off x="0" y="0"/>
              <a:ext cx="1879651" cy="130018"/>
            </a:xfrm>
            <a:custGeom>
              <a:avLst/>
              <a:gdLst/>
              <a:ahLst/>
              <a:cxnLst/>
              <a:rect l="l" t="t" r="r" b="b"/>
              <a:pathLst>
                <a:path w="1879651" h="130018">
                  <a:moveTo>
                    <a:pt x="0" y="0"/>
                  </a:moveTo>
                  <a:lnTo>
                    <a:pt x="1879651" y="0"/>
                  </a:lnTo>
                  <a:lnTo>
                    <a:pt x="1879651" y="130018"/>
                  </a:lnTo>
                  <a:lnTo>
                    <a:pt x="0" y="130018"/>
                  </a:lnTo>
                  <a:close/>
                </a:path>
              </a:pathLst>
            </a:custGeom>
            <a:solidFill>
              <a:srgbClr val="FFFFFF"/>
            </a:solidFill>
          </p:spPr>
          <p:txBody>
            <a:bodyPr/>
            <a:lstStyle/>
            <a:p>
              <a:endParaRPr lang="en-US"/>
            </a:p>
          </p:txBody>
        </p:sp>
        <p:sp>
          <p:nvSpPr>
            <p:cNvPr id="7" name="TextBox 7"/>
            <p:cNvSpPr txBox="1"/>
            <p:nvPr/>
          </p:nvSpPr>
          <p:spPr>
            <a:xfrm>
              <a:off x="0" y="19050"/>
              <a:ext cx="1879651" cy="110968"/>
            </a:xfrm>
            <a:prstGeom prst="rect">
              <a:avLst/>
            </a:prstGeom>
          </p:spPr>
          <p:txBody>
            <a:bodyPr lIns="50800" tIns="50800" rIns="50800" bIns="50800" rtlCol="0" anchor="ctr"/>
            <a:lstStyle/>
            <a:p>
              <a:pPr algn="ctr">
                <a:lnSpc>
                  <a:spcPts val="1996"/>
                </a:lnSpc>
              </a:pPr>
              <a:endParaRPr/>
            </a:p>
          </p:txBody>
        </p:sp>
      </p:grpSp>
      <p:sp>
        <p:nvSpPr>
          <p:cNvPr id="9" name="TextBox 9"/>
          <p:cNvSpPr txBox="1"/>
          <p:nvPr/>
        </p:nvSpPr>
        <p:spPr>
          <a:xfrm>
            <a:off x="846266" y="117899"/>
            <a:ext cx="7635279" cy="5238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Glacial Indifference Bold"/>
                <a:ea typeface="Glacial Indifference Bold"/>
                <a:cs typeface="Glacial Indifference Bold"/>
                <a:sym typeface="Glacial Indifference Bold"/>
              </a:rPr>
              <a:t>2026 Graduate Procession &amp; Seating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6988</TotalTime>
  <Words>2231</Words>
  <Application>Microsoft Office PowerPoint</Application>
  <PresentationFormat>Custom</PresentationFormat>
  <Paragraphs>294</Paragraphs>
  <Slides>15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League Spartan</vt:lpstr>
      <vt:lpstr>Calibri</vt:lpstr>
      <vt:lpstr>Glacial Indifference Bold Italics</vt:lpstr>
      <vt:lpstr>Arial</vt:lpstr>
      <vt:lpstr>Glacial Indifference Italics</vt:lpstr>
      <vt:lpstr>Glacial Indifference</vt:lpstr>
      <vt:lpstr>Glacial Indifference Bold</vt:lpstr>
      <vt:lpstr>Aptos</vt:lpstr>
      <vt:lpstr>Magnolia Script</vt:lpstr>
      <vt:lpstr>Inter Light</vt:lpstr>
      <vt:lpstr>Inter Ultra-Bold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Commencement Rehearsal 2026</dc:title>
  <dc:creator>King, Danae</dc:creator>
  <cp:lastModifiedBy>King, Danae</cp:lastModifiedBy>
  <cp:revision>6</cp:revision>
  <dcterms:created xsi:type="dcterms:W3CDTF">2006-08-16T00:00:00Z</dcterms:created>
  <dcterms:modified xsi:type="dcterms:W3CDTF">2026-05-13T13:30:01Z</dcterms:modified>
  <dc:identifier>DAHIck0ItN8</dc:identifier>
</cp:coreProperties>
</file>