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02" r:id="rId1"/>
  </p:sldMasterIdLst>
  <p:notesMasterIdLst>
    <p:notesMasterId r:id="rId44"/>
  </p:notesMasterIdLst>
  <p:sldIdLst>
    <p:sldId id="256" r:id="rId2"/>
    <p:sldId id="279" r:id="rId3"/>
    <p:sldId id="286" r:id="rId4"/>
    <p:sldId id="296" r:id="rId5"/>
    <p:sldId id="268" r:id="rId6"/>
    <p:sldId id="274" r:id="rId7"/>
    <p:sldId id="287" r:id="rId8"/>
    <p:sldId id="288" r:id="rId9"/>
    <p:sldId id="289" r:id="rId10"/>
    <p:sldId id="257" r:id="rId11"/>
    <p:sldId id="291" r:id="rId12"/>
    <p:sldId id="297" r:id="rId13"/>
    <p:sldId id="321" r:id="rId14"/>
    <p:sldId id="283" r:id="rId15"/>
    <p:sldId id="272" r:id="rId16"/>
    <p:sldId id="271" r:id="rId17"/>
    <p:sldId id="280" r:id="rId18"/>
    <p:sldId id="299" r:id="rId19"/>
    <p:sldId id="26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7" r:id="rId37"/>
    <p:sldId id="318" r:id="rId38"/>
    <p:sldId id="319" r:id="rId39"/>
    <p:sldId id="322" r:id="rId40"/>
    <p:sldId id="320" r:id="rId41"/>
    <p:sldId id="276" r:id="rId42"/>
    <p:sldId id="266" r:id="rId43"/>
  </p:sldIdLst>
  <p:sldSz cx="13004800" cy="9753600"/>
  <p:notesSz cx="6858000" cy="9144000"/>
  <p:defaultTextStyle>
    <a:defPPr>
      <a:defRPr lang="en-US"/>
    </a:defPPr>
    <a:lvl1pPr algn="ctr" rtl="0" fontAlgn="base">
      <a:spcBef>
        <a:spcPct val="0"/>
      </a:spcBef>
      <a:spcAft>
        <a:spcPct val="0"/>
      </a:spcAft>
      <a:defRPr sz="4200" kern="1200">
        <a:solidFill>
          <a:srgbClr val="FFFFFF"/>
        </a:solidFill>
        <a:latin typeface="Gill Sans" charset="0"/>
        <a:ea typeface="ヒラギノ角ゴ ProN W3" charset="-128"/>
        <a:cs typeface="+mn-cs"/>
        <a:sym typeface="Gill Sans" charset="0"/>
      </a:defRPr>
    </a:lvl1pPr>
    <a:lvl2pPr marL="457200" algn="ctr" rtl="0" fontAlgn="base">
      <a:spcBef>
        <a:spcPct val="0"/>
      </a:spcBef>
      <a:spcAft>
        <a:spcPct val="0"/>
      </a:spcAft>
      <a:defRPr sz="4200" kern="1200">
        <a:solidFill>
          <a:srgbClr val="FFFFFF"/>
        </a:solidFill>
        <a:latin typeface="Gill Sans" charset="0"/>
        <a:ea typeface="ヒラギノ角ゴ ProN W3" charset="-128"/>
        <a:cs typeface="+mn-cs"/>
        <a:sym typeface="Gill Sans" charset="0"/>
      </a:defRPr>
    </a:lvl2pPr>
    <a:lvl3pPr marL="914400" algn="ctr" rtl="0" fontAlgn="base">
      <a:spcBef>
        <a:spcPct val="0"/>
      </a:spcBef>
      <a:spcAft>
        <a:spcPct val="0"/>
      </a:spcAft>
      <a:defRPr sz="4200" kern="1200">
        <a:solidFill>
          <a:srgbClr val="FFFFFF"/>
        </a:solidFill>
        <a:latin typeface="Gill Sans" charset="0"/>
        <a:ea typeface="ヒラギノ角ゴ ProN W3" charset="-128"/>
        <a:cs typeface="+mn-cs"/>
        <a:sym typeface="Gill Sans" charset="0"/>
      </a:defRPr>
    </a:lvl3pPr>
    <a:lvl4pPr marL="1371600" algn="ctr" rtl="0" fontAlgn="base">
      <a:spcBef>
        <a:spcPct val="0"/>
      </a:spcBef>
      <a:spcAft>
        <a:spcPct val="0"/>
      </a:spcAft>
      <a:defRPr sz="4200" kern="1200">
        <a:solidFill>
          <a:srgbClr val="FFFFFF"/>
        </a:solidFill>
        <a:latin typeface="Gill Sans" charset="0"/>
        <a:ea typeface="ヒラギノ角ゴ ProN W3" charset="-128"/>
        <a:cs typeface="+mn-cs"/>
        <a:sym typeface="Gill Sans" charset="0"/>
      </a:defRPr>
    </a:lvl4pPr>
    <a:lvl5pPr marL="1828800" algn="ctr" rtl="0" fontAlgn="base">
      <a:spcBef>
        <a:spcPct val="0"/>
      </a:spcBef>
      <a:spcAft>
        <a:spcPct val="0"/>
      </a:spcAft>
      <a:defRPr sz="4200" kern="1200">
        <a:solidFill>
          <a:srgbClr val="FFFFFF"/>
        </a:solidFill>
        <a:latin typeface="Gill Sans" charset="0"/>
        <a:ea typeface="ヒラギノ角ゴ ProN W3" charset="-128"/>
        <a:cs typeface="+mn-cs"/>
        <a:sym typeface="Gill Sans" charset="0"/>
      </a:defRPr>
    </a:lvl5pPr>
    <a:lvl6pPr marL="2286000" algn="l" defTabSz="914400" rtl="0" eaLnBrk="1" latinLnBrk="0" hangingPunct="1">
      <a:defRPr sz="4200" kern="1200">
        <a:solidFill>
          <a:srgbClr val="FFFFFF"/>
        </a:solidFill>
        <a:latin typeface="Gill Sans" charset="0"/>
        <a:ea typeface="ヒラギノ角ゴ ProN W3" charset="-128"/>
        <a:cs typeface="+mn-cs"/>
        <a:sym typeface="Gill Sans" charset="0"/>
      </a:defRPr>
    </a:lvl6pPr>
    <a:lvl7pPr marL="2743200" algn="l" defTabSz="914400" rtl="0" eaLnBrk="1" latinLnBrk="0" hangingPunct="1">
      <a:defRPr sz="4200" kern="1200">
        <a:solidFill>
          <a:srgbClr val="FFFFFF"/>
        </a:solidFill>
        <a:latin typeface="Gill Sans" charset="0"/>
        <a:ea typeface="ヒラギノ角ゴ ProN W3" charset="-128"/>
        <a:cs typeface="+mn-cs"/>
        <a:sym typeface="Gill Sans" charset="0"/>
      </a:defRPr>
    </a:lvl7pPr>
    <a:lvl8pPr marL="3200400" algn="l" defTabSz="914400" rtl="0" eaLnBrk="1" latinLnBrk="0" hangingPunct="1">
      <a:defRPr sz="4200" kern="1200">
        <a:solidFill>
          <a:srgbClr val="FFFFFF"/>
        </a:solidFill>
        <a:latin typeface="Gill Sans" charset="0"/>
        <a:ea typeface="ヒラギノ角ゴ ProN W3" charset="-128"/>
        <a:cs typeface="+mn-cs"/>
        <a:sym typeface="Gill Sans" charset="0"/>
      </a:defRPr>
    </a:lvl8pPr>
    <a:lvl9pPr marL="3657600" algn="l" defTabSz="914400" rtl="0" eaLnBrk="1" latinLnBrk="0" hangingPunct="1">
      <a:defRPr sz="4200" kern="1200">
        <a:solidFill>
          <a:srgbClr val="FFFFFF"/>
        </a:solidFill>
        <a:latin typeface="Gill Sans" charset="0"/>
        <a:ea typeface="ヒラギノ角ゴ ProN W3" charset="-128"/>
        <a:cs typeface="+mn-cs"/>
        <a:sym typeface="Gill Sans"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2619"/>
    <a:srgbClr val="61060F"/>
    <a:srgbClr val="9B23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58" autoAdjust="0"/>
    <p:restoredTop sz="82734" autoAdjust="0"/>
  </p:normalViewPr>
  <p:slideViewPr>
    <p:cSldViewPr>
      <p:cViewPr varScale="1">
        <p:scale>
          <a:sx n="44" d="100"/>
          <a:sy n="44" d="100"/>
        </p:scale>
        <p:origin x="1752" y="66"/>
      </p:cViewPr>
      <p:guideLst>
        <p:guide orient="horz" pos="3072"/>
        <p:guide pos="4096"/>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ヒラギノ角ゴ ProN W3" charset="0"/>
                <a:cs typeface="ヒラギノ角ゴ ProN W3"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5F65717B-29EE-48EA-A1A1-960834510185}" type="datetimeFigureOut">
              <a:rPr lang="en-US"/>
              <a:pPr>
                <a:defRPr/>
              </a:pPr>
              <a:t>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ヒラギノ角ゴ ProN W3" charset="0"/>
                <a:cs typeface="ヒラギノ角ゴ ProN W3"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481AEF49-3DC4-466C-8883-E8DB0F03052A}" type="slidenum">
              <a:rPr lang="en-US"/>
              <a:pPr>
                <a:defRPr/>
              </a:pPr>
              <a:t>‹#›</a:t>
            </a:fld>
            <a:endParaRPr lang="en-US"/>
          </a:p>
        </p:txBody>
      </p:sp>
    </p:spTree>
    <p:extLst>
      <p:ext uri="{BB962C8B-B14F-4D97-AF65-F5344CB8AC3E}">
        <p14:creationId xmlns:p14="http://schemas.microsoft.com/office/powerpoint/2010/main" val="120458560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1AEF49-3DC4-466C-8883-E8DB0F03052A}" type="slidenum">
              <a:rPr lang="en-US"/>
              <a:pPr>
                <a:defRPr/>
              </a:pPr>
              <a:t>1</a:t>
            </a:fld>
            <a:endParaRPr lang="en-US"/>
          </a:p>
        </p:txBody>
      </p:sp>
    </p:spTree>
    <p:extLst>
      <p:ext uri="{BB962C8B-B14F-4D97-AF65-F5344CB8AC3E}">
        <p14:creationId xmlns:p14="http://schemas.microsoft.com/office/powerpoint/2010/main" val="3346213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solidFill>
                  <a:schemeClr val="bg1"/>
                </a:solidFill>
              </a:rPr>
              <a:t>One-sentence </a:t>
            </a:r>
            <a:r>
              <a:rPr lang="en-US" altLang="en-US" dirty="0" smtClean="0">
                <a:solidFill>
                  <a:schemeClr val="bg1"/>
                </a:solidFill>
              </a:rPr>
              <a:t>“</a:t>
            </a:r>
            <a:r>
              <a:rPr lang="en-US" dirty="0" smtClean="0">
                <a:solidFill>
                  <a:schemeClr val="bg1"/>
                </a:solidFill>
              </a:rPr>
              <a:t>wow!</a:t>
            </a:r>
            <a:r>
              <a:rPr lang="en-US" altLang="en-US" dirty="0" smtClean="0">
                <a:solidFill>
                  <a:schemeClr val="bg1"/>
                </a:solidFill>
              </a:rPr>
              <a:t>”</a:t>
            </a:r>
            <a:r>
              <a:rPr lang="en-US" dirty="0" smtClean="0">
                <a:solidFill>
                  <a:schemeClr val="bg1"/>
                </a:solidFill>
              </a:rPr>
              <a:t> explaining exactly, tactically what you do. There should be no question about what business you are in and who your customer is after this sixty-second description. </a:t>
            </a:r>
          </a:p>
          <a:p>
            <a:pPr eaLnBrk="1" hangingPunct="1">
              <a:spcBef>
                <a:spcPct val="0"/>
              </a:spcBef>
            </a:pPr>
            <a:endParaRPr lang="en-US" dirty="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FFFFFF"/>
                </a:solidFill>
                <a:latin typeface="Gill Sans" charset="0"/>
                <a:ea typeface="ヒラギノ角ゴ ProN W3" charset="-128"/>
                <a:sym typeface="Gill Sans" charset="0"/>
              </a:defRPr>
            </a:lvl1pPr>
            <a:lvl2pPr marL="742950" indent="-285750" eaLnBrk="0" hangingPunct="0">
              <a:defRPr sz="4200">
                <a:solidFill>
                  <a:srgbClr val="FFFFFF"/>
                </a:solidFill>
                <a:latin typeface="Gill Sans" charset="0"/>
                <a:ea typeface="ヒラギノ角ゴ ProN W3" charset="-128"/>
                <a:sym typeface="Gill Sans" charset="0"/>
              </a:defRPr>
            </a:lvl2pPr>
            <a:lvl3pPr marL="1143000" indent="-228600" eaLnBrk="0" hangingPunct="0">
              <a:defRPr sz="4200">
                <a:solidFill>
                  <a:srgbClr val="FFFFFF"/>
                </a:solidFill>
                <a:latin typeface="Gill Sans" charset="0"/>
                <a:ea typeface="ヒラギノ角ゴ ProN W3" charset="-128"/>
                <a:sym typeface="Gill Sans" charset="0"/>
              </a:defRPr>
            </a:lvl3pPr>
            <a:lvl4pPr marL="1600200" indent="-228600" eaLnBrk="0" hangingPunct="0">
              <a:defRPr sz="4200">
                <a:solidFill>
                  <a:srgbClr val="FFFFFF"/>
                </a:solidFill>
                <a:latin typeface="Gill Sans" charset="0"/>
                <a:ea typeface="ヒラギノ角ゴ ProN W3" charset="-128"/>
                <a:sym typeface="Gill Sans" charset="0"/>
              </a:defRPr>
            </a:lvl4pPr>
            <a:lvl5pPr marL="2057400" indent="-228600" eaLnBrk="0" hangingPunct="0">
              <a:defRPr sz="42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FFFFFF"/>
                </a:solidFill>
                <a:latin typeface="Gill Sans" charset="0"/>
                <a:ea typeface="ヒラギノ角ゴ ProN W3" charset="-128"/>
                <a:sym typeface="Gill Sans" charset="0"/>
              </a:defRPr>
            </a:lvl9pPr>
          </a:lstStyle>
          <a:p>
            <a:pPr eaLnBrk="1" hangingPunct="1"/>
            <a:fld id="{10CD3FC2-B8A2-4BAD-B360-6A95BF164D3E}" type="slidenum">
              <a:rPr lang="en-US" sz="1200" smtClean="0"/>
              <a:pPr eaLnBrk="1" hangingPunct="1"/>
              <a:t>10</a:t>
            </a:fld>
            <a:endParaRPr lang="en-US" sz="1200" smtClean="0"/>
          </a:p>
        </p:txBody>
      </p:sp>
    </p:spTree>
    <p:extLst>
      <p:ext uri="{BB962C8B-B14F-4D97-AF65-F5344CB8AC3E}">
        <p14:creationId xmlns:p14="http://schemas.microsoft.com/office/powerpoint/2010/main" val="1811520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1AEF49-3DC4-466C-8883-E8DB0F03052A}" type="slidenum">
              <a:rPr lang="en-US" smtClean="0"/>
              <a:pPr>
                <a:defRPr/>
              </a:pPr>
              <a:t>15</a:t>
            </a:fld>
            <a:endParaRPr lang="en-US"/>
          </a:p>
        </p:txBody>
      </p:sp>
    </p:spTree>
    <p:extLst>
      <p:ext uri="{BB962C8B-B14F-4D97-AF65-F5344CB8AC3E}">
        <p14:creationId xmlns:p14="http://schemas.microsoft.com/office/powerpoint/2010/main" val="2896606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is the place to do a demo. Ten minutes is long enough. Try not to get sucked into a long demo so you can</a:t>
            </a:r>
            <a:r>
              <a:rPr lang="en-US" altLang="en-US" smtClean="0"/>
              <a:t>’</a:t>
            </a:r>
            <a:r>
              <a:rPr lang="en-US" smtClean="0"/>
              <a:t>t finish your presentation. </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FFFFFF"/>
                </a:solidFill>
                <a:latin typeface="Gill Sans" charset="0"/>
                <a:ea typeface="ヒラギノ角ゴ ProN W3" charset="-128"/>
                <a:sym typeface="Gill Sans" charset="0"/>
              </a:defRPr>
            </a:lvl1pPr>
            <a:lvl2pPr marL="742950" indent="-285750" eaLnBrk="0" hangingPunct="0">
              <a:defRPr sz="4200">
                <a:solidFill>
                  <a:srgbClr val="FFFFFF"/>
                </a:solidFill>
                <a:latin typeface="Gill Sans" charset="0"/>
                <a:ea typeface="ヒラギノ角ゴ ProN W3" charset="-128"/>
                <a:sym typeface="Gill Sans" charset="0"/>
              </a:defRPr>
            </a:lvl2pPr>
            <a:lvl3pPr marL="1143000" indent="-228600" eaLnBrk="0" hangingPunct="0">
              <a:defRPr sz="4200">
                <a:solidFill>
                  <a:srgbClr val="FFFFFF"/>
                </a:solidFill>
                <a:latin typeface="Gill Sans" charset="0"/>
                <a:ea typeface="ヒラギノ角ゴ ProN W3" charset="-128"/>
                <a:sym typeface="Gill Sans" charset="0"/>
              </a:defRPr>
            </a:lvl3pPr>
            <a:lvl4pPr marL="1600200" indent="-228600" eaLnBrk="0" hangingPunct="0">
              <a:defRPr sz="4200">
                <a:solidFill>
                  <a:srgbClr val="FFFFFF"/>
                </a:solidFill>
                <a:latin typeface="Gill Sans" charset="0"/>
                <a:ea typeface="ヒラギノ角ゴ ProN W3" charset="-128"/>
                <a:sym typeface="Gill Sans" charset="0"/>
              </a:defRPr>
            </a:lvl4pPr>
            <a:lvl5pPr marL="2057400" indent="-228600" eaLnBrk="0" hangingPunct="0">
              <a:defRPr sz="42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FFFFFF"/>
                </a:solidFill>
                <a:latin typeface="Gill Sans" charset="0"/>
                <a:ea typeface="ヒラギノ角ゴ ProN W3" charset="-128"/>
                <a:sym typeface="Gill Sans" charset="0"/>
              </a:defRPr>
            </a:lvl9pPr>
          </a:lstStyle>
          <a:p>
            <a:pPr eaLnBrk="1" hangingPunct="1"/>
            <a:fld id="{C089EE98-6329-4132-B95E-6FFB293C1446}" type="slidenum">
              <a:rPr lang="en-US" sz="1200" smtClean="0"/>
              <a:pPr eaLnBrk="1" hangingPunct="1"/>
              <a:t>42</a:t>
            </a:fld>
            <a:endParaRPr lang="en-US" sz="1200" smtClean="0"/>
          </a:p>
        </p:txBody>
      </p:sp>
    </p:spTree>
    <p:extLst>
      <p:ext uri="{BB962C8B-B14F-4D97-AF65-F5344CB8AC3E}">
        <p14:creationId xmlns:p14="http://schemas.microsoft.com/office/powerpoint/2010/main" val="1018674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horizon.png"/>
          <p:cNvPicPr>
            <a:picLocks noChangeAspect="1"/>
          </p:cNvPicPr>
          <p:nvPr/>
        </p:nvPicPr>
        <p:blipFill>
          <a:blip r:embed="rId2">
            <a:extLst>
              <a:ext uri="{28A0092B-C50C-407E-A947-70E740481C1C}">
                <a14:useLocalDpi xmlns:a14="http://schemas.microsoft.com/office/drawing/2010/main" val="0"/>
              </a:ext>
            </a:extLst>
          </a:blip>
          <a:srcRect t="33333"/>
          <a:stretch>
            <a:fillRect/>
          </a:stretch>
        </p:blipFill>
        <p:spPr bwMode="auto">
          <a:xfrm>
            <a:off x="0" y="0"/>
            <a:ext cx="130048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733973" y="5527040"/>
            <a:ext cx="9103360" cy="2492587"/>
          </a:xfrm>
        </p:spPr>
        <p:txBody>
          <a:bodyPr/>
          <a:lstStyle>
            <a:lvl1pPr marL="0" indent="0" algn="ctr">
              <a:buNone/>
              <a:defRPr sz="2400" baseline="0">
                <a:solidFill>
                  <a:schemeClr val="tx2"/>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975360" y="2855664"/>
            <a:ext cx="11054080" cy="2090702"/>
          </a:xfrm>
        </p:spPr>
        <p:txBody>
          <a:bodyPr/>
          <a:lstStyle>
            <a:lvl1pPr algn="ctr">
              <a:defRPr sz="4600"/>
            </a:lvl1pPr>
          </a:lstStyle>
          <a:p>
            <a:r>
              <a:rPr lang="en-US" dirty="0"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9C21C6DE-AD13-4E6A-8549-7A87E5A9BD07}" type="datetimeFigureOut">
              <a:rPr lang="en-US"/>
              <a:pPr>
                <a:defRPr/>
              </a:pPr>
              <a:t>2/1/2017</a:t>
            </a:fld>
            <a:endParaRPr lang="en-US"/>
          </a:p>
        </p:txBody>
      </p:sp>
      <p:sp>
        <p:nvSpPr>
          <p:cNvPr id="6" name="Footer Placeholder 4"/>
          <p:cNvSpPr>
            <a:spLocks noGrp="1"/>
          </p:cNvSpPr>
          <p:nvPr>
            <p:ph type="ftr" sz="quarter" idx="11"/>
          </p:nvPr>
        </p:nvSpPr>
        <p:spPr/>
        <p:txBody>
          <a:bodyPr/>
          <a:lstStyle>
            <a:lvl1pPr>
              <a:defRPr>
                <a:solidFill>
                  <a:schemeClr val="tx1"/>
                </a:solidFill>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8412A2-02C2-495F-9DF6-EC33B85EE4E7}" type="slidenum">
              <a:rPr lang="en-US"/>
              <a:pPr>
                <a:defRPr/>
              </a:pPr>
              <a:t>‹#›</a:t>
            </a:fld>
            <a:endParaRPr lang="en-US"/>
          </a:p>
        </p:txBody>
      </p:sp>
    </p:spTree>
    <p:extLst>
      <p:ext uri="{BB962C8B-B14F-4D97-AF65-F5344CB8AC3E}">
        <p14:creationId xmlns:p14="http://schemas.microsoft.com/office/powerpoint/2010/main" val="1327295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C811971-4F53-4DAE-ACDC-B320FD026920}" type="datetimeFigureOut">
              <a:rPr lang="en-US"/>
              <a:pPr>
                <a:defRPr/>
              </a:pPr>
              <a:t>2/1/2017</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27F10C-55EE-4E4E-AF70-A77B108696A4}" type="slidenum">
              <a:rPr lang="en-US"/>
              <a:pPr>
                <a:defRPr/>
              </a:pPr>
              <a:t>‹#›</a:t>
            </a:fld>
            <a:endParaRPr lang="en-US"/>
          </a:p>
        </p:txBody>
      </p:sp>
    </p:spTree>
    <p:extLst>
      <p:ext uri="{BB962C8B-B14F-4D97-AF65-F5344CB8AC3E}">
        <p14:creationId xmlns:p14="http://schemas.microsoft.com/office/powerpoint/2010/main" val="2233384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597"/>
            <a:ext cx="2926080" cy="832216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0240" y="390597"/>
            <a:ext cx="8561493" cy="83221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4BDC8F-7152-4B51-8E88-ACFF1713E1A8}" type="datetimeFigureOut">
              <a:rPr lang="en-US"/>
              <a:pPr>
                <a:defRPr/>
              </a:pPr>
              <a:t>2/1/2017</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A27189-305B-4ABB-AB09-0A5086790A5B}" type="slidenum">
              <a:rPr lang="en-US"/>
              <a:pPr>
                <a:defRPr/>
              </a:pPr>
              <a:t>‹#›</a:t>
            </a:fld>
            <a:endParaRPr lang="en-US"/>
          </a:p>
        </p:txBody>
      </p:sp>
    </p:spTree>
    <p:extLst>
      <p:ext uri="{BB962C8B-B14F-4D97-AF65-F5344CB8AC3E}">
        <p14:creationId xmlns:p14="http://schemas.microsoft.com/office/powerpoint/2010/main" val="391489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6987" y="390596"/>
            <a:ext cx="11270827" cy="1625600"/>
          </a:xfrm>
        </p:spPr>
        <p:txBody>
          <a:bodyPr/>
          <a:lstStyle/>
          <a:p>
            <a:r>
              <a:rPr lang="en-US" dirty="0" smtClean="0"/>
              <a:t>Click to edit Master title style</a:t>
            </a:r>
            <a:endParaRPr lang="en-US" dirty="0"/>
          </a:p>
        </p:txBody>
      </p:sp>
      <p:sp>
        <p:nvSpPr>
          <p:cNvPr id="8" name="Content Placeholder 7"/>
          <p:cNvSpPr>
            <a:spLocks noGrp="1"/>
          </p:cNvSpPr>
          <p:nvPr>
            <p:ph sz="quarter" idx="13"/>
          </p:nvPr>
        </p:nvSpPr>
        <p:spPr>
          <a:xfrm>
            <a:off x="866987" y="2275840"/>
            <a:ext cx="11270827" cy="58521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23C4F51F-D518-4F36-89BB-14834C0223CE}" type="datetimeFigureOut">
              <a:rPr lang="en-US"/>
              <a:pPr>
                <a:defRPr/>
              </a:pPr>
              <a:t>2/1/2017</a:t>
            </a:fld>
            <a:endParaRPr lang="en-US"/>
          </a:p>
        </p:txBody>
      </p:sp>
      <p:sp>
        <p:nvSpPr>
          <p:cNvPr id="5" name="Footer Placeholder 4"/>
          <p:cNvSpPr>
            <a:spLocks noGrp="1"/>
          </p:cNvSpPr>
          <p:nvPr>
            <p:ph type="ftr" sz="quarter" idx="15"/>
          </p:nvPr>
        </p:nvSpPr>
        <p:spPr/>
        <p:txBody>
          <a:bodyPr/>
          <a:lstStyle>
            <a:lvl1pPr>
              <a:defRPr>
                <a:solidFill>
                  <a:schemeClr val="tx1"/>
                </a:solidFill>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506DB208-23AB-4D38-A57E-5A7B969D06D6}" type="slidenum">
              <a:rPr lang="en-US"/>
              <a:pPr>
                <a:defRPr/>
              </a:pPr>
              <a:t>‹#›</a:t>
            </a:fld>
            <a:endParaRPr lang="en-US"/>
          </a:p>
        </p:txBody>
      </p:sp>
    </p:spTree>
    <p:extLst>
      <p:ext uri="{BB962C8B-B14F-4D97-AF65-F5344CB8AC3E}">
        <p14:creationId xmlns:p14="http://schemas.microsoft.com/office/powerpoint/2010/main" val="2017305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987" y="7057814"/>
            <a:ext cx="11214383" cy="1937173"/>
          </a:xfrm>
        </p:spPr>
        <p:txBody>
          <a:bodyPr anchor="t"/>
          <a:lstStyle>
            <a:lvl1pPr algn="l">
              <a:defRPr sz="4600" b="0" i="0" cap="small"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866987" y="4924215"/>
            <a:ext cx="11214383" cy="2133599"/>
          </a:xfrm>
        </p:spPr>
        <p:txBody>
          <a:bodyPr anchor="b"/>
          <a:lstStyle>
            <a:lvl1pPr marL="0" indent="0">
              <a:buNone/>
              <a:defRPr sz="2400" baseline="0">
                <a:solidFill>
                  <a:schemeClr val="tx2"/>
                </a:solidFill>
              </a:defRPr>
            </a:lvl1pPr>
            <a:lvl2pPr marL="650230" indent="0">
              <a:buNone/>
              <a:defRPr sz="2600">
                <a:solidFill>
                  <a:schemeClr val="tx1">
                    <a:tint val="75000"/>
                  </a:schemeClr>
                </a:solidFill>
              </a:defRPr>
            </a:lvl2pPr>
            <a:lvl3pPr marL="1300460" indent="0">
              <a:buNone/>
              <a:defRPr sz="2300">
                <a:solidFill>
                  <a:schemeClr val="tx1">
                    <a:tint val="75000"/>
                  </a:schemeClr>
                </a:solidFill>
              </a:defRPr>
            </a:lvl3pPr>
            <a:lvl4pPr marL="1950690" indent="0">
              <a:buNone/>
              <a:defRPr sz="2000">
                <a:solidFill>
                  <a:schemeClr val="tx1">
                    <a:tint val="75000"/>
                  </a:schemeClr>
                </a:solidFill>
              </a:defRPr>
            </a:lvl4pPr>
            <a:lvl5pPr marL="2600919" indent="0">
              <a:buNone/>
              <a:defRPr sz="2000">
                <a:solidFill>
                  <a:schemeClr val="tx1">
                    <a:tint val="75000"/>
                  </a:schemeClr>
                </a:solidFill>
              </a:defRPr>
            </a:lvl5pPr>
            <a:lvl6pPr marL="3251149" indent="0">
              <a:buNone/>
              <a:defRPr sz="2000">
                <a:solidFill>
                  <a:schemeClr val="tx1">
                    <a:tint val="75000"/>
                  </a:schemeClr>
                </a:solidFill>
              </a:defRPr>
            </a:lvl6pPr>
            <a:lvl7pPr marL="3901379" indent="0">
              <a:buNone/>
              <a:defRPr sz="2000">
                <a:solidFill>
                  <a:schemeClr val="tx1">
                    <a:tint val="75000"/>
                  </a:schemeClr>
                </a:solidFill>
              </a:defRPr>
            </a:lvl7pPr>
            <a:lvl8pPr marL="4551609" indent="0">
              <a:buNone/>
              <a:defRPr sz="2000">
                <a:solidFill>
                  <a:schemeClr val="tx1">
                    <a:tint val="75000"/>
                  </a:schemeClr>
                </a:solidFill>
              </a:defRPr>
            </a:lvl8pPr>
            <a:lvl9pPr marL="5201839"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3BEA275-BC2A-4BE3-8005-942A86BDCF28}" type="datetimeFigureOut">
              <a:rPr lang="en-US"/>
              <a:pPr>
                <a:defRPr/>
              </a:pPr>
              <a:t>2/1/2017</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5DC596-5C64-42CA-9014-EEB91263B89A}" type="slidenum">
              <a:rPr lang="en-US"/>
              <a:pPr>
                <a:defRPr/>
              </a:pPr>
              <a:t>‹#›</a:t>
            </a:fld>
            <a:endParaRPr lang="en-US"/>
          </a:p>
        </p:txBody>
      </p:sp>
    </p:spTree>
    <p:extLst>
      <p:ext uri="{BB962C8B-B14F-4D97-AF65-F5344CB8AC3E}">
        <p14:creationId xmlns:p14="http://schemas.microsoft.com/office/powerpoint/2010/main" val="2478769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866987" y="2275840"/>
            <a:ext cx="5310293" cy="585216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6827520" y="2275840"/>
            <a:ext cx="5310293" cy="585216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866987" y="390596"/>
            <a:ext cx="11270827" cy="1625600"/>
          </a:xfrm>
        </p:spPr>
        <p:txBody>
          <a:bodyPr/>
          <a:lstStyle/>
          <a:p>
            <a:r>
              <a:rPr lang="en-US" smtClean="0"/>
              <a:t>Click to edit Master title style</a:t>
            </a:r>
            <a:endParaRPr lang="en-US" dirty="0"/>
          </a:p>
        </p:txBody>
      </p:sp>
      <p:sp>
        <p:nvSpPr>
          <p:cNvPr id="5" name="Date Placeholder 4"/>
          <p:cNvSpPr>
            <a:spLocks noGrp="1"/>
          </p:cNvSpPr>
          <p:nvPr>
            <p:ph type="dt" sz="half" idx="15"/>
          </p:nvPr>
        </p:nvSpPr>
        <p:spPr/>
        <p:txBody>
          <a:bodyPr/>
          <a:lstStyle>
            <a:lvl1pPr>
              <a:defRPr/>
            </a:lvl1pPr>
          </a:lstStyle>
          <a:p>
            <a:pPr>
              <a:defRPr/>
            </a:pPr>
            <a:fld id="{08295D08-EE28-46B7-B6A0-1879AAE22DB2}" type="datetimeFigureOut">
              <a:rPr lang="en-US"/>
              <a:pPr>
                <a:defRPr/>
              </a:pPr>
              <a:t>2/1/2017</a:t>
            </a:fld>
            <a:endParaRPr lang="en-US"/>
          </a:p>
        </p:txBody>
      </p:sp>
      <p:sp>
        <p:nvSpPr>
          <p:cNvPr id="6" name="Footer Placeholder 5"/>
          <p:cNvSpPr>
            <a:spLocks noGrp="1"/>
          </p:cNvSpPr>
          <p:nvPr>
            <p:ph type="ftr" sz="quarter" idx="16"/>
          </p:nvPr>
        </p:nvSpPr>
        <p:spPr/>
        <p:txBody>
          <a:bodyPr/>
          <a:lstStyle>
            <a:lvl1pPr>
              <a:defRPr>
                <a:solidFill>
                  <a:schemeClr val="tx1"/>
                </a:solidFill>
              </a:defRPr>
            </a:lvl1pPr>
          </a:lstStyle>
          <a:p>
            <a:pPr>
              <a:defRPr/>
            </a:pPr>
            <a:endParaRPr lang="en-US"/>
          </a:p>
        </p:txBody>
      </p:sp>
      <p:sp>
        <p:nvSpPr>
          <p:cNvPr id="7" name="Slide Number Placeholder 6"/>
          <p:cNvSpPr>
            <a:spLocks noGrp="1"/>
          </p:cNvSpPr>
          <p:nvPr>
            <p:ph type="sldNum" sz="quarter" idx="17"/>
          </p:nvPr>
        </p:nvSpPr>
        <p:spPr/>
        <p:txBody>
          <a:bodyPr/>
          <a:lstStyle>
            <a:lvl1pPr>
              <a:defRPr/>
            </a:lvl1pPr>
          </a:lstStyle>
          <a:p>
            <a:pPr>
              <a:defRPr/>
            </a:pPr>
            <a:fld id="{E349DDD8-B8DC-4B36-A8A8-9597FFA007BE}" type="slidenum">
              <a:rPr lang="en-US"/>
              <a:pPr>
                <a:defRPr/>
              </a:pPr>
              <a:t>‹#›</a:t>
            </a:fld>
            <a:endParaRPr lang="en-US"/>
          </a:p>
        </p:txBody>
      </p:sp>
    </p:spTree>
    <p:extLst>
      <p:ext uri="{BB962C8B-B14F-4D97-AF65-F5344CB8AC3E}">
        <p14:creationId xmlns:p14="http://schemas.microsoft.com/office/powerpoint/2010/main" val="3295289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6827520" y="3142827"/>
            <a:ext cx="5310293" cy="4985173"/>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866987" y="3142827"/>
            <a:ext cx="5310293" cy="4985173"/>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866987" y="390596"/>
            <a:ext cx="11270827" cy="16256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987" y="2275839"/>
            <a:ext cx="5310293" cy="817316"/>
          </a:xfrm>
        </p:spPr>
        <p:txBody>
          <a:bodyPr anchor="b"/>
          <a:lstStyle>
            <a:lvl1pPr marL="0" indent="0">
              <a:buNone/>
              <a:defRPr sz="2400" b="0" i="0" baseline="0">
                <a:solidFill>
                  <a:schemeClr val="tx2"/>
                </a:solidFill>
              </a:defRPr>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smtClean="0"/>
              <a:t>Click to edit Master text styles</a:t>
            </a:r>
          </a:p>
        </p:txBody>
      </p:sp>
      <p:sp>
        <p:nvSpPr>
          <p:cNvPr id="5" name="Text Placeholder 4"/>
          <p:cNvSpPr>
            <a:spLocks noGrp="1"/>
          </p:cNvSpPr>
          <p:nvPr>
            <p:ph type="body" sz="quarter" idx="3"/>
          </p:nvPr>
        </p:nvSpPr>
        <p:spPr>
          <a:xfrm>
            <a:off x="6827520" y="2275839"/>
            <a:ext cx="5310293" cy="817316"/>
          </a:xfrm>
        </p:spPr>
        <p:txBody>
          <a:bodyPr anchor="b"/>
          <a:lstStyle>
            <a:lvl1pPr marL="0" indent="0">
              <a:buNone/>
              <a:defRPr sz="2400" b="0" i="0" baseline="0">
                <a:solidFill>
                  <a:schemeClr val="tx2"/>
                </a:solidFill>
              </a:defRPr>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smtClean="0"/>
              <a:t>Click to edit Master text styles</a:t>
            </a:r>
          </a:p>
        </p:txBody>
      </p:sp>
      <p:sp>
        <p:nvSpPr>
          <p:cNvPr id="7" name="Date Placeholder 6"/>
          <p:cNvSpPr>
            <a:spLocks noGrp="1"/>
          </p:cNvSpPr>
          <p:nvPr>
            <p:ph type="dt" sz="half" idx="15"/>
          </p:nvPr>
        </p:nvSpPr>
        <p:spPr/>
        <p:txBody>
          <a:bodyPr/>
          <a:lstStyle>
            <a:lvl1pPr>
              <a:defRPr/>
            </a:lvl1pPr>
          </a:lstStyle>
          <a:p>
            <a:pPr>
              <a:defRPr/>
            </a:pPr>
            <a:fld id="{DFB5FBC4-DE10-4886-BFC9-265FB010F9C1}" type="datetimeFigureOut">
              <a:rPr lang="en-US"/>
              <a:pPr>
                <a:defRPr/>
              </a:pPr>
              <a:t>2/1/2017</a:t>
            </a:fld>
            <a:endParaRPr lang="en-US"/>
          </a:p>
        </p:txBody>
      </p:sp>
      <p:sp>
        <p:nvSpPr>
          <p:cNvPr id="8" name="Footer Placeholder 7"/>
          <p:cNvSpPr>
            <a:spLocks noGrp="1"/>
          </p:cNvSpPr>
          <p:nvPr>
            <p:ph type="ftr" sz="quarter" idx="16"/>
          </p:nvPr>
        </p:nvSpPr>
        <p:spPr/>
        <p:txBody>
          <a:bodyPr/>
          <a:lstStyle>
            <a:lvl1pPr>
              <a:defRPr>
                <a:solidFill>
                  <a:schemeClr val="tx1"/>
                </a:solidFill>
              </a:defRPr>
            </a:lvl1pPr>
          </a:lstStyle>
          <a:p>
            <a:pPr>
              <a:defRPr/>
            </a:pPr>
            <a:endParaRPr lang="en-US"/>
          </a:p>
        </p:txBody>
      </p:sp>
      <p:sp>
        <p:nvSpPr>
          <p:cNvPr id="9" name="Slide Number Placeholder 8"/>
          <p:cNvSpPr>
            <a:spLocks noGrp="1"/>
          </p:cNvSpPr>
          <p:nvPr>
            <p:ph type="sldNum" sz="quarter" idx="17"/>
          </p:nvPr>
        </p:nvSpPr>
        <p:spPr/>
        <p:txBody>
          <a:bodyPr/>
          <a:lstStyle>
            <a:lvl1pPr>
              <a:defRPr/>
            </a:lvl1pPr>
          </a:lstStyle>
          <a:p>
            <a:pPr>
              <a:defRPr/>
            </a:pPr>
            <a:fld id="{C75DA296-A456-4E38-BA25-781B4720BDDF}" type="slidenum">
              <a:rPr lang="en-US"/>
              <a:pPr>
                <a:defRPr/>
              </a:pPr>
              <a:t>‹#›</a:t>
            </a:fld>
            <a:endParaRPr lang="en-US"/>
          </a:p>
        </p:txBody>
      </p:sp>
    </p:spTree>
    <p:extLst>
      <p:ext uri="{BB962C8B-B14F-4D97-AF65-F5344CB8AC3E}">
        <p14:creationId xmlns:p14="http://schemas.microsoft.com/office/powerpoint/2010/main" val="3172782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66987" y="390596"/>
            <a:ext cx="11270827" cy="16256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8F83F0CD-D813-4A4C-AF6A-EB47F341DEF1}" type="datetimeFigureOut">
              <a:rPr lang="en-US"/>
              <a:pPr>
                <a:defRPr/>
              </a:pPr>
              <a:t>2/1/2017</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406681A1-95CE-4284-BC2D-11C51C1F04A4}" type="slidenum">
              <a:rPr lang="en-US"/>
              <a:pPr>
                <a:defRPr/>
              </a:pPr>
              <a:t>‹#›</a:t>
            </a:fld>
            <a:endParaRPr lang="en-US"/>
          </a:p>
        </p:txBody>
      </p:sp>
    </p:spTree>
    <p:extLst>
      <p:ext uri="{BB962C8B-B14F-4D97-AF65-F5344CB8AC3E}">
        <p14:creationId xmlns:p14="http://schemas.microsoft.com/office/powerpoint/2010/main" val="3730592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94DBBFB-D8DC-4579-B6FB-6E7CC8113605}" type="datetimeFigureOut">
              <a:rPr lang="en-US"/>
              <a:pPr>
                <a:defRPr/>
              </a:pPr>
              <a:t>2/1/2017</a:t>
            </a:fld>
            <a:endParaRPr lang="en-US"/>
          </a:p>
        </p:txBody>
      </p:sp>
      <p:sp>
        <p:nvSpPr>
          <p:cNvPr id="3" name="Footer Placeholder 2"/>
          <p:cNvSpPr>
            <a:spLocks noGrp="1"/>
          </p:cNvSpPr>
          <p:nvPr>
            <p:ph type="ftr" sz="quarter" idx="11"/>
          </p:nvPr>
        </p:nvSpPr>
        <p:spPr/>
        <p:txBody>
          <a:bodyPr/>
          <a:lstStyle>
            <a:lvl1pPr>
              <a:defRPr>
                <a:solidFill>
                  <a:schemeClr val="tx1"/>
                </a:solidFill>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7F78CC3-4A28-4B7B-A39D-A31B0DE94F7F}" type="slidenum">
              <a:rPr lang="en-US"/>
              <a:pPr>
                <a:defRPr/>
              </a:pPr>
              <a:t>‹#›</a:t>
            </a:fld>
            <a:endParaRPr lang="en-US"/>
          </a:p>
        </p:txBody>
      </p:sp>
    </p:spTree>
    <p:extLst>
      <p:ext uri="{BB962C8B-B14F-4D97-AF65-F5344CB8AC3E}">
        <p14:creationId xmlns:p14="http://schemas.microsoft.com/office/powerpoint/2010/main" val="1508857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5635414" y="2059093"/>
            <a:ext cx="6610773" cy="60689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871322" y="2059093"/>
            <a:ext cx="4226560" cy="1560576"/>
          </a:xfrm>
        </p:spPr>
        <p:txBody>
          <a:bodyPr/>
          <a:lstStyle>
            <a:lvl1pPr algn="l">
              <a:defRPr sz="26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71322" y="3623668"/>
            <a:ext cx="4226560" cy="4504333"/>
          </a:xfrm>
        </p:spPr>
        <p:txBody>
          <a:bodyPr tIns="13005"/>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16ECC476-1AED-4CCF-8A74-6924204003C1}" type="datetimeFigureOut">
              <a:rPr lang="en-US"/>
              <a:pPr>
                <a:defRPr/>
              </a:pPr>
              <a:t>2/1/2017</a:t>
            </a:fld>
            <a:endParaRPr lang="en-US"/>
          </a:p>
        </p:txBody>
      </p:sp>
      <p:sp>
        <p:nvSpPr>
          <p:cNvPr id="6" name="Footer Placeholder 5"/>
          <p:cNvSpPr>
            <a:spLocks noGrp="1"/>
          </p:cNvSpPr>
          <p:nvPr>
            <p:ph type="ftr" sz="quarter" idx="15"/>
          </p:nvPr>
        </p:nvSpPr>
        <p:spPr/>
        <p:txBody>
          <a:bodyPr/>
          <a:lstStyle>
            <a:lvl1pPr>
              <a:defRPr>
                <a:solidFill>
                  <a:schemeClr val="tx1"/>
                </a:solidFill>
              </a:defRPr>
            </a:lvl1pPr>
          </a:lstStyle>
          <a:p>
            <a:pPr>
              <a:defRPr/>
            </a:pPr>
            <a:endParaRPr lang="en-US"/>
          </a:p>
        </p:txBody>
      </p:sp>
      <p:sp>
        <p:nvSpPr>
          <p:cNvPr id="7" name="Slide Number Placeholder 6"/>
          <p:cNvSpPr>
            <a:spLocks noGrp="1"/>
          </p:cNvSpPr>
          <p:nvPr>
            <p:ph type="sldNum" sz="quarter" idx="16"/>
          </p:nvPr>
        </p:nvSpPr>
        <p:spPr/>
        <p:txBody>
          <a:bodyPr/>
          <a:lstStyle>
            <a:lvl1pPr>
              <a:defRPr/>
            </a:lvl1pPr>
          </a:lstStyle>
          <a:p>
            <a:pPr>
              <a:defRPr/>
            </a:pPr>
            <a:fld id="{F68D1706-5633-4ECC-81B3-0B625F25B4F0}" type="slidenum">
              <a:rPr lang="en-US"/>
              <a:pPr>
                <a:defRPr/>
              </a:pPr>
              <a:t>‹#›</a:t>
            </a:fld>
            <a:endParaRPr lang="en-US"/>
          </a:p>
        </p:txBody>
      </p:sp>
    </p:spTree>
    <p:extLst>
      <p:ext uri="{BB962C8B-B14F-4D97-AF65-F5344CB8AC3E}">
        <p14:creationId xmlns:p14="http://schemas.microsoft.com/office/powerpoint/2010/main" val="2478698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horiz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66987" y="2059093"/>
            <a:ext cx="4226560" cy="1560576"/>
          </a:xfrm>
        </p:spPr>
        <p:txBody>
          <a:bodyPr/>
          <a:lstStyle>
            <a:lvl1pPr algn="l">
              <a:defRPr sz="26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6623778" y="2059093"/>
            <a:ext cx="4863795" cy="4941824"/>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lstStyle>
            <a:lvl1pPr marL="0" indent="0" algn="ctr">
              <a:buNone/>
              <a:defRPr sz="2800" baseline="0">
                <a:solidFill>
                  <a:schemeClr val="tx1">
                    <a:lumMod val="65000"/>
                  </a:schemeClr>
                </a:solidFill>
              </a:defRPr>
            </a:lvl1pPr>
            <a:lvl2pPr marL="650230" indent="0">
              <a:buNone/>
              <a:defRPr sz="4000"/>
            </a:lvl2pPr>
            <a:lvl3pPr marL="1300460" indent="0">
              <a:buNone/>
              <a:defRPr sz="3400"/>
            </a:lvl3pPr>
            <a:lvl4pPr marL="1950690" indent="0">
              <a:buNone/>
              <a:defRPr sz="2800"/>
            </a:lvl4pPr>
            <a:lvl5pPr marL="2600919" indent="0">
              <a:buNone/>
              <a:defRPr sz="2800"/>
            </a:lvl5pPr>
            <a:lvl6pPr marL="3251149" indent="0">
              <a:buNone/>
              <a:defRPr sz="2800"/>
            </a:lvl6pPr>
            <a:lvl7pPr marL="3901379" indent="0">
              <a:buNone/>
              <a:defRPr sz="2800"/>
            </a:lvl7pPr>
            <a:lvl8pPr marL="4551609" indent="0">
              <a:buNone/>
              <a:defRPr sz="2800"/>
            </a:lvl8pPr>
            <a:lvl9pPr marL="5201839" indent="0">
              <a:buNone/>
              <a:defRPr sz="28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6987" y="3623667"/>
            <a:ext cx="4226560" cy="3420599"/>
          </a:xfrm>
        </p:spPr>
        <p:txBody>
          <a:bodyPr tIns="13005"/>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9C5E0894-EEBC-47CC-AECA-B2A2A8FC126B}" type="datetimeFigureOut">
              <a:rPr lang="en-US"/>
              <a:pPr>
                <a:defRPr/>
              </a:pPr>
              <a:t>2/1/2017</a:t>
            </a:fld>
            <a:endParaRPr lang="en-US"/>
          </a:p>
        </p:txBody>
      </p:sp>
      <p:sp>
        <p:nvSpPr>
          <p:cNvPr id="7" name="Footer Placeholder 5"/>
          <p:cNvSpPr>
            <a:spLocks noGrp="1"/>
          </p:cNvSpPr>
          <p:nvPr>
            <p:ph type="ftr" sz="quarter" idx="11"/>
          </p:nvPr>
        </p:nvSpPr>
        <p:spPr/>
        <p:txBody>
          <a:bodyPr/>
          <a:lstStyle>
            <a:lvl1pPr>
              <a:defRPr>
                <a:solidFill>
                  <a:schemeClr val="tx1"/>
                </a:solidFill>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8C4DAE6E-FCFA-4E11-BA4B-E93C1E107D98}" type="slidenum">
              <a:rPr lang="en-US"/>
              <a:pPr>
                <a:defRPr/>
              </a:pPr>
              <a:t>‹#›</a:t>
            </a:fld>
            <a:endParaRPr lang="en-US"/>
          </a:p>
        </p:txBody>
      </p:sp>
    </p:spTree>
    <p:extLst>
      <p:ext uri="{BB962C8B-B14F-4D97-AF65-F5344CB8AC3E}">
        <p14:creationId xmlns:p14="http://schemas.microsoft.com/office/powerpoint/2010/main" val="1821978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6" descr="horizon.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866775" y="390525"/>
            <a:ext cx="11271250" cy="1625600"/>
          </a:xfrm>
          <a:prstGeom prst="rect">
            <a:avLst/>
          </a:prstGeom>
        </p:spPr>
        <p:txBody>
          <a:bodyPr vert="horz" lIns="130046" tIns="65023" rIns="130046" bIns="65023"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66775" y="2276475"/>
            <a:ext cx="11271250" cy="6435725"/>
          </a:xfrm>
          <a:prstGeom prst="rect">
            <a:avLst/>
          </a:prstGeom>
        </p:spPr>
        <p:txBody>
          <a:bodyPr vert="horz" lIns="130046" tIns="65023" rIns="130046" bIns="6502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8128000" y="9040813"/>
            <a:ext cx="2166938" cy="519112"/>
          </a:xfrm>
          <a:prstGeom prst="rect">
            <a:avLst/>
          </a:prstGeom>
        </p:spPr>
        <p:txBody>
          <a:bodyPr vert="horz" lIns="130046" tIns="65023" rIns="130046" bIns="65023" rtlCol="0" anchor="ctr"/>
          <a:lstStyle>
            <a:lvl1pPr algn="r">
              <a:defRPr sz="1400" strike="noStrike" spc="85" baseline="0">
                <a:solidFill>
                  <a:schemeClr val="tx1"/>
                </a:solidFill>
              </a:defRPr>
            </a:lvl1pPr>
          </a:lstStyle>
          <a:p>
            <a:pPr>
              <a:defRPr/>
            </a:pPr>
            <a:fld id="{EF360387-A55A-4187-8533-F31BB4EE8F94}" type="datetimeFigureOut">
              <a:rPr lang="en-US"/>
              <a:pPr>
                <a:defRPr/>
              </a:pPr>
              <a:t>2/1/2017</a:t>
            </a:fld>
            <a:endParaRPr lang="en-US">
              <a:solidFill>
                <a:schemeClr val="tx1">
                  <a:shade val="50000"/>
                </a:schemeClr>
              </a:solidFill>
            </a:endParaRPr>
          </a:p>
        </p:txBody>
      </p:sp>
      <p:sp>
        <p:nvSpPr>
          <p:cNvPr id="5" name="Footer Placeholder 4"/>
          <p:cNvSpPr>
            <a:spLocks noGrp="1"/>
          </p:cNvSpPr>
          <p:nvPr>
            <p:ph type="ftr" sz="quarter" idx="3"/>
          </p:nvPr>
        </p:nvSpPr>
        <p:spPr>
          <a:xfrm>
            <a:off x="866775" y="9040813"/>
            <a:ext cx="4117975" cy="519112"/>
          </a:xfrm>
          <a:prstGeom prst="rect">
            <a:avLst/>
          </a:prstGeom>
        </p:spPr>
        <p:txBody>
          <a:bodyPr vert="horz" lIns="130046" tIns="65023" rIns="130046" bIns="65023" rtlCol="0" anchor="ctr"/>
          <a:lstStyle>
            <a:lvl1pPr algn="l">
              <a:defRPr sz="1400" cap="all" spc="85" baseline="0">
                <a:solidFill>
                  <a:schemeClr val="tx1">
                    <a:shade val="50000"/>
                  </a:schemeClr>
                </a:solidFill>
              </a:defRPr>
            </a:lvl1pPr>
          </a:lstStyle>
          <a:p>
            <a:pPr>
              <a:defRPr/>
            </a:pPr>
            <a:endParaRPr lang="en-US"/>
          </a:p>
        </p:txBody>
      </p:sp>
      <p:sp>
        <p:nvSpPr>
          <p:cNvPr id="6" name="Slide Number Placeholder 5"/>
          <p:cNvSpPr>
            <a:spLocks noGrp="1"/>
          </p:cNvSpPr>
          <p:nvPr>
            <p:ph type="sldNum" sz="quarter" idx="4"/>
          </p:nvPr>
        </p:nvSpPr>
        <p:spPr>
          <a:xfrm>
            <a:off x="10728325" y="9040813"/>
            <a:ext cx="1409700" cy="519112"/>
          </a:xfrm>
          <a:prstGeom prst="rect">
            <a:avLst/>
          </a:prstGeom>
        </p:spPr>
        <p:txBody>
          <a:bodyPr vert="horz" lIns="130046" tIns="65023" rIns="130046" bIns="65023" rtlCol="0" anchor="ctr"/>
          <a:lstStyle>
            <a:lvl1pPr algn="r">
              <a:defRPr sz="1600" baseline="0">
                <a:solidFill>
                  <a:schemeClr val="tx1"/>
                </a:solidFill>
              </a:defRPr>
            </a:lvl1pPr>
          </a:lstStyle>
          <a:p>
            <a:pPr>
              <a:defRPr/>
            </a:pPr>
            <a:fld id="{8B5C5213-4C44-4DD2-B386-824E1A4EB617}" type="slidenum">
              <a:rPr lang="en-US"/>
              <a:pPr>
                <a:defRPr/>
              </a:pPr>
              <a:t>‹#›</a:t>
            </a:fld>
            <a:endParaRPr lang="en-US" dirty="0">
              <a:solidFill>
                <a:schemeClr val="tx1">
                  <a:shade val="50000"/>
                </a:schemeClr>
              </a:solidFill>
            </a:endParaRPr>
          </a:p>
        </p:txBody>
      </p:sp>
    </p:spTree>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defTabSz="1300163" rtl="0" eaLnBrk="0" fontAlgn="base" hangingPunct="0">
        <a:spcBef>
          <a:spcPct val="0"/>
        </a:spcBef>
        <a:spcAft>
          <a:spcPct val="0"/>
        </a:spcAft>
        <a:defRPr sz="4300" kern="1200" cap="small" spc="71">
          <a:solidFill>
            <a:schemeClr val="tx1"/>
          </a:solidFill>
          <a:latin typeface="+mj-lt"/>
          <a:ea typeface="+mj-ea"/>
          <a:cs typeface="+mj-cs"/>
        </a:defRPr>
      </a:lvl1pPr>
      <a:lvl2pPr algn="l" defTabSz="1300163" rtl="0" eaLnBrk="0" fontAlgn="base" hangingPunct="0">
        <a:spcBef>
          <a:spcPct val="0"/>
        </a:spcBef>
        <a:spcAft>
          <a:spcPct val="0"/>
        </a:spcAft>
        <a:defRPr sz="4300">
          <a:solidFill>
            <a:schemeClr val="tx1"/>
          </a:solidFill>
          <a:latin typeface="Arial" pitchFamily="34" charset="0"/>
        </a:defRPr>
      </a:lvl2pPr>
      <a:lvl3pPr algn="l" defTabSz="1300163" rtl="0" eaLnBrk="0" fontAlgn="base" hangingPunct="0">
        <a:spcBef>
          <a:spcPct val="0"/>
        </a:spcBef>
        <a:spcAft>
          <a:spcPct val="0"/>
        </a:spcAft>
        <a:defRPr sz="4300">
          <a:solidFill>
            <a:schemeClr val="tx1"/>
          </a:solidFill>
          <a:latin typeface="Arial" pitchFamily="34" charset="0"/>
        </a:defRPr>
      </a:lvl3pPr>
      <a:lvl4pPr algn="l" defTabSz="1300163" rtl="0" eaLnBrk="0" fontAlgn="base" hangingPunct="0">
        <a:spcBef>
          <a:spcPct val="0"/>
        </a:spcBef>
        <a:spcAft>
          <a:spcPct val="0"/>
        </a:spcAft>
        <a:defRPr sz="4300">
          <a:solidFill>
            <a:schemeClr val="tx1"/>
          </a:solidFill>
          <a:latin typeface="Arial" pitchFamily="34" charset="0"/>
        </a:defRPr>
      </a:lvl4pPr>
      <a:lvl5pPr algn="l" defTabSz="1300163" rtl="0" eaLnBrk="0" fontAlgn="base" hangingPunct="0">
        <a:spcBef>
          <a:spcPct val="0"/>
        </a:spcBef>
        <a:spcAft>
          <a:spcPct val="0"/>
        </a:spcAft>
        <a:defRPr sz="4300">
          <a:solidFill>
            <a:schemeClr val="tx1"/>
          </a:solidFill>
          <a:latin typeface="Arial"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87363" indent="-487363" algn="l" defTabSz="1300163" rtl="0" eaLnBrk="0" fontAlgn="base" hangingPunct="0">
        <a:spcBef>
          <a:spcPct val="20000"/>
        </a:spcBef>
        <a:spcAft>
          <a:spcPts val="850"/>
        </a:spcAft>
        <a:buClr>
          <a:schemeClr val="tx2"/>
        </a:buClr>
        <a:buFont typeface="Arial" pitchFamily="34" charset="0"/>
        <a:buChar char="•"/>
        <a:defRPr sz="2400" kern="1200" spc="43">
          <a:solidFill>
            <a:schemeClr val="tx1"/>
          </a:solidFill>
          <a:latin typeface="+mn-lt"/>
          <a:ea typeface="+mn-ea"/>
          <a:cs typeface="+mn-cs"/>
        </a:defRPr>
      </a:lvl1pPr>
      <a:lvl2pPr marL="1055688" indent="-404813" algn="l" defTabSz="1300163" rtl="0" eaLnBrk="0" fontAlgn="base" hangingPunct="0">
        <a:spcBef>
          <a:spcPct val="20000"/>
        </a:spcBef>
        <a:spcAft>
          <a:spcPts val="850"/>
        </a:spcAft>
        <a:buClr>
          <a:schemeClr val="tx2"/>
        </a:buClr>
        <a:buFont typeface="Arial" pitchFamily="34" charset="0"/>
        <a:buChar char="•"/>
        <a:defRPr sz="2400" kern="1200" spc="43">
          <a:solidFill>
            <a:schemeClr val="tx1"/>
          </a:solidFill>
          <a:latin typeface="+mn-lt"/>
          <a:ea typeface="+mn-ea"/>
          <a:cs typeface="+mn-cs"/>
        </a:defRPr>
      </a:lvl2pPr>
      <a:lvl3pPr marL="1624013" indent="-323850" algn="l" defTabSz="1300163" rtl="0" eaLnBrk="0" fontAlgn="base" hangingPunct="0">
        <a:spcBef>
          <a:spcPct val="20000"/>
        </a:spcBef>
        <a:spcAft>
          <a:spcPts val="850"/>
        </a:spcAft>
        <a:buClr>
          <a:schemeClr val="tx2"/>
        </a:buClr>
        <a:buFont typeface="Arial" pitchFamily="34" charset="0"/>
        <a:buChar char="•"/>
        <a:defRPr sz="2400" kern="1200" spc="43">
          <a:solidFill>
            <a:schemeClr val="tx1"/>
          </a:solidFill>
          <a:latin typeface="+mn-lt"/>
          <a:ea typeface="+mn-ea"/>
          <a:cs typeface="+mn-cs"/>
        </a:defRPr>
      </a:lvl3pPr>
      <a:lvl4pPr marL="2274888" indent="-323850" algn="l" defTabSz="1300163" rtl="0" eaLnBrk="0" fontAlgn="base" hangingPunct="0">
        <a:spcBef>
          <a:spcPct val="20000"/>
        </a:spcBef>
        <a:spcAft>
          <a:spcPts val="850"/>
        </a:spcAft>
        <a:buClr>
          <a:schemeClr val="tx2"/>
        </a:buClr>
        <a:buFont typeface="Arial" pitchFamily="34" charset="0"/>
        <a:buChar char="•"/>
        <a:defRPr sz="2400" kern="1200" spc="43">
          <a:solidFill>
            <a:schemeClr val="tx1"/>
          </a:solidFill>
          <a:latin typeface="+mn-lt"/>
          <a:ea typeface="+mn-ea"/>
          <a:cs typeface="+mn-cs"/>
        </a:defRPr>
      </a:lvl4pPr>
      <a:lvl5pPr marL="2925763" indent="-323850" algn="l" defTabSz="1300163" rtl="0" eaLnBrk="0" fontAlgn="base" hangingPunct="0">
        <a:spcBef>
          <a:spcPct val="20000"/>
        </a:spcBef>
        <a:spcAft>
          <a:spcPts val="850"/>
        </a:spcAft>
        <a:buClr>
          <a:schemeClr val="tx2"/>
        </a:buClr>
        <a:buFont typeface="Arial" pitchFamily="34" charset="0"/>
        <a:buChar char="•"/>
        <a:defRPr sz="2400" kern="1200" spc="43">
          <a:solidFill>
            <a:schemeClr val="tx1"/>
          </a:solidFill>
          <a:latin typeface="+mn-lt"/>
          <a:ea typeface="+mn-ea"/>
          <a:cs typeface="+mn-cs"/>
        </a:defRPr>
      </a:lvl5pPr>
      <a:lvl6pPr marL="3576264" indent="-325115" algn="l" defTabSz="1300460" rtl="0" eaLnBrk="1" latinLnBrk="0" hangingPunct="1">
        <a:lnSpc>
          <a:spcPct val="100000"/>
        </a:lnSpc>
        <a:spcBef>
          <a:spcPct val="20000"/>
        </a:spcBef>
        <a:spcAft>
          <a:spcPts val="853"/>
        </a:spcAft>
        <a:buClr>
          <a:schemeClr val="tx2"/>
        </a:buClr>
        <a:buFont typeface="Arial" pitchFamily="34" charset="0"/>
        <a:buChar char="•"/>
        <a:defRPr sz="2400" kern="1200">
          <a:solidFill>
            <a:schemeClr val="tx1"/>
          </a:solidFill>
          <a:latin typeface="+mn-lt"/>
          <a:ea typeface="+mn-ea"/>
          <a:cs typeface="+mn-cs"/>
        </a:defRPr>
      </a:lvl6pPr>
      <a:lvl7pPr marL="4226494" indent="-325115" algn="l" defTabSz="1300460" rtl="0" eaLnBrk="1" latinLnBrk="0" hangingPunct="1">
        <a:lnSpc>
          <a:spcPct val="100000"/>
        </a:lnSpc>
        <a:spcBef>
          <a:spcPct val="20000"/>
        </a:spcBef>
        <a:spcAft>
          <a:spcPts val="853"/>
        </a:spcAft>
        <a:buClr>
          <a:schemeClr val="tx2"/>
        </a:buClr>
        <a:buFont typeface="Arial" pitchFamily="34" charset="0"/>
        <a:buChar char="•"/>
        <a:defRPr sz="2400" kern="1200">
          <a:solidFill>
            <a:schemeClr val="tx1"/>
          </a:solidFill>
          <a:latin typeface="+mn-lt"/>
          <a:ea typeface="+mn-ea"/>
          <a:cs typeface="+mn-cs"/>
        </a:defRPr>
      </a:lvl7pPr>
      <a:lvl8pPr marL="4876724" indent="-325115" algn="l" defTabSz="1300460" rtl="0" eaLnBrk="1" latinLnBrk="0" hangingPunct="1">
        <a:lnSpc>
          <a:spcPct val="100000"/>
        </a:lnSpc>
        <a:spcBef>
          <a:spcPct val="20000"/>
        </a:spcBef>
        <a:spcAft>
          <a:spcPts val="853"/>
        </a:spcAft>
        <a:buClr>
          <a:schemeClr val="tx2"/>
        </a:buClr>
        <a:buFont typeface="Arial" pitchFamily="34" charset="0"/>
        <a:buChar char="•"/>
        <a:defRPr sz="2400" kern="1200">
          <a:solidFill>
            <a:schemeClr val="tx1"/>
          </a:solidFill>
          <a:latin typeface="+mn-lt"/>
          <a:ea typeface="+mn-ea"/>
          <a:cs typeface="+mn-cs"/>
        </a:defRPr>
      </a:lvl8pPr>
      <a:lvl9pPr marL="5526954" indent="-325115" algn="l" defTabSz="1300460" rtl="0" eaLnBrk="1" latinLnBrk="0" hangingPunct="1">
        <a:lnSpc>
          <a:spcPct val="100000"/>
        </a:lnSpc>
        <a:spcBef>
          <a:spcPct val="20000"/>
        </a:spcBef>
        <a:spcAft>
          <a:spcPts val="853"/>
        </a:spcAft>
        <a:buClr>
          <a:schemeClr val="tx2"/>
        </a:buClr>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x9Mblw46ccQ"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PHdU5sHigYQ"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kauffman.org/uploadedFiles/ResearchAndPolicy/TheStudyOfEntrepreneurship/Anatomy%20of%20Entre%20071309_FINAL.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zruWCuNmWV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BQ4yd2W50No"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133475" y="5579409"/>
            <a:ext cx="10820400" cy="4013199"/>
          </a:xfrm>
        </p:spPr>
        <p:txBody>
          <a:bodyPr>
            <a:normAutofit fontScale="62500" lnSpcReduction="20000"/>
          </a:bodyPr>
          <a:lstStyle/>
          <a:p>
            <a:pPr algn="l" defTabSz="1300460" eaLnBrk="1" fontAlgn="auto" hangingPunct="1">
              <a:spcAft>
                <a:spcPts val="853"/>
              </a:spcAft>
              <a:defRPr/>
            </a:pPr>
            <a:r>
              <a:rPr lang="en-US" sz="5800" dirty="0" smtClean="0">
                <a:solidFill>
                  <a:schemeClr val="tx1"/>
                </a:solidFill>
                <a:ea typeface="MS PGothic" pitchFamily="34" charset="-128"/>
              </a:rPr>
              <a:t>Professor Michael Crowley, J.D. </a:t>
            </a:r>
            <a:endParaRPr lang="en-US" sz="5800" dirty="0">
              <a:solidFill>
                <a:schemeClr val="tx1"/>
              </a:solidFill>
              <a:ea typeface="MS PGothic" pitchFamily="34" charset="-128"/>
            </a:endParaRPr>
          </a:p>
          <a:p>
            <a:pPr algn="l" defTabSz="1300460" eaLnBrk="1" fontAlgn="auto" hangingPunct="1">
              <a:spcAft>
                <a:spcPts val="853"/>
              </a:spcAft>
              <a:defRPr/>
            </a:pPr>
            <a:r>
              <a:rPr lang="en-US" sz="2900" b="1" u="sng" dirty="0">
                <a:solidFill>
                  <a:schemeClr val="tx1"/>
                </a:solidFill>
                <a:ea typeface="MS PGothic" pitchFamily="34" charset="-128"/>
              </a:rPr>
              <a:t>Rochester Institute of Technology </a:t>
            </a:r>
            <a:r>
              <a:rPr lang="en-US" sz="2900" dirty="0">
                <a:solidFill>
                  <a:schemeClr val="tx1"/>
                </a:solidFill>
                <a:ea typeface="MS PGothic" pitchFamily="34" charset="-128"/>
              </a:rPr>
              <a:t>(RIT) </a:t>
            </a:r>
            <a:r>
              <a:rPr lang="en-US" sz="2900" dirty="0" smtClean="0">
                <a:solidFill>
                  <a:schemeClr val="tx1"/>
                </a:solidFill>
                <a:ea typeface="MS PGothic" pitchFamily="34" charset="-128"/>
              </a:rPr>
              <a:t>Saunders College of Business, Research </a:t>
            </a:r>
            <a:r>
              <a:rPr lang="en-US" sz="2900" dirty="0">
                <a:solidFill>
                  <a:schemeClr val="tx1"/>
                </a:solidFill>
                <a:ea typeface="MS PGothic" pitchFamily="34" charset="-128"/>
              </a:rPr>
              <a:t>Professor of Innovation &amp; Entrepreneurship</a:t>
            </a:r>
            <a:r>
              <a:rPr lang="en-US" sz="2900" dirty="0" smtClean="0">
                <a:solidFill>
                  <a:schemeClr val="tx1"/>
                </a:solidFill>
                <a:ea typeface="MS PGothic" pitchFamily="34" charset="-128"/>
              </a:rPr>
              <a:t>, Founder/Executive Director - RIT China Initiative</a:t>
            </a:r>
            <a:endParaRPr lang="en-US" sz="2900" dirty="0">
              <a:solidFill>
                <a:schemeClr val="tx1"/>
              </a:solidFill>
              <a:ea typeface="MS PGothic" pitchFamily="34" charset="-128"/>
            </a:endParaRPr>
          </a:p>
          <a:p>
            <a:pPr algn="l" defTabSz="1300460" eaLnBrk="1" fontAlgn="auto" hangingPunct="1">
              <a:spcAft>
                <a:spcPts val="853"/>
              </a:spcAft>
              <a:defRPr/>
            </a:pPr>
            <a:r>
              <a:rPr lang="en-US" sz="2900" b="1" u="sng" dirty="0" smtClean="0">
                <a:solidFill>
                  <a:schemeClr val="tx1"/>
                </a:solidFill>
                <a:ea typeface="MS PGothic" pitchFamily="34" charset="-128"/>
              </a:rPr>
              <a:t>University of Maryland, </a:t>
            </a:r>
            <a:r>
              <a:rPr lang="en-US" sz="2900" dirty="0" smtClean="0">
                <a:solidFill>
                  <a:schemeClr val="tx1"/>
                </a:solidFill>
                <a:ea typeface="MS PGothic" pitchFamily="34" charset="-128"/>
              </a:rPr>
              <a:t>Lecturer, Maryland China Initiative</a:t>
            </a:r>
          </a:p>
          <a:p>
            <a:pPr algn="l" defTabSz="1300460" eaLnBrk="1" fontAlgn="auto" hangingPunct="1">
              <a:spcAft>
                <a:spcPts val="853"/>
              </a:spcAft>
              <a:defRPr/>
            </a:pPr>
            <a:r>
              <a:rPr lang="en-US" sz="2900" b="1" u="sng" dirty="0">
                <a:solidFill>
                  <a:schemeClr val="tx1"/>
                </a:solidFill>
                <a:ea typeface="MS PGothic" pitchFamily="34" charset="-128"/>
              </a:rPr>
              <a:t>International Center For Advanced </a:t>
            </a:r>
            <a:r>
              <a:rPr lang="en-US" sz="2900" b="1" u="sng" dirty="0" smtClean="0">
                <a:solidFill>
                  <a:schemeClr val="tx1"/>
                </a:solidFill>
                <a:ea typeface="MS PGothic" pitchFamily="34" charset="-128"/>
              </a:rPr>
              <a:t>Technology</a:t>
            </a:r>
            <a:r>
              <a:rPr lang="en-US" sz="2900" b="1" dirty="0" smtClean="0">
                <a:solidFill>
                  <a:schemeClr val="tx1"/>
                </a:solidFill>
                <a:ea typeface="MS PGothic" pitchFamily="34" charset="-128"/>
              </a:rPr>
              <a:t>: </a:t>
            </a:r>
            <a:r>
              <a:rPr lang="en-US" sz="2900" dirty="0" smtClean="0">
                <a:solidFill>
                  <a:schemeClr val="tx1"/>
                </a:solidFill>
                <a:ea typeface="MS PGothic" pitchFamily="34" charset="-128"/>
              </a:rPr>
              <a:t>US-China Advanced Tech Venture Creation Initiative, Executive Director/Founder, </a:t>
            </a:r>
            <a:endParaRPr lang="en-US" sz="2900" dirty="0">
              <a:solidFill>
                <a:schemeClr val="tx1"/>
              </a:solidFill>
              <a:ea typeface="MS PGothic" pitchFamily="34" charset="-128"/>
            </a:endParaRPr>
          </a:p>
          <a:p>
            <a:pPr algn="l" defTabSz="1300460" eaLnBrk="1" fontAlgn="auto" hangingPunct="1">
              <a:spcAft>
                <a:spcPts val="853"/>
              </a:spcAft>
              <a:defRPr/>
            </a:pPr>
            <a:r>
              <a:rPr lang="en-US" sz="2900" dirty="0" smtClean="0">
                <a:solidFill>
                  <a:schemeClr val="tx1"/>
                </a:solidFill>
                <a:ea typeface="MS PGothic" pitchFamily="34" charset="-128"/>
              </a:rPr>
              <a:t>LinkedIn Address</a:t>
            </a:r>
            <a:r>
              <a:rPr lang="en-US" sz="2900" dirty="0">
                <a:solidFill>
                  <a:schemeClr val="tx1"/>
                </a:solidFill>
                <a:ea typeface="MS PGothic" pitchFamily="34" charset="-128"/>
              </a:rPr>
              <a:t>: https://www.linkedin.com/in/michael-crowley-0a31a48?trk=nav_responsive_tab_profile</a:t>
            </a:r>
          </a:p>
          <a:p>
            <a:pPr algn="l" defTabSz="1300460" eaLnBrk="1" fontAlgn="auto" hangingPunct="1">
              <a:spcAft>
                <a:spcPts val="853"/>
              </a:spcAft>
              <a:defRPr/>
            </a:pPr>
            <a:r>
              <a:rPr lang="en-US" sz="2900" dirty="0" smtClean="0">
                <a:solidFill>
                  <a:schemeClr val="tx1"/>
                </a:solidFill>
                <a:ea typeface="MS PGothic" pitchFamily="34" charset="-128"/>
              </a:rPr>
              <a:t>Email: michael.c.crowley@gmail.com</a:t>
            </a:r>
            <a:endParaRPr lang="en-US" sz="2900" dirty="0">
              <a:solidFill>
                <a:schemeClr val="tx1"/>
              </a:solidFill>
              <a:ea typeface="MS PGothic" pitchFamily="34" charset="-128"/>
            </a:endParaRPr>
          </a:p>
          <a:p>
            <a:pPr algn="l" defTabSz="1300460" eaLnBrk="1" fontAlgn="auto" hangingPunct="1">
              <a:spcAft>
                <a:spcPts val="853"/>
              </a:spcAft>
              <a:defRPr/>
            </a:pPr>
            <a:r>
              <a:rPr lang="en-US" sz="2900" dirty="0" smtClean="0">
                <a:solidFill>
                  <a:schemeClr val="tx1"/>
                </a:solidFill>
                <a:ea typeface="MS PGothic" pitchFamily="34" charset="-128"/>
              </a:rPr>
              <a:t>Phone: (202) 550-3027</a:t>
            </a:r>
            <a:endParaRPr lang="en-US" sz="2900" dirty="0">
              <a:solidFill>
                <a:schemeClr val="tx1"/>
              </a:solidFill>
              <a:ea typeface="MS PGothic" pitchFamily="34" charset="-128"/>
            </a:endParaRPr>
          </a:p>
          <a:p>
            <a:pPr defTabSz="1300460" eaLnBrk="1" fontAlgn="auto" hangingPunct="1">
              <a:spcAft>
                <a:spcPts val="853"/>
              </a:spcAft>
              <a:defRPr/>
            </a:pPr>
            <a:endParaRPr lang="en-US" dirty="0"/>
          </a:p>
        </p:txBody>
      </p:sp>
      <p:sp>
        <p:nvSpPr>
          <p:cNvPr id="15361" name="Rectangle 1"/>
          <p:cNvSpPr>
            <a:spLocks noGrp="1" noChangeArrowheads="1"/>
          </p:cNvSpPr>
          <p:nvPr>
            <p:ph type="ctrTitle"/>
          </p:nvPr>
        </p:nvSpPr>
        <p:spPr>
          <a:xfrm>
            <a:off x="1016000" y="533400"/>
            <a:ext cx="11055350" cy="4410075"/>
          </a:xfrm>
        </p:spPr>
        <p:txBody>
          <a:bodyPr/>
          <a:lstStyle/>
          <a:p>
            <a:pPr algn="l" defTabSz="1300460" eaLnBrk="1" fontAlgn="auto" hangingPunct="1">
              <a:spcAft>
                <a:spcPts val="0"/>
              </a:spcAft>
              <a:defRPr/>
            </a:pPr>
            <a:r>
              <a:rPr lang="en-US" sz="6600" dirty="0" smtClean="0">
                <a:cs typeface="Andale Mono"/>
              </a:rPr>
              <a:t>Entrepreneurial Thinking:</a:t>
            </a:r>
            <a:br>
              <a:rPr lang="en-US" sz="6600" dirty="0" smtClean="0">
                <a:cs typeface="Andale Mono"/>
              </a:rPr>
            </a:br>
            <a:r>
              <a:rPr lang="en-US" sz="4400" dirty="0" smtClean="0">
                <a:cs typeface="Andale Mono"/>
              </a:rPr>
              <a:t>The Art &amp; Brain Science Behind</a:t>
            </a:r>
            <a:br>
              <a:rPr lang="en-US" sz="4400" dirty="0" smtClean="0">
                <a:cs typeface="Andale Mono"/>
              </a:rPr>
            </a:br>
            <a:r>
              <a:rPr lang="en-US" sz="4400" dirty="0" smtClean="0">
                <a:cs typeface="Andale Mono"/>
              </a:rPr>
              <a:t>Building a “Fearless” Startup</a:t>
            </a:r>
            <a:br>
              <a:rPr lang="en-US" sz="4400" dirty="0" smtClean="0">
                <a:cs typeface="Andale Mono"/>
              </a:rPr>
            </a:br>
            <a:r>
              <a:rPr lang="en-US" sz="4400" dirty="0">
                <a:cs typeface="Andale Mono"/>
              </a:rPr>
              <a:t/>
            </a:r>
            <a:br>
              <a:rPr lang="en-US" sz="4400" dirty="0">
                <a:cs typeface="Andale Mono"/>
              </a:rPr>
            </a:br>
            <a:r>
              <a:rPr lang="en-US" sz="2400" dirty="0" smtClean="0">
                <a:cs typeface="Andale Mono"/>
              </a:rPr>
              <a:t>Prepared for </a:t>
            </a:r>
            <a:r>
              <a:rPr lang="en-US" sz="2400" b="1" dirty="0"/>
              <a:t>2017 Mark Ain Business Model </a:t>
            </a:r>
            <a:r>
              <a:rPr lang="en-US" sz="2400" b="1" dirty="0" smtClean="0"/>
              <a:t>Workshop: 2/01/17</a:t>
            </a:r>
            <a:r>
              <a:rPr lang="en-US" sz="2400" dirty="0" smtClean="0">
                <a:cs typeface="Andale Mono"/>
              </a:rPr>
              <a:t> </a:t>
            </a:r>
            <a:br>
              <a:rPr lang="en-US" sz="2400" dirty="0" smtClean="0">
                <a:cs typeface="Andale Mono"/>
              </a:rPr>
            </a:br>
            <a:endParaRPr lang="en-US" sz="2400" dirty="0" smtClean="0">
              <a:cs typeface="Andale Mono"/>
            </a:endParaRPr>
          </a:p>
        </p:txBody>
      </p:sp>
      <p:sp>
        <p:nvSpPr>
          <p:cNvPr id="13316" name="Rectangle 2"/>
          <p:cNvSpPr>
            <a:spLocks/>
          </p:cNvSpPr>
          <p:nvPr/>
        </p:nvSpPr>
        <p:spPr bwMode="auto">
          <a:xfrm>
            <a:off x="2540000" y="4191000"/>
            <a:ext cx="89916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endParaRPr lang="en-US" sz="2800">
              <a:solidFill>
                <a:schemeClr val="tx1"/>
              </a:solidFill>
              <a:latin typeface="Arial" pitchFamily="34" charset="0"/>
              <a:ea typeface="MS PGothic" pitchFamily="34" charset="-128"/>
            </a:endParaRPr>
          </a:p>
        </p:txBody>
      </p:sp>
      <p:sp>
        <p:nvSpPr>
          <p:cNvPr id="16388" name="TextBox 1"/>
          <p:cNvSpPr txBox="1">
            <a:spLocks noChangeArrowheads="1"/>
          </p:cNvSpPr>
          <p:nvPr/>
        </p:nvSpPr>
        <p:spPr bwMode="auto">
          <a:xfrm>
            <a:off x="7035800" y="8763000"/>
            <a:ext cx="563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200">
                <a:solidFill>
                  <a:srgbClr val="FFFFFF"/>
                </a:solidFill>
                <a:latin typeface="Gill Sans" charset="0"/>
                <a:ea typeface="ヒラギノ角ゴ ProN W3" charset="-128"/>
                <a:sym typeface="Gill Sans" charset="0"/>
              </a:defRPr>
            </a:lvl1pPr>
            <a:lvl2pPr marL="742950" indent="-285750" eaLnBrk="0" hangingPunct="0">
              <a:defRPr sz="4200">
                <a:solidFill>
                  <a:srgbClr val="FFFFFF"/>
                </a:solidFill>
                <a:latin typeface="Gill Sans" charset="0"/>
                <a:ea typeface="ヒラギノ角ゴ ProN W3" charset="-128"/>
                <a:sym typeface="Gill Sans" charset="0"/>
              </a:defRPr>
            </a:lvl2pPr>
            <a:lvl3pPr marL="1143000" indent="-228600" eaLnBrk="0" hangingPunct="0">
              <a:defRPr sz="4200">
                <a:solidFill>
                  <a:srgbClr val="FFFFFF"/>
                </a:solidFill>
                <a:latin typeface="Gill Sans" charset="0"/>
                <a:ea typeface="ヒラギノ角ゴ ProN W3" charset="-128"/>
                <a:sym typeface="Gill Sans" charset="0"/>
              </a:defRPr>
            </a:lvl3pPr>
            <a:lvl4pPr marL="1600200" indent="-228600" eaLnBrk="0" hangingPunct="0">
              <a:defRPr sz="4200">
                <a:solidFill>
                  <a:srgbClr val="FFFFFF"/>
                </a:solidFill>
                <a:latin typeface="Gill Sans" charset="0"/>
                <a:ea typeface="ヒラギノ角ゴ ProN W3" charset="-128"/>
                <a:sym typeface="Gill Sans" charset="0"/>
              </a:defRPr>
            </a:lvl4pPr>
            <a:lvl5pPr marL="2057400" indent="-228600" eaLnBrk="0" hangingPunct="0">
              <a:defRPr sz="42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FFFFFF"/>
                </a:solidFill>
                <a:latin typeface="Gill Sans" charset="0"/>
                <a:ea typeface="ヒラギノ角ゴ ProN W3" charset="-128"/>
                <a:sym typeface="Gill Sans" charset="0"/>
              </a:defRPr>
            </a:lvl9pPr>
          </a:lstStyle>
          <a:p>
            <a:pPr eaLnBrk="1" hangingPunct="1">
              <a:defRPr/>
            </a:pPr>
            <a:r>
              <a:rPr lang="en-US" sz="1800" dirty="0" smtClean="0">
                <a:solidFill>
                  <a:schemeClr val="tx1"/>
                </a:solidFill>
                <a:latin typeface="+mn-lt"/>
              </a:rPr>
              <a:t>Copyright 2017 Michael Crowley </a:t>
            </a:r>
          </a:p>
          <a:p>
            <a:pPr eaLnBrk="1" hangingPunct="1">
              <a:defRPr/>
            </a:pPr>
            <a:r>
              <a:rPr lang="en-US" sz="1800" dirty="0" smtClean="0">
                <a:solidFill>
                  <a:schemeClr val="tx1"/>
                </a:solidFill>
                <a:latin typeface="+mn-lt"/>
              </a:rPr>
              <a:t>All Rights Reserved, Citations available upon request</a:t>
            </a:r>
            <a:endParaRPr lang="en-US" sz="1800" dirty="0" smtClean="0">
              <a:latin typeface="+mn-lt"/>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bwMode="auto">
          <a:xfrm>
            <a:off x="-8661400" y="1905000"/>
            <a:ext cx="5435600" cy="132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lIns="50800" tIns="50800" rIns="50800" bIns="50800" anchor="b"/>
          <a:lst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a:lstStyle>
          <a:p>
            <a:pPr algn="l" eaLnBrk="1" hangingPunct="1">
              <a:defRPr/>
            </a:pPr>
            <a:endParaRPr lang="en-US" sz="4800" dirty="0" smtClean="0">
              <a:solidFill>
                <a:schemeClr val="bg1">
                  <a:lumMod val="50000"/>
                  <a:lumOff val="50000"/>
                </a:schemeClr>
              </a:solidFill>
              <a:latin typeface="Andale Mono"/>
              <a:cs typeface="Andale Mono"/>
            </a:endParaRPr>
          </a:p>
        </p:txBody>
      </p:sp>
      <p:sp>
        <p:nvSpPr>
          <p:cNvPr id="6" name="Title 5"/>
          <p:cNvSpPr>
            <a:spLocks noGrp="1"/>
          </p:cNvSpPr>
          <p:nvPr>
            <p:ph type="title"/>
          </p:nvPr>
        </p:nvSpPr>
        <p:spPr>
          <a:xfrm>
            <a:off x="866775" y="390525"/>
            <a:ext cx="11271250" cy="1133475"/>
          </a:xfrm>
        </p:spPr>
        <p:txBody>
          <a:bodyPr/>
          <a:lstStyle/>
          <a:p>
            <a:pPr defTabSz="1300460" eaLnBrk="1" fontAlgn="auto" hangingPunct="1">
              <a:spcAft>
                <a:spcPts val="0"/>
              </a:spcAft>
              <a:defRPr/>
            </a:pPr>
            <a:r>
              <a:rPr lang="en-US" dirty="0"/>
              <a:t>Entrepreneurial thinking</a:t>
            </a:r>
          </a:p>
        </p:txBody>
      </p:sp>
      <p:sp>
        <p:nvSpPr>
          <p:cNvPr id="7" name="Content Placeholder 6"/>
          <p:cNvSpPr>
            <a:spLocks noGrp="1"/>
          </p:cNvSpPr>
          <p:nvPr>
            <p:ph sz="quarter" idx="13"/>
          </p:nvPr>
        </p:nvSpPr>
        <p:spPr>
          <a:xfrm>
            <a:off x="866775" y="2276475"/>
            <a:ext cx="11271250" cy="6791325"/>
          </a:xfrm>
        </p:spPr>
        <p:txBody>
          <a:bodyPr/>
          <a:lstStyle/>
          <a:p>
            <a:r>
              <a:rPr lang="en-US" dirty="0"/>
              <a:t>Entrepreneurial thinking skills refer to the ability to identify marketplace opportunities and discover the most appropriate ways and time to capitalize on them. </a:t>
            </a:r>
            <a:endParaRPr lang="en-US" dirty="0" smtClean="0"/>
          </a:p>
          <a:p>
            <a:r>
              <a:rPr lang="en-US" dirty="0" smtClean="0"/>
              <a:t>Sometimes</a:t>
            </a:r>
            <a:r>
              <a:rPr lang="en-US" dirty="0"/>
              <a:t>, it is simply referred to as the ability to find and pursue the problem-solution fits.</a:t>
            </a:r>
          </a:p>
          <a:p>
            <a:r>
              <a:rPr lang="en-US" dirty="0"/>
              <a:t>Entrepreneurial thinking is the ability to see things differently than the rest of the world but, it is not necessarily an inherent trait and can be easily developed or improved. </a:t>
            </a:r>
            <a:endParaRPr lang="en-US" dirty="0" smtClean="0"/>
          </a:p>
          <a:p>
            <a:r>
              <a:rPr lang="en-US" dirty="0" smtClean="0"/>
              <a:t>It </a:t>
            </a:r>
            <a:r>
              <a:rPr lang="en-US" dirty="0"/>
              <a:t>is more like a state of mind that opens your eyes to new learning opportunities and helps you grow in your role.</a:t>
            </a:r>
          </a:p>
          <a:p>
            <a:pPr marL="487672" indent="-487672" defTabSz="1300460" eaLnBrk="1" fontAlgn="auto" hangingPunct="1">
              <a:spcAft>
                <a:spcPts val="853"/>
              </a:spcAft>
              <a:defRPr/>
            </a:pPr>
            <a:endParaRPr lang="en-US" dirty="0"/>
          </a:p>
        </p:txBody>
      </p:sp>
      <p:sp>
        <p:nvSpPr>
          <p:cNvPr id="8" name="Rectangular Callout 7"/>
          <p:cNvSpPr/>
          <p:nvPr/>
        </p:nvSpPr>
        <p:spPr>
          <a:xfrm>
            <a:off x="9169400" y="7239000"/>
            <a:ext cx="2851150" cy="1404938"/>
          </a:xfrm>
          <a:prstGeom prst="wedgeRectCallout">
            <a:avLst>
              <a:gd name="adj1" fmla="val -20469"/>
              <a:gd name="adj2" fmla="val 72719"/>
            </a:avLst>
          </a:prstGeom>
        </p:spPr>
        <p:style>
          <a:lnRef idx="2">
            <a:schemeClr val="accent6"/>
          </a:lnRef>
          <a:fillRef idx="1">
            <a:schemeClr val="lt1"/>
          </a:fillRef>
          <a:effectRef idx="0">
            <a:schemeClr val="accent6"/>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defRPr/>
            </a:pPr>
            <a:r>
              <a:rPr lang="en-US" sz="1200" b="1" dirty="0" smtClean="0">
                <a:solidFill>
                  <a:schemeClr val="bg1"/>
                </a:solidFill>
                <a:cs typeface="Arial"/>
              </a:rPr>
              <a:t>There are many kinds of thinking that are required to execute good ideas and turn them into thriving businesses.</a:t>
            </a:r>
          </a:p>
          <a:p>
            <a:pPr>
              <a:defRPr/>
            </a:pPr>
            <a:r>
              <a:rPr lang="en-US" sz="1200" b="1" dirty="0" smtClean="0">
                <a:solidFill>
                  <a:schemeClr val="bg1"/>
                </a:solidFill>
                <a:cs typeface="Arial"/>
              </a:rPr>
              <a:t>Generally</a:t>
            </a:r>
          </a:p>
          <a:p>
            <a:pPr>
              <a:defRPr/>
            </a:pPr>
            <a:r>
              <a:rPr lang="en-US" sz="1200" b="1" dirty="0" smtClean="0">
                <a:solidFill>
                  <a:schemeClr val="bg1"/>
                </a:solidFill>
                <a:cs typeface="Arial"/>
              </a:rPr>
              <a:t> you need to “unlearn” or restructure your current mode of thinking.</a:t>
            </a:r>
            <a:endParaRPr lang="en-US" sz="1200" b="1" dirty="0">
              <a:solidFill>
                <a:schemeClr val="bg1"/>
              </a:solidFill>
              <a:cs typeface="Arial"/>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866987" y="2275840"/>
            <a:ext cx="5310293" cy="6487160"/>
          </a:xfrm>
        </p:spPr>
        <p:txBody>
          <a:bodyPr>
            <a:normAutofit/>
          </a:bodyPr>
          <a:lstStyle/>
          <a:p>
            <a:pPr marL="0" indent="0">
              <a:buNone/>
            </a:pPr>
            <a:r>
              <a:rPr lang="en-US" dirty="0"/>
              <a:t>THE ENTREPRENEURIAL EXPERIENCE </a:t>
            </a:r>
            <a:endParaRPr lang="en-US" dirty="0" smtClean="0"/>
          </a:p>
          <a:p>
            <a:r>
              <a:rPr lang="en-US" dirty="0" smtClean="0"/>
              <a:t>Opportunity </a:t>
            </a:r>
            <a:r>
              <a:rPr lang="en-US" dirty="0"/>
              <a:t>focused </a:t>
            </a:r>
            <a:endParaRPr lang="en-US" dirty="0" smtClean="0"/>
          </a:p>
          <a:p>
            <a:r>
              <a:rPr lang="en-US" i="1" dirty="0" smtClean="0"/>
              <a:t>Unstructured</a:t>
            </a:r>
            <a:r>
              <a:rPr lang="en-US" i="1" dirty="0"/>
              <a:t>, </a:t>
            </a:r>
            <a:r>
              <a:rPr lang="en-US" i="1" dirty="0" smtClean="0"/>
              <a:t>uncertain</a:t>
            </a:r>
          </a:p>
          <a:p>
            <a:r>
              <a:rPr lang="en-US" dirty="0" smtClean="0"/>
              <a:t>Scarce </a:t>
            </a:r>
            <a:r>
              <a:rPr lang="en-US" dirty="0"/>
              <a:t>resources </a:t>
            </a:r>
            <a:endParaRPr lang="en-US" dirty="0" smtClean="0"/>
          </a:p>
          <a:p>
            <a:r>
              <a:rPr lang="en-US" dirty="0" smtClean="0"/>
              <a:t>Dynamic</a:t>
            </a:r>
            <a:r>
              <a:rPr lang="en-US" dirty="0"/>
              <a:t>, turbulent, fluid Improvisation Empirical, pragmatic experimental, Muddle through</a:t>
            </a:r>
          </a:p>
        </p:txBody>
      </p:sp>
      <p:sp>
        <p:nvSpPr>
          <p:cNvPr id="3" name="Content Placeholder 2"/>
          <p:cNvSpPr>
            <a:spLocks noGrp="1"/>
          </p:cNvSpPr>
          <p:nvPr>
            <p:ph sz="quarter" idx="14"/>
          </p:nvPr>
        </p:nvSpPr>
        <p:spPr/>
        <p:txBody>
          <a:bodyPr>
            <a:normAutofit lnSpcReduction="10000"/>
          </a:bodyPr>
          <a:lstStyle/>
          <a:p>
            <a:pPr marL="0" indent="0">
              <a:buNone/>
            </a:pPr>
            <a:r>
              <a:rPr lang="en-US" dirty="0"/>
              <a:t>TRAITS OF </a:t>
            </a:r>
            <a:r>
              <a:rPr lang="en-US" dirty="0" smtClean="0"/>
              <a:t>ENTREPRENEURS</a:t>
            </a:r>
          </a:p>
          <a:p>
            <a:r>
              <a:rPr lang="en-US" dirty="0"/>
              <a:t>Inquisitiveness, opportunity-recognition Action-orientation (pro-active) Need for </a:t>
            </a:r>
            <a:r>
              <a:rPr lang="en-US" dirty="0" smtClean="0"/>
              <a:t>achievement</a:t>
            </a:r>
          </a:p>
          <a:p>
            <a:r>
              <a:rPr lang="en-US" dirty="0"/>
              <a:t>Tolerance of ambiguity, uncertainty Independence, self-starting, internal locus of control, individualism </a:t>
            </a:r>
            <a:endParaRPr lang="en-US" dirty="0" smtClean="0"/>
          </a:p>
          <a:p>
            <a:r>
              <a:rPr lang="en-US" b="1" i="1" u="sng" dirty="0" smtClean="0"/>
              <a:t>Risk </a:t>
            </a:r>
            <a:r>
              <a:rPr lang="en-US" b="1" i="1" u="sng" dirty="0"/>
              <a:t>propensity </a:t>
            </a:r>
            <a:r>
              <a:rPr lang="en-US" dirty="0"/>
              <a:t>Creativity, </a:t>
            </a:r>
            <a:r>
              <a:rPr lang="en-US" dirty="0" smtClean="0"/>
              <a:t>innovative</a:t>
            </a:r>
          </a:p>
          <a:p>
            <a:r>
              <a:rPr lang="en-US" dirty="0"/>
              <a:t>Improvisation Empirical, pragmatic experimental, Muddle through</a:t>
            </a:r>
          </a:p>
          <a:p>
            <a:endParaRPr lang="en-US" dirty="0"/>
          </a:p>
        </p:txBody>
      </p:sp>
      <p:sp>
        <p:nvSpPr>
          <p:cNvPr id="4" name="Title 3"/>
          <p:cNvSpPr>
            <a:spLocks noGrp="1"/>
          </p:cNvSpPr>
          <p:nvPr>
            <p:ph type="title"/>
          </p:nvPr>
        </p:nvSpPr>
        <p:spPr/>
        <p:txBody>
          <a:bodyPr/>
          <a:lstStyle/>
          <a:p>
            <a:r>
              <a:rPr lang="en-US" dirty="0"/>
              <a:t>THE ENTREPRENEURIAL EXPERIENCE TRAITS OF ENTREPRENEURS</a:t>
            </a:r>
          </a:p>
        </p:txBody>
      </p:sp>
    </p:spTree>
    <p:extLst>
      <p:ext uri="{BB962C8B-B14F-4D97-AF65-F5344CB8AC3E}">
        <p14:creationId xmlns:p14="http://schemas.microsoft.com/office/powerpoint/2010/main" val="1548902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854200" y="5791200"/>
            <a:ext cx="9516533" cy="3083560"/>
          </a:xfrm>
        </p:spPr>
        <p:txBody>
          <a:bodyPr>
            <a:normAutofit/>
          </a:bodyPr>
          <a:lstStyle/>
          <a:p>
            <a:r>
              <a:rPr lang="en-US" sz="3200" b="1" dirty="0" smtClean="0"/>
              <a:t>Because Every Successful Startup Team Must Adopts </a:t>
            </a:r>
            <a:r>
              <a:rPr lang="en-US" sz="3200" b="1" dirty="0"/>
              <a:t>This Thinking as Part of their DNA and The DNA of the Startup</a:t>
            </a:r>
            <a:r>
              <a:rPr lang="en-US" sz="3200" dirty="0"/>
              <a:t/>
            </a:r>
            <a:br>
              <a:rPr lang="en-US" sz="3200" dirty="0"/>
            </a:br>
            <a:endParaRPr lang="en-US" sz="3200" dirty="0"/>
          </a:p>
        </p:txBody>
      </p:sp>
      <p:sp>
        <p:nvSpPr>
          <p:cNvPr id="3" name="Title 2"/>
          <p:cNvSpPr>
            <a:spLocks noGrp="1"/>
          </p:cNvSpPr>
          <p:nvPr>
            <p:ph type="ctrTitle"/>
          </p:nvPr>
        </p:nvSpPr>
        <p:spPr>
          <a:xfrm>
            <a:off x="975360" y="990600"/>
            <a:ext cx="11054080" cy="3955766"/>
          </a:xfrm>
        </p:spPr>
        <p:txBody>
          <a:bodyPr/>
          <a:lstStyle/>
          <a:p>
            <a:r>
              <a:rPr lang="en-US" b="1" dirty="0"/>
              <a:t>Why is </a:t>
            </a:r>
            <a:r>
              <a:rPr lang="en-US" b="1" dirty="0" smtClean="0"/>
              <a:t>an Understanding of entrepreneurial </a:t>
            </a:r>
            <a:r>
              <a:rPr lang="en-US" b="1" dirty="0"/>
              <a:t>thinking </a:t>
            </a:r>
            <a:r>
              <a:rPr lang="en-US" b="1" dirty="0" smtClean="0"/>
              <a:t/>
            </a:r>
            <a:br>
              <a:rPr lang="en-US" b="1" dirty="0" smtClean="0"/>
            </a:br>
            <a:r>
              <a:rPr lang="en-US" b="1" dirty="0" smtClean="0"/>
              <a:t>So important?</a:t>
            </a:r>
            <a:r>
              <a:rPr lang="en-US" dirty="0"/>
              <a:t/>
            </a:r>
            <a:br>
              <a:rPr lang="en-US" dirty="0"/>
            </a:br>
            <a:endParaRPr lang="en-US" dirty="0"/>
          </a:p>
        </p:txBody>
      </p:sp>
    </p:spTree>
    <p:extLst>
      <p:ext uri="{BB962C8B-B14F-4D97-AF65-F5344CB8AC3E}">
        <p14:creationId xmlns:p14="http://schemas.microsoft.com/office/powerpoint/2010/main" val="3657474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DNA of the </a:t>
            </a:r>
            <a:r>
              <a:rPr lang="en-US" b="1" dirty="0" smtClean="0"/>
              <a:t>Entrepreneur Model</a:t>
            </a:r>
            <a:r>
              <a:rPr lang="en-US" b="1" dirty="0"/>
              <a:t/>
            </a:r>
            <a:br>
              <a:rPr lang="en-US" b="1" dirty="0"/>
            </a:br>
            <a:endParaRPr lang="en-US" dirty="0"/>
          </a:p>
        </p:txBody>
      </p:sp>
      <p:pic>
        <p:nvPicPr>
          <p:cNvPr id="3074"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192107" y="1733973"/>
            <a:ext cx="10403840" cy="8019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7867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 </a:t>
            </a:r>
            <a:r>
              <a:rPr lang="en-US" dirty="0"/>
              <a:t>and defining characteristics of entrepreneurs</a:t>
            </a:r>
            <a:r>
              <a:rPr lang="en-US" dirty="0" smtClean="0"/>
              <a:t>.“ Fred Wilson - VC</a:t>
            </a:r>
            <a:endParaRPr lang="en-US" dirty="0"/>
          </a:p>
        </p:txBody>
      </p:sp>
      <p:sp>
        <p:nvSpPr>
          <p:cNvPr id="3" name="Content Placeholder 2"/>
          <p:cNvSpPr>
            <a:spLocks noGrp="1"/>
          </p:cNvSpPr>
          <p:nvPr>
            <p:ph sz="quarter" idx="13"/>
          </p:nvPr>
        </p:nvSpPr>
        <p:spPr/>
        <p:txBody>
          <a:bodyPr/>
          <a:lstStyle/>
          <a:p>
            <a:r>
              <a:rPr lang="en-US" dirty="0" smtClean="0"/>
              <a:t>Here </a:t>
            </a:r>
            <a:r>
              <a:rPr lang="en-US" dirty="0"/>
              <a:t>are some of the ones I observe most frequently:</a:t>
            </a:r>
          </a:p>
          <a:p>
            <a:r>
              <a:rPr lang="en-US" dirty="0"/>
              <a:t>1) A stubborn belief in one's self</a:t>
            </a:r>
          </a:p>
          <a:p>
            <a:r>
              <a:rPr lang="en-US" dirty="0"/>
              <a:t>2) A confidence bordering on arrogance</a:t>
            </a:r>
          </a:p>
          <a:p>
            <a:r>
              <a:rPr lang="en-US" dirty="0"/>
              <a:t>3) A desire to accept risk and ambiguity, and the ability to live with them</a:t>
            </a:r>
          </a:p>
          <a:p>
            <a:r>
              <a:rPr lang="en-US" dirty="0"/>
              <a:t>4) An ability to construct a vision and sell it to many others</a:t>
            </a:r>
          </a:p>
          <a:p>
            <a:r>
              <a:rPr lang="en-US" dirty="0"/>
              <a:t>5) A magnet for talent</a:t>
            </a:r>
          </a:p>
          <a:p>
            <a:endParaRPr lang="en-US" dirty="0"/>
          </a:p>
        </p:txBody>
      </p:sp>
    </p:spTree>
    <p:extLst>
      <p:ext uri="{BB962C8B-B14F-4D97-AF65-F5344CB8AC3E}">
        <p14:creationId xmlns:p14="http://schemas.microsoft.com/office/powerpoint/2010/main" val="1771571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Qualities of Successful </a:t>
            </a:r>
            <a:r>
              <a:rPr lang="en-US" dirty="0" smtClean="0"/>
              <a:t>Entrepreneurs*</a:t>
            </a:r>
            <a:r>
              <a:rPr lang="en-US" dirty="0"/>
              <a:t/>
            </a:r>
            <a:br>
              <a:rPr lang="en-US" dirty="0"/>
            </a:br>
            <a:endParaRPr lang="en-US" dirty="0"/>
          </a:p>
        </p:txBody>
      </p:sp>
      <p:sp>
        <p:nvSpPr>
          <p:cNvPr id="3" name="Content Placeholder 2"/>
          <p:cNvSpPr>
            <a:spLocks noGrp="1"/>
          </p:cNvSpPr>
          <p:nvPr>
            <p:ph sz="quarter" idx="13"/>
          </p:nvPr>
        </p:nvSpPr>
        <p:spPr>
          <a:xfrm>
            <a:off x="866987" y="1752600"/>
            <a:ext cx="11270827" cy="7696200"/>
          </a:xfrm>
        </p:spPr>
        <p:txBody>
          <a:bodyPr>
            <a:normAutofit/>
          </a:bodyPr>
          <a:lstStyle/>
          <a:p>
            <a:r>
              <a:rPr lang="en-US" dirty="0" smtClean="0"/>
              <a:t>One of my </a:t>
            </a:r>
            <a:r>
              <a:rPr lang="en-US" dirty="0"/>
              <a:t>favorite </a:t>
            </a:r>
            <a:r>
              <a:rPr lang="en-US" dirty="0" smtClean="0"/>
              <a:t>definitions is </a:t>
            </a:r>
            <a:r>
              <a:rPr lang="en-US" dirty="0"/>
              <a:t>from Harvard </a:t>
            </a:r>
            <a:r>
              <a:rPr lang="en-US" dirty="0" smtClean="0"/>
              <a:t>Business School </a:t>
            </a:r>
            <a:r>
              <a:rPr lang="en-US" dirty="0"/>
              <a:t>professor Howard Stevenson. He states, </a:t>
            </a:r>
            <a:r>
              <a:rPr lang="en-US" dirty="0" smtClean="0"/>
              <a:t>“</a:t>
            </a:r>
          </a:p>
          <a:p>
            <a:pPr marL="0" indent="0" algn="ctr">
              <a:buNone/>
            </a:pPr>
            <a:r>
              <a:rPr lang="en-US" b="1" i="1" dirty="0" smtClean="0"/>
              <a:t>“Entrepreneurship </a:t>
            </a:r>
            <a:r>
              <a:rPr lang="en-US" b="1" i="1" dirty="0"/>
              <a:t>is the pursuit of opportunity </a:t>
            </a:r>
            <a:endParaRPr lang="en-US" b="1" i="1" dirty="0" smtClean="0"/>
          </a:p>
          <a:p>
            <a:pPr marL="0" indent="0" algn="ctr">
              <a:buNone/>
            </a:pPr>
            <a:r>
              <a:rPr lang="en-US" b="1" i="1" dirty="0" smtClean="0"/>
              <a:t>without </a:t>
            </a:r>
            <a:r>
              <a:rPr lang="en-US" b="1" i="1" dirty="0"/>
              <a:t>regard to resources currently controlled.”</a:t>
            </a:r>
          </a:p>
          <a:p>
            <a:r>
              <a:rPr lang="en-US" u="sng" dirty="0" smtClean="0"/>
              <a:t>Entrepreneurs</a:t>
            </a:r>
            <a:r>
              <a:rPr lang="en-US" dirty="0"/>
              <a:t> are confident in themselves and their abilities. </a:t>
            </a:r>
            <a:endParaRPr lang="en-US" dirty="0" smtClean="0"/>
          </a:p>
          <a:p>
            <a:r>
              <a:rPr lang="en-US" dirty="0" smtClean="0"/>
              <a:t>They </a:t>
            </a:r>
            <a:r>
              <a:rPr lang="en-US" b="1" i="1" u="sng" dirty="0"/>
              <a:t>recognize that they don’t know everything </a:t>
            </a:r>
            <a:r>
              <a:rPr lang="en-US" dirty="0"/>
              <a:t>or control all the available resources. </a:t>
            </a:r>
            <a:endParaRPr lang="en-US" dirty="0" smtClean="0"/>
          </a:p>
          <a:p>
            <a:r>
              <a:rPr lang="en-US" dirty="0" smtClean="0"/>
              <a:t>Instead</a:t>
            </a:r>
            <a:r>
              <a:rPr lang="en-US" dirty="0"/>
              <a:t>, they have a </a:t>
            </a:r>
            <a:r>
              <a:rPr lang="en-US" b="1" u="sng" dirty="0"/>
              <a:t>keen ability to understand what they need</a:t>
            </a:r>
            <a:r>
              <a:rPr lang="en-US" dirty="0"/>
              <a:t>. Then, they go get it. </a:t>
            </a:r>
            <a:endParaRPr lang="en-US" dirty="0" smtClean="0"/>
          </a:p>
          <a:p>
            <a:r>
              <a:rPr lang="en-US" b="1" i="1" u="sng" dirty="0" smtClean="0"/>
              <a:t>Education is the key</a:t>
            </a:r>
            <a:r>
              <a:rPr lang="en-US" dirty="0" smtClean="0"/>
              <a:t>!  They </a:t>
            </a:r>
            <a:r>
              <a:rPr lang="en-US" dirty="0"/>
              <a:t>educate themselves or partner with others who have a needed skill set or experience</a:t>
            </a:r>
            <a:r>
              <a:rPr lang="en-US" dirty="0" smtClean="0"/>
              <a:t>.</a:t>
            </a:r>
          </a:p>
          <a:p>
            <a:r>
              <a:rPr lang="en-US" dirty="0"/>
              <a:t>The ability to </a:t>
            </a:r>
            <a:r>
              <a:rPr lang="en-US" b="1" i="1" u="sng" dirty="0"/>
              <a:t>understand and see opportunity </a:t>
            </a:r>
            <a:r>
              <a:rPr lang="en-US" dirty="0"/>
              <a:t>is critical for success. </a:t>
            </a:r>
            <a:endParaRPr lang="en-US" dirty="0" smtClean="0"/>
          </a:p>
          <a:p>
            <a:r>
              <a:rPr lang="en-US" dirty="0" smtClean="0"/>
              <a:t>Great entrepreneurs </a:t>
            </a:r>
            <a:r>
              <a:rPr lang="en-US" b="1" i="1" u="sng" dirty="0"/>
              <a:t>are less risk averse </a:t>
            </a:r>
            <a:r>
              <a:rPr lang="en-US" dirty="0"/>
              <a:t>than many, but they </a:t>
            </a:r>
            <a:r>
              <a:rPr lang="en-US" b="1" i="1" u="sng" dirty="0"/>
              <a:t>don’t take foolish risks</a:t>
            </a:r>
            <a:r>
              <a:rPr lang="en-US" dirty="0"/>
              <a:t>. T</a:t>
            </a:r>
            <a:r>
              <a:rPr lang="en-US" dirty="0" smtClean="0"/>
              <a:t>hey </a:t>
            </a:r>
            <a:r>
              <a:rPr lang="en-US" b="1" i="1" u="sng" dirty="0"/>
              <a:t>calculate the risks </a:t>
            </a:r>
            <a:r>
              <a:rPr lang="en-US" dirty="0"/>
              <a:t>of a situation and will </a:t>
            </a:r>
            <a:r>
              <a:rPr lang="en-US" b="1" i="1" u="sng" dirty="0"/>
              <a:t>take the risk if they think they can beat the odds</a:t>
            </a:r>
            <a:r>
              <a:rPr lang="en-US" b="1" i="1" u="sng" dirty="0" smtClean="0"/>
              <a:t>.</a:t>
            </a:r>
            <a:endParaRPr lang="en-US" b="1" i="1" u="sng" dirty="0"/>
          </a:p>
        </p:txBody>
      </p:sp>
    </p:spTree>
    <p:extLst>
      <p:ext uri="{BB962C8B-B14F-4D97-AF65-F5344CB8AC3E}">
        <p14:creationId xmlns:p14="http://schemas.microsoft.com/office/powerpoint/2010/main" val="1568545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1" y="390596"/>
            <a:ext cx="11655214" cy="1285804"/>
          </a:xfrm>
        </p:spPr>
        <p:txBody>
          <a:bodyPr/>
          <a:lstStyle/>
          <a:p>
            <a:r>
              <a:rPr lang="en-US" dirty="0" smtClean="0"/>
              <a:t>Entrepreneurial Thinking Can Change the Startup &amp; Give It Flexibility: Fear Factor</a:t>
            </a:r>
            <a:endParaRPr lang="en-US" dirty="0"/>
          </a:p>
        </p:txBody>
      </p:sp>
      <p:sp>
        <p:nvSpPr>
          <p:cNvPr id="3" name="Content Placeholder 2"/>
          <p:cNvSpPr>
            <a:spLocks noGrp="1"/>
          </p:cNvSpPr>
          <p:nvPr>
            <p:ph sz="quarter" idx="13"/>
          </p:nvPr>
        </p:nvSpPr>
        <p:spPr>
          <a:xfrm>
            <a:off x="635001" y="1752600"/>
            <a:ext cx="11502814" cy="8163560"/>
          </a:xfrm>
        </p:spPr>
        <p:txBody>
          <a:bodyPr>
            <a:normAutofit lnSpcReduction="10000"/>
          </a:bodyPr>
          <a:lstStyle/>
          <a:p>
            <a:pPr marL="0" indent="0">
              <a:buNone/>
            </a:pPr>
            <a:r>
              <a:rPr lang="en-US" b="1" dirty="0" smtClean="0"/>
              <a:t>You must hire people for your team who are:</a:t>
            </a:r>
          </a:p>
          <a:p>
            <a:r>
              <a:rPr lang="en-US" b="1" dirty="0" smtClean="0"/>
              <a:t>Able to </a:t>
            </a:r>
            <a:r>
              <a:rPr lang="en-US" b="1" i="1" u="sng" dirty="0" smtClean="0"/>
              <a:t>quickly identify </a:t>
            </a:r>
            <a:r>
              <a:rPr lang="en-US" b="1" i="1" u="sng" dirty="0"/>
              <a:t>problem </a:t>
            </a:r>
            <a:r>
              <a:rPr lang="en-US" b="1" i="1" u="sng" dirty="0" smtClean="0"/>
              <a:t>and </a:t>
            </a:r>
            <a:r>
              <a:rPr lang="en-US" b="1" i="1" u="sng" dirty="0"/>
              <a:t>provide </a:t>
            </a:r>
            <a:r>
              <a:rPr lang="en-US" b="1" i="1" u="sng" dirty="0" smtClean="0"/>
              <a:t>timely solutions</a:t>
            </a:r>
            <a:r>
              <a:rPr lang="en-US" b="1" dirty="0" smtClean="0"/>
              <a:t>. Fear gives analysis paralysis to most.</a:t>
            </a:r>
            <a:endParaRPr lang="en-US" b="1" dirty="0"/>
          </a:p>
          <a:p>
            <a:r>
              <a:rPr lang="en-US" b="1" dirty="0" smtClean="0"/>
              <a:t>Use flexible thinking to adapt to constant changes. People fear change! You can overcome fear with constant education and feedback. </a:t>
            </a:r>
          </a:p>
          <a:p>
            <a:r>
              <a:rPr lang="en-US" b="1" dirty="0" smtClean="0"/>
              <a:t>Can accept a constantly changing </a:t>
            </a:r>
            <a:r>
              <a:rPr lang="en-US" b="1" dirty="0" err="1" smtClean="0"/>
              <a:t>competiative</a:t>
            </a:r>
            <a:r>
              <a:rPr lang="en-US" b="1" dirty="0" smtClean="0"/>
              <a:t> landscape, market dynamics and consumer trends/feedback. Fear causes resistance and fearful reactions. It </a:t>
            </a:r>
            <a:r>
              <a:rPr lang="en-US" b="1" dirty="0"/>
              <a:t>allows for more flexibility in you</a:t>
            </a:r>
            <a:r>
              <a:rPr lang="en-US" dirty="0"/>
              <a:t>. </a:t>
            </a:r>
            <a:endParaRPr lang="en-US" dirty="0" smtClean="0"/>
          </a:p>
          <a:p>
            <a:r>
              <a:rPr lang="en-US" b="1" dirty="0" smtClean="0"/>
              <a:t>Accepting of the fact that </a:t>
            </a:r>
            <a:r>
              <a:rPr lang="en-US" i="1" u="sng" dirty="0" smtClean="0"/>
              <a:t>they must improve their entrepreneurial </a:t>
            </a:r>
            <a:r>
              <a:rPr lang="en-US" i="1" u="sng" dirty="0"/>
              <a:t>thinking skills</a:t>
            </a:r>
          </a:p>
          <a:p>
            <a:pPr marL="0" indent="0">
              <a:buNone/>
            </a:pPr>
            <a:r>
              <a:rPr lang="en-US" b="1" i="1" u="sng" dirty="0" smtClean="0"/>
              <a:t>For most, </a:t>
            </a:r>
            <a:r>
              <a:rPr lang="en-US" dirty="0" smtClean="0"/>
              <a:t>entrepreneurial </a:t>
            </a:r>
            <a:r>
              <a:rPr lang="en-US" dirty="0"/>
              <a:t>thinking skills are </a:t>
            </a:r>
            <a:r>
              <a:rPr lang="en-US" b="1" i="1" u="sng" dirty="0"/>
              <a:t>not innate and can be learned</a:t>
            </a:r>
            <a:r>
              <a:rPr lang="en-US" dirty="0"/>
              <a:t>, </a:t>
            </a:r>
            <a:r>
              <a:rPr lang="en-US" dirty="0" smtClean="0"/>
              <a:t>how to improve </a:t>
            </a:r>
            <a:r>
              <a:rPr lang="en-US" dirty="0"/>
              <a:t>them</a:t>
            </a:r>
            <a:r>
              <a:rPr lang="en-US" dirty="0" smtClean="0"/>
              <a:t>:?</a:t>
            </a:r>
            <a:endParaRPr lang="en-US" dirty="0"/>
          </a:p>
          <a:p>
            <a:r>
              <a:rPr lang="en-US" b="1" dirty="0"/>
              <a:t>Be passionate about your work.</a:t>
            </a:r>
            <a:r>
              <a:rPr lang="en-US" dirty="0"/>
              <a:t> </a:t>
            </a:r>
            <a:r>
              <a:rPr lang="en-US" dirty="0" smtClean="0"/>
              <a:t>Get rid of idle complainers, back-room gossips – </a:t>
            </a:r>
            <a:r>
              <a:rPr lang="en-US" b="1" i="1" u="sng" dirty="0" smtClean="0"/>
              <a:t>deadly poison.</a:t>
            </a:r>
            <a:endParaRPr lang="en-US" b="1" i="1" u="sng" dirty="0"/>
          </a:p>
          <a:p>
            <a:r>
              <a:rPr lang="en-US" b="1" dirty="0"/>
              <a:t>B</a:t>
            </a:r>
            <a:r>
              <a:rPr lang="en-US" b="1" dirty="0" smtClean="0"/>
              <a:t>e </a:t>
            </a:r>
            <a:r>
              <a:rPr lang="en-US" b="1" dirty="0"/>
              <a:t>a </a:t>
            </a:r>
            <a:r>
              <a:rPr lang="en-US" b="1" i="1" u="sng" dirty="0" smtClean="0"/>
              <a:t>rational risk-taker</a:t>
            </a:r>
            <a:r>
              <a:rPr lang="en-US" dirty="0"/>
              <a:t>. </a:t>
            </a:r>
            <a:r>
              <a:rPr lang="en-US" dirty="0" smtClean="0"/>
              <a:t>Swing for the fences – “high </a:t>
            </a:r>
            <a:r>
              <a:rPr lang="en-US" dirty="0"/>
              <a:t>risk, high reward’. </a:t>
            </a:r>
            <a:r>
              <a:rPr lang="en-US" dirty="0" smtClean="0"/>
              <a:t>Pitch new ideas, challenges etc. Rewards. New Skills, Constant Education</a:t>
            </a:r>
          </a:p>
          <a:p>
            <a:r>
              <a:rPr lang="en-US" b="1" dirty="0" smtClean="0"/>
              <a:t>Accept </a:t>
            </a:r>
            <a:r>
              <a:rPr lang="en-US" b="1" i="1" u="sng" dirty="0" smtClean="0"/>
              <a:t>that it is OK </a:t>
            </a:r>
            <a:r>
              <a:rPr lang="en-US" b="1" dirty="0" smtClean="0"/>
              <a:t>for rational adults </a:t>
            </a:r>
            <a:r>
              <a:rPr lang="en-US" b="1" i="1" u="sng" dirty="0" smtClean="0"/>
              <a:t>to think and dream </a:t>
            </a:r>
            <a:r>
              <a:rPr lang="en-US" b="1" i="1" u="sng" dirty="0"/>
              <a:t>big</a:t>
            </a:r>
            <a:r>
              <a:rPr lang="en-US" dirty="0"/>
              <a:t>! </a:t>
            </a:r>
            <a:r>
              <a:rPr lang="en-US" dirty="0" smtClean="0"/>
              <a:t> Take Risks. Understand fear and how to overcome fear in the workplace.</a:t>
            </a:r>
            <a:endParaRPr lang="en-US" dirty="0"/>
          </a:p>
          <a:p>
            <a:endParaRPr lang="en-US" dirty="0"/>
          </a:p>
        </p:txBody>
      </p:sp>
    </p:spTree>
    <p:extLst>
      <p:ext uri="{BB962C8B-B14F-4D97-AF65-F5344CB8AC3E}">
        <p14:creationId xmlns:p14="http://schemas.microsoft.com/office/powerpoint/2010/main" val="967817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827520" y="3822835"/>
            <a:ext cx="5310187" cy="4025764"/>
          </a:xfrm>
        </p:spPr>
      </p:pic>
      <p:pic>
        <p:nvPicPr>
          <p:cNvPr id="7" name="Content Placeholder 6"/>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168400" y="3822835"/>
            <a:ext cx="4571999" cy="4025764"/>
          </a:xfrm>
        </p:spPr>
      </p:pic>
      <p:sp>
        <p:nvSpPr>
          <p:cNvPr id="4" name="Title 3"/>
          <p:cNvSpPr>
            <a:spLocks noGrp="1"/>
          </p:cNvSpPr>
          <p:nvPr>
            <p:ph type="title"/>
          </p:nvPr>
        </p:nvSpPr>
        <p:spPr/>
        <p:txBody>
          <a:bodyPr/>
          <a:lstStyle/>
          <a:p>
            <a:r>
              <a:rPr lang="en-US" dirty="0" smtClean="0"/>
              <a:t>Brining Order Out of Chaos </a:t>
            </a:r>
            <a:br>
              <a:rPr lang="en-US" dirty="0" smtClean="0"/>
            </a:br>
            <a:r>
              <a:rPr lang="en-US" dirty="0" smtClean="0"/>
              <a:t>Pattern Recognition &amp; Problem Solving</a:t>
            </a:r>
            <a:endParaRPr lang="en-US" dirty="0"/>
          </a:p>
        </p:txBody>
      </p:sp>
      <p:sp>
        <p:nvSpPr>
          <p:cNvPr id="5" name="Text Placeholder 4"/>
          <p:cNvSpPr>
            <a:spLocks noGrp="1"/>
          </p:cNvSpPr>
          <p:nvPr>
            <p:ph type="body" idx="1"/>
          </p:nvPr>
        </p:nvSpPr>
        <p:spPr>
          <a:xfrm>
            <a:off x="866987" y="2438400"/>
            <a:ext cx="5310293" cy="1143000"/>
          </a:xfrm>
        </p:spPr>
        <p:txBody>
          <a:bodyPr>
            <a:normAutofit fontScale="92500"/>
          </a:bodyPr>
          <a:lstStyle/>
          <a:p>
            <a:r>
              <a:rPr lang="en-US" dirty="0" smtClean="0"/>
              <a:t>Here is the Puzzle Most People Would Prefer to Solve… the kind of puzzle that would yield a low-risk business</a:t>
            </a:r>
            <a:endParaRPr lang="en-US" dirty="0"/>
          </a:p>
        </p:txBody>
      </p:sp>
      <p:sp>
        <p:nvSpPr>
          <p:cNvPr id="6" name="Text Placeholder 5"/>
          <p:cNvSpPr>
            <a:spLocks noGrp="1"/>
          </p:cNvSpPr>
          <p:nvPr>
            <p:ph type="body" sz="quarter" idx="3"/>
          </p:nvPr>
        </p:nvSpPr>
        <p:spPr>
          <a:xfrm>
            <a:off x="6827520" y="2133600"/>
            <a:ext cx="5310293" cy="1555839"/>
          </a:xfrm>
        </p:spPr>
        <p:txBody>
          <a:bodyPr/>
          <a:lstStyle/>
          <a:p>
            <a:r>
              <a:rPr lang="en-US" dirty="0" smtClean="0"/>
              <a:t>Here is the Puzzle that Entrepreneurs Will Need to Solve to Creat</a:t>
            </a:r>
            <a:r>
              <a:rPr lang="en-US" dirty="0"/>
              <a:t>e</a:t>
            </a:r>
            <a:r>
              <a:rPr lang="en-US" dirty="0" smtClean="0"/>
              <a:t> a Great Business</a:t>
            </a:r>
            <a:endParaRPr lang="en-US" dirty="0"/>
          </a:p>
        </p:txBody>
      </p:sp>
    </p:spTree>
    <p:extLst>
      <p:ext uri="{BB962C8B-B14F-4D97-AF65-F5344CB8AC3E}">
        <p14:creationId xmlns:p14="http://schemas.microsoft.com/office/powerpoint/2010/main" val="795049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733973" y="5527040"/>
            <a:ext cx="9103360" cy="2931160"/>
          </a:xfrm>
        </p:spPr>
        <p:txBody>
          <a:bodyPr>
            <a:normAutofit fontScale="92500"/>
          </a:bodyPr>
          <a:lstStyle/>
          <a:p>
            <a:r>
              <a:rPr lang="en-US" dirty="0" smtClean="0"/>
              <a:t>Your goal is to Creatively Destroy the Competition, Remake the World… Change, Change and more Change.</a:t>
            </a:r>
          </a:p>
          <a:p>
            <a:r>
              <a:rPr lang="en-US" dirty="0" smtClean="0"/>
              <a:t>When your team, your customers and the world in general is asked to Change… What Happens to their Brain?</a:t>
            </a:r>
          </a:p>
          <a:p>
            <a:r>
              <a:rPr lang="en-US" dirty="0" smtClean="0"/>
              <a:t>Let’s take a look at as it is said by Asimov </a:t>
            </a:r>
          </a:p>
          <a:p>
            <a:r>
              <a:rPr lang="en-US" b="1" i="1" dirty="0" smtClean="0"/>
              <a:t>“All science significantly advanced is the equivalent of Magic!”</a:t>
            </a:r>
            <a:endParaRPr lang="en-US" b="1" i="1" dirty="0"/>
          </a:p>
        </p:txBody>
      </p:sp>
      <p:sp>
        <p:nvSpPr>
          <p:cNvPr id="3" name="Title 2"/>
          <p:cNvSpPr>
            <a:spLocks noGrp="1"/>
          </p:cNvSpPr>
          <p:nvPr>
            <p:ph type="ctrTitle"/>
          </p:nvPr>
        </p:nvSpPr>
        <p:spPr>
          <a:xfrm>
            <a:off x="1092200" y="1447800"/>
            <a:ext cx="11054080" cy="2090702"/>
          </a:xfrm>
        </p:spPr>
        <p:txBody>
          <a:bodyPr/>
          <a:lstStyle/>
          <a:p>
            <a:r>
              <a:rPr lang="en-US" dirty="0" smtClean="0"/>
              <a:t>Building a “Fearless” Startup</a:t>
            </a:r>
            <a:br>
              <a:rPr lang="en-US" dirty="0" smtClean="0"/>
            </a:br>
            <a:r>
              <a:rPr lang="en-US" dirty="0" smtClean="0"/>
              <a:t>Requires an Understanding of Fear</a:t>
            </a:r>
            <a:endParaRPr lang="en-US" dirty="0"/>
          </a:p>
        </p:txBody>
      </p:sp>
    </p:spTree>
    <p:extLst>
      <p:ext uri="{BB962C8B-B14F-4D97-AF65-F5344CB8AC3E}">
        <p14:creationId xmlns:p14="http://schemas.microsoft.com/office/powerpoint/2010/main" val="15897900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 what happens when Magic Happens</a:t>
            </a:r>
            <a:endParaRPr lang="en-US" dirty="0"/>
          </a:p>
        </p:txBody>
      </p:sp>
      <p:pic>
        <p:nvPicPr>
          <p:cNvPr id="4" name="x9Mblw46ccQ"/>
          <p:cNvPicPr>
            <a:picLocks noGrp="1" noRot="1" noChangeAspect="1"/>
          </p:cNvPicPr>
          <p:nvPr>
            <p:ph sz="quarter" idx="13"/>
            <a:videoFile r:link="rId1"/>
          </p:nvPr>
        </p:nvPicPr>
        <p:blipFill>
          <a:blip r:embed="rId3"/>
          <a:stretch>
            <a:fillRect/>
          </a:stretch>
        </p:blipFill>
        <p:spPr>
          <a:xfrm>
            <a:off x="1778000" y="2438400"/>
            <a:ext cx="8305800" cy="6248400"/>
          </a:xfrm>
          <a:prstGeom prst="rect">
            <a:avLst/>
          </a:prstGeom>
        </p:spPr>
      </p:pic>
    </p:spTree>
    <p:extLst>
      <p:ext uri="{BB962C8B-B14F-4D97-AF65-F5344CB8AC3E}">
        <p14:creationId xmlns:p14="http://schemas.microsoft.com/office/powerpoint/2010/main" val="3809873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1859149"/>
            <a:ext cx="11963400" cy="1496256"/>
          </a:xfrm>
        </p:spPr>
        <p:txBody>
          <a:bodyPr/>
          <a:lstStyle/>
          <a:p>
            <a:r>
              <a:rPr lang="en-US" dirty="0"/>
              <a:t>Are Entrepreneurs “</a:t>
            </a:r>
            <a:r>
              <a:rPr lang="en-US" dirty="0" smtClean="0"/>
              <a:t>Born” </a:t>
            </a:r>
            <a:r>
              <a:rPr lang="en-US" dirty="0"/>
              <a:t>or </a:t>
            </a:r>
            <a:r>
              <a:rPr lang="en-US" dirty="0" smtClean="0"/>
              <a:t>“Built</a:t>
            </a:r>
            <a:r>
              <a:rPr lang="en-US" dirty="0"/>
              <a:t>”?</a:t>
            </a:r>
            <a:br>
              <a:rPr lang="en-US" dirty="0"/>
            </a:br>
            <a:r>
              <a:rPr lang="en-US" dirty="0"/>
              <a:t/>
            </a:r>
            <a:br>
              <a:rPr lang="en-US" dirty="0"/>
            </a:br>
            <a:r>
              <a:rPr lang="en-US" dirty="0" smtClean="0"/>
              <a:t>Nature vs Nurture: The Brain &amp; “Fear”… Science May Unlock The DNA Behind It All</a:t>
            </a:r>
            <a:endParaRPr lang="en-US"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914900" y="3614737"/>
            <a:ext cx="3175000" cy="3175000"/>
          </a:xfrm>
        </p:spPr>
      </p:pic>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000" y="3391264"/>
            <a:ext cx="7848600" cy="4953000"/>
          </a:xfrm>
          <a:prstGeom prst="rect">
            <a:avLst/>
          </a:prstGeom>
        </p:spPr>
      </p:pic>
    </p:spTree>
    <p:extLst>
      <p:ext uri="{BB962C8B-B14F-4D97-AF65-F5344CB8AC3E}">
        <p14:creationId xmlns:p14="http://schemas.microsoft.com/office/powerpoint/2010/main" val="8250525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1"/>
          </p:nvPr>
        </p:nvSpPr>
        <p:spPr>
          <a:xfrm>
            <a:off x="3759201" y="8669867"/>
            <a:ext cx="5235786" cy="6502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9000"/>
              <a:buFont typeface="Monotype Sorts" pitchFamily="2" charset="2"/>
              <a:buChar char="4"/>
              <a:defRPr sz="4551">
                <a:solidFill>
                  <a:schemeClr val="tx1"/>
                </a:solidFill>
                <a:latin typeface="Times New Roman" pitchFamily="18" charset="0"/>
              </a:defRPr>
            </a:lvl1pPr>
            <a:lvl2pPr marL="1056623" indent="-406394">
              <a:spcBef>
                <a:spcPct val="20000"/>
              </a:spcBef>
              <a:buClr>
                <a:schemeClr val="accent1"/>
              </a:buClr>
              <a:buChar char="–"/>
              <a:defRPr sz="3982">
                <a:solidFill>
                  <a:schemeClr val="tx1"/>
                </a:solidFill>
                <a:latin typeface="Times New Roman" pitchFamily="18" charset="0"/>
              </a:defRPr>
            </a:lvl2pPr>
            <a:lvl3pPr marL="1625575" indent="-325115">
              <a:spcBef>
                <a:spcPct val="20000"/>
              </a:spcBef>
              <a:buClr>
                <a:schemeClr val="accent1"/>
              </a:buClr>
              <a:buChar char="•"/>
              <a:defRPr sz="3413">
                <a:solidFill>
                  <a:schemeClr val="tx1"/>
                </a:solidFill>
                <a:latin typeface="Times New Roman" pitchFamily="18" charset="0"/>
              </a:defRPr>
            </a:lvl3pPr>
            <a:lvl4pPr marL="2275804" indent="-325115">
              <a:spcBef>
                <a:spcPct val="20000"/>
              </a:spcBef>
              <a:buClr>
                <a:schemeClr val="accent1"/>
              </a:buClr>
              <a:buChar char="–"/>
              <a:defRPr sz="2844">
                <a:solidFill>
                  <a:schemeClr val="tx1"/>
                </a:solidFill>
                <a:latin typeface="Times New Roman" pitchFamily="18" charset="0"/>
              </a:defRPr>
            </a:lvl4pPr>
            <a:lvl5pPr marL="2926034" indent="-325115">
              <a:spcBef>
                <a:spcPct val="20000"/>
              </a:spcBef>
              <a:buClr>
                <a:schemeClr val="accent1"/>
              </a:buClr>
              <a:buChar char="»"/>
              <a:defRPr sz="2844">
                <a:solidFill>
                  <a:schemeClr val="tx1"/>
                </a:solidFill>
                <a:latin typeface="Times New Roman" pitchFamily="18" charset="0"/>
              </a:defRPr>
            </a:lvl5pPr>
            <a:lvl6pPr marL="3576264" indent="-325115" eaLnBrk="0" fontAlgn="base" hangingPunct="0">
              <a:spcBef>
                <a:spcPct val="20000"/>
              </a:spcBef>
              <a:spcAft>
                <a:spcPct val="0"/>
              </a:spcAft>
              <a:buClr>
                <a:schemeClr val="accent1"/>
              </a:buClr>
              <a:buChar char="»"/>
              <a:defRPr sz="2844">
                <a:solidFill>
                  <a:schemeClr val="tx1"/>
                </a:solidFill>
                <a:latin typeface="Times New Roman" pitchFamily="18" charset="0"/>
              </a:defRPr>
            </a:lvl6pPr>
            <a:lvl7pPr marL="4226494" indent="-325115" eaLnBrk="0" fontAlgn="base" hangingPunct="0">
              <a:spcBef>
                <a:spcPct val="20000"/>
              </a:spcBef>
              <a:spcAft>
                <a:spcPct val="0"/>
              </a:spcAft>
              <a:buClr>
                <a:schemeClr val="accent1"/>
              </a:buClr>
              <a:buChar char="»"/>
              <a:defRPr sz="2844">
                <a:solidFill>
                  <a:schemeClr val="tx1"/>
                </a:solidFill>
                <a:latin typeface="Times New Roman" pitchFamily="18" charset="0"/>
              </a:defRPr>
            </a:lvl7pPr>
            <a:lvl8pPr marL="4876724" indent="-325115" eaLnBrk="0" fontAlgn="base" hangingPunct="0">
              <a:spcBef>
                <a:spcPct val="20000"/>
              </a:spcBef>
              <a:spcAft>
                <a:spcPct val="0"/>
              </a:spcAft>
              <a:buClr>
                <a:schemeClr val="accent1"/>
              </a:buClr>
              <a:buChar char="»"/>
              <a:defRPr sz="2844">
                <a:solidFill>
                  <a:schemeClr val="tx1"/>
                </a:solidFill>
                <a:latin typeface="Times New Roman" pitchFamily="18" charset="0"/>
              </a:defRPr>
            </a:lvl8pPr>
            <a:lvl9pPr marL="5526954" indent="-325115" eaLnBrk="0" fontAlgn="base" hangingPunct="0">
              <a:spcBef>
                <a:spcPct val="20000"/>
              </a:spcBef>
              <a:spcAft>
                <a:spcPct val="0"/>
              </a:spcAft>
              <a:buClr>
                <a:schemeClr val="accent1"/>
              </a:buClr>
              <a:buChar char="»"/>
              <a:defRPr sz="2844">
                <a:solidFill>
                  <a:schemeClr val="tx1"/>
                </a:solidFill>
                <a:latin typeface="Times New Roman" pitchFamily="18" charset="0"/>
              </a:defRPr>
            </a:lvl9pPr>
          </a:lstStyle>
          <a:p>
            <a:pPr>
              <a:spcBef>
                <a:spcPct val="50000"/>
              </a:spcBef>
              <a:buClrTx/>
              <a:buSzTx/>
              <a:buFontTx/>
              <a:buNone/>
            </a:pPr>
            <a:r>
              <a:rPr lang="en-US" altLang="en-US" sz="1991">
                <a:solidFill>
                  <a:schemeClr val="bg2"/>
                </a:solidFill>
              </a:rPr>
              <a:t>Management - Chapter 6</a:t>
            </a:r>
          </a:p>
        </p:txBody>
      </p:sp>
      <p:sp>
        <p:nvSpPr>
          <p:cNvPr id="1741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9000"/>
              <a:buFont typeface="Monotype Sorts" pitchFamily="2" charset="2"/>
              <a:buChar char="4"/>
              <a:defRPr sz="4551">
                <a:solidFill>
                  <a:schemeClr val="tx1"/>
                </a:solidFill>
                <a:latin typeface="Times New Roman" pitchFamily="18" charset="0"/>
              </a:defRPr>
            </a:lvl1pPr>
            <a:lvl2pPr marL="1056623" indent="-406394">
              <a:spcBef>
                <a:spcPct val="20000"/>
              </a:spcBef>
              <a:buClr>
                <a:schemeClr val="accent1"/>
              </a:buClr>
              <a:buChar char="–"/>
              <a:defRPr sz="3982">
                <a:solidFill>
                  <a:schemeClr val="tx1"/>
                </a:solidFill>
                <a:latin typeface="Times New Roman" pitchFamily="18" charset="0"/>
              </a:defRPr>
            </a:lvl2pPr>
            <a:lvl3pPr marL="1625575" indent="-325115">
              <a:spcBef>
                <a:spcPct val="20000"/>
              </a:spcBef>
              <a:buClr>
                <a:schemeClr val="accent1"/>
              </a:buClr>
              <a:buChar char="•"/>
              <a:defRPr sz="3413">
                <a:solidFill>
                  <a:schemeClr val="tx1"/>
                </a:solidFill>
                <a:latin typeface="Times New Roman" pitchFamily="18" charset="0"/>
              </a:defRPr>
            </a:lvl3pPr>
            <a:lvl4pPr marL="2275804" indent="-325115">
              <a:spcBef>
                <a:spcPct val="20000"/>
              </a:spcBef>
              <a:buClr>
                <a:schemeClr val="accent1"/>
              </a:buClr>
              <a:buChar char="–"/>
              <a:defRPr sz="2844">
                <a:solidFill>
                  <a:schemeClr val="tx1"/>
                </a:solidFill>
                <a:latin typeface="Times New Roman" pitchFamily="18" charset="0"/>
              </a:defRPr>
            </a:lvl4pPr>
            <a:lvl5pPr marL="2926034" indent="-325115">
              <a:spcBef>
                <a:spcPct val="20000"/>
              </a:spcBef>
              <a:buClr>
                <a:schemeClr val="accent1"/>
              </a:buClr>
              <a:buChar char="»"/>
              <a:defRPr sz="2844">
                <a:solidFill>
                  <a:schemeClr val="tx1"/>
                </a:solidFill>
                <a:latin typeface="Times New Roman" pitchFamily="18" charset="0"/>
              </a:defRPr>
            </a:lvl5pPr>
            <a:lvl6pPr marL="3576264" indent="-325115" eaLnBrk="0" fontAlgn="base" hangingPunct="0">
              <a:spcBef>
                <a:spcPct val="20000"/>
              </a:spcBef>
              <a:spcAft>
                <a:spcPct val="0"/>
              </a:spcAft>
              <a:buClr>
                <a:schemeClr val="accent1"/>
              </a:buClr>
              <a:buChar char="»"/>
              <a:defRPr sz="2844">
                <a:solidFill>
                  <a:schemeClr val="tx1"/>
                </a:solidFill>
                <a:latin typeface="Times New Roman" pitchFamily="18" charset="0"/>
              </a:defRPr>
            </a:lvl6pPr>
            <a:lvl7pPr marL="4226494" indent="-325115" eaLnBrk="0" fontAlgn="base" hangingPunct="0">
              <a:spcBef>
                <a:spcPct val="20000"/>
              </a:spcBef>
              <a:spcAft>
                <a:spcPct val="0"/>
              </a:spcAft>
              <a:buClr>
                <a:schemeClr val="accent1"/>
              </a:buClr>
              <a:buChar char="»"/>
              <a:defRPr sz="2844">
                <a:solidFill>
                  <a:schemeClr val="tx1"/>
                </a:solidFill>
                <a:latin typeface="Times New Roman" pitchFamily="18" charset="0"/>
              </a:defRPr>
            </a:lvl7pPr>
            <a:lvl8pPr marL="4876724" indent="-325115" eaLnBrk="0" fontAlgn="base" hangingPunct="0">
              <a:spcBef>
                <a:spcPct val="20000"/>
              </a:spcBef>
              <a:spcAft>
                <a:spcPct val="0"/>
              </a:spcAft>
              <a:buClr>
                <a:schemeClr val="accent1"/>
              </a:buClr>
              <a:buChar char="»"/>
              <a:defRPr sz="2844">
                <a:solidFill>
                  <a:schemeClr val="tx1"/>
                </a:solidFill>
                <a:latin typeface="Times New Roman" pitchFamily="18" charset="0"/>
              </a:defRPr>
            </a:lvl8pPr>
            <a:lvl9pPr marL="5526954" indent="-325115" eaLnBrk="0" fontAlgn="base" hangingPunct="0">
              <a:spcBef>
                <a:spcPct val="20000"/>
              </a:spcBef>
              <a:spcAft>
                <a:spcPct val="0"/>
              </a:spcAft>
              <a:buClr>
                <a:schemeClr val="accent1"/>
              </a:buClr>
              <a:buChar char="»"/>
              <a:defRPr sz="2844">
                <a:solidFill>
                  <a:schemeClr val="tx1"/>
                </a:solidFill>
                <a:latin typeface="Times New Roman" pitchFamily="18" charset="0"/>
              </a:defRPr>
            </a:lvl9pPr>
          </a:lstStyle>
          <a:p>
            <a:pPr>
              <a:spcBef>
                <a:spcPct val="50000"/>
              </a:spcBef>
              <a:buClrTx/>
              <a:buSzTx/>
              <a:buFontTx/>
              <a:buNone/>
            </a:pPr>
            <a:fld id="{17E25235-96A0-44E8-946A-434B7CB4CFCA}" type="slidenum">
              <a:rPr lang="en-US" altLang="en-US" sz="1991">
                <a:solidFill>
                  <a:schemeClr val="bg2"/>
                </a:solidFill>
              </a:rPr>
              <a:pPr>
                <a:spcBef>
                  <a:spcPct val="50000"/>
                </a:spcBef>
                <a:buClrTx/>
                <a:buSzTx/>
                <a:buFontTx/>
                <a:buNone/>
              </a:pPr>
              <a:t>20</a:t>
            </a:fld>
            <a:endParaRPr lang="en-US" altLang="en-US" sz="1991">
              <a:solidFill>
                <a:schemeClr val="bg2"/>
              </a:solidFill>
            </a:endParaRPr>
          </a:p>
        </p:txBody>
      </p:sp>
      <p:sp>
        <p:nvSpPr>
          <p:cNvPr id="17412" name="Rectangle 2"/>
          <p:cNvSpPr>
            <a:spLocks noGrp="1" noChangeArrowheads="1"/>
          </p:cNvSpPr>
          <p:nvPr>
            <p:ph type="title"/>
          </p:nvPr>
        </p:nvSpPr>
        <p:spPr/>
        <p:txBody>
          <a:bodyPr>
            <a:normAutofit fontScale="90000"/>
          </a:bodyPr>
          <a:lstStyle/>
          <a:p>
            <a:r>
              <a:rPr lang="en-US" altLang="en-US" b="1" dirty="0" smtClean="0"/>
              <a:t>Here are 9 reasons why many small businesses fail</a:t>
            </a:r>
            <a:r>
              <a:rPr lang="en-US" altLang="en-US" sz="4551" b="1" dirty="0"/>
              <a:t>….</a:t>
            </a:r>
            <a:r>
              <a:rPr lang="en-US" altLang="en-US" sz="4551" b="1" dirty="0" smtClean="0"/>
              <a:t>but Fear Should Be #1…</a:t>
            </a:r>
            <a:endParaRPr lang="en-US" altLang="en-US" sz="4551" b="1" dirty="0"/>
          </a:p>
        </p:txBody>
      </p:sp>
      <p:graphicFrame>
        <p:nvGraphicFramePr>
          <p:cNvPr id="17413" name="Object 3"/>
          <p:cNvGraphicFramePr>
            <a:graphicFrameLocks noChangeAspect="1"/>
          </p:cNvGraphicFramePr>
          <p:nvPr>
            <p:extLst>
              <p:ext uri="{D42A27DB-BD31-4B8C-83A1-F6EECF244321}">
                <p14:modId xmlns:p14="http://schemas.microsoft.com/office/powerpoint/2010/main" val="481973687"/>
              </p:ext>
            </p:extLst>
          </p:nvPr>
        </p:nvGraphicFramePr>
        <p:xfrm>
          <a:off x="975360" y="2167467"/>
          <a:ext cx="11054080" cy="7369387"/>
        </p:xfrm>
        <a:graphic>
          <a:graphicData uri="http://schemas.openxmlformats.org/presentationml/2006/ole">
            <mc:AlternateContent xmlns:mc="http://schemas.openxmlformats.org/markup-compatibility/2006">
              <mc:Choice xmlns:v="urn:schemas-microsoft-com:vml" Requires="v">
                <p:oleObj spid="_x0000_s4106" name="Photo Editor Photo" r:id="rId3" imgW="11114286" imgH="7935433" progId="MSPhotoEd.3">
                  <p:embed/>
                </p:oleObj>
              </mc:Choice>
              <mc:Fallback>
                <p:oleObj name="Photo Editor Photo" r:id="rId3" imgW="11114286" imgH="7935433"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360" y="2167467"/>
                        <a:ext cx="11054080" cy="7369387"/>
                      </a:xfrm>
                      <a:prstGeom prst="rect">
                        <a:avLst/>
                      </a:prstGeom>
                      <a:noFill/>
                      <a:ln>
                        <a:noFill/>
                      </a:ln>
                      <a:effectLs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5360" y="1083735"/>
            <a:ext cx="11054080" cy="4036907"/>
          </a:xfrm>
        </p:spPr>
        <p:txBody>
          <a:bodyPr/>
          <a:lstStyle/>
          <a:p>
            <a:r>
              <a:rPr lang="en-US" b="1" dirty="0" smtClean="0"/>
              <a:t>Ninth Reason </a:t>
            </a:r>
            <a:br>
              <a:rPr lang="en-US" b="1" dirty="0" smtClean="0"/>
            </a:br>
            <a:r>
              <a:rPr lang="en-US" b="1" dirty="0" smtClean="0"/>
              <a:t>Why Businesses Fail is Key:</a:t>
            </a:r>
            <a:br>
              <a:rPr lang="en-US" b="1" dirty="0" smtClean="0"/>
            </a:br>
            <a:r>
              <a:rPr lang="en-US" b="1" dirty="0" smtClean="0"/>
              <a:t>“</a:t>
            </a:r>
            <a:r>
              <a:rPr lang="en-US" sz="5120" b="1" i="1" dirty="0"/>
              <a:t>Things that don’t grow continuously…die.”</a:t>
            </a:r>
          </a:p>
        </p:txBody>
      </p:sp>
      <p:sp>
        <p:nvSpPr>
          <p:cNvPr id="3" name="Subtitle 2"/>
          <p:cNvSpPr>
            <a:spLocks noGrp="1"/>
          </p:cNvSpPr>
          <p:nvPr>
            <p:ph type="subTitle" idx="1"/>
          </p:nvPr>
        </p:nvSpPr>
        <p:spPr>
          <a:xfrm>
            <a:off x="1950720" y="5527040"/>
            <a:ext cx="9103360" cy="3684693"/>
          </a:xfrm>
        </p:spPr>
        <p:txBody>
          <a:bodyPr>
            <a:normAutofit/>
          </a:bodyPr>
          <a:lstStyle/>
          <a:p>
            <a:r>
              <a:rPr lang="en-US" b="1" dirty="0" smtClean="0">
                <a:solidFill>
                  <a:srgbClr val="FF0000"/>
                </a:solidFill>
              </a:rPr>
              <a:t>Stress of need for constant management of,… funding of… and growth of </a:t>
            </a:r>
            <a:r>
              <a:rPr lang="en-US" b="1" u="sng" dirty="0" smtClean="0">
                <a:solidFill>
                  <a:srgbClr val="FF0000"/>
                </a:solidFill>
              </a:rPr>
              <a:t>innovation </a:t>
            </a:r>
            <a:r>
              <a:rPr lang="en-US" b="1" u="sng" dirty="0" smtClean="0">
                <a:solidFill>
                  <a:schemeClr val="tx1"/>
                </a:solidFill>
              </a:rPr>
              <a:t>creates </a:t>
            </a:r>
            <a:r>
              <a:rPr lang="en-US" b="1" i="1" u="sng" dirty="0" smtClean="0">
                <a:solidFill>
                  <a:schemeClr val="tx1"/>
                </a:solidFill>
              </a:rPr>
              <a:t>anxiety and fea</a:t>
            </a:r>
            <a:r>
              <a:rPr lang="en-US" b="1" u="sng" dirty="0" smtClean="0">
                <a:solidFill>
                  <a:schemeClr val="tx1"/>
                </a:solidFill>
              </a:rPr>
              <a:t>r </a:t>
            </a:r>
            <a:r>
              <a:rPr lang="en-US" b="1" dirty="0" smtClean="0">
                <a:solidFill>
                  <a:srgbClr val="FF0000"/>
                </a:solidFill>
              </a:rPr>
              <a:t>that spreads like a wildfire that </a:t>
            </a:r>
            <a:r>
              <a:rPr lang="en-US" b="1" i="1" u="sng" dirty="0" smtClean="0">
                <a:solidFill>
                  <a:schemeClr val="tx1"/>
                </a:solidFill>
              </a:rPr>
              <a:t>paralyzes the business </a:t>
            </a:r>
            <a:r>
              <a:rPr lang="en-US" b="1" dirty="0" smtClean="0">
                <a:solidFill>
                  <a:srgbClr val="FF0000"/>
                </a:solidFill>
              </a:rPr>
              <a:t>and then burns the business to the ground</a:t>
            </a:r>
            <a:endParaRPr lang="en-US" b="1" dirty="0">
              <a:solidFill>
                <a:srgbClr val="FF0000"/>
              </a:solidFill>
            </a:endParaRPr>
          </a:p>
        </p:txBody>
      </p:sp>
    </p:spTree>
    <p:extLst>
      <p:ext uri="{BB962C8B-B14F-4D97-AF65-F5344CB8AC3E}">
        <p14:creationId xmlns:p14="http://schemas.microsoft.com/office/powerpoint/2010/main" val="36747436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5360" y="758615"/>
            <a:ext cx="11054080" cy="2384213"/>
          </a:xfrm>
        </p:spPr>
        <p:txBody>
          <a:bodyPr>
            <a:normAutofit/>
          </a:bodyPr>
          <a:lstStyle/>
          <a:p>
            <a:r>
              <a:rPr lang="en-US" b="1" dirty="0" smtClean="0"/>
              <a:t>What do we </a:t>
            </a:r>
            <a:r>
              <a:rPr lang="en-US" b="1" i="1" dirty="0" smtClean="0">
                <a:solidFill>
                  <a:srgbClr val="FF0000"/>
                </a:solidFill>
              </a:rPr>
              <a:t>fear</a:t>
            </a:r>
            <a:r>
              <a:rPr lang="en-US" b="1" dirty="0" smtClean="0"/>
              <a:t> most about </a:t>
            </a:r>
            <a:br>
              <a:rPr lang="en-US" b="1" dirty="0" smtClean="0"/>
            </a:br>
            <a:r>
              <a:rPr lang="en-US" b="1" dirty="0" smtClean="0"/>
              <a:t>change and innovation?</a:t>
            </a:r>
            <a:endParaRPr lang="en-US" b="1" dirty="0"/>
          </a:p>
        </p:txBody>
      </p:sp>
      <p:sp>
        <p:nvSpPr>
          <p:cNvPr id="3" name="Subtitle 2"/>
          <p:cNvSpPr>
            <a:spLocks noGrp="1"/>
          </p:cNvSpPr>
          <p:nvPr>
            <p:ph type="subTitle" idx="1"/>
          </p:nvPr>
        </p:nvSpPr>
        <p:spPr>
          <a:xfrm>
            <a:off x="1950720" y="5486400"/>
            <a:ext cx="9103360" cy="3276600"/>
          </a:xfrm>
        </p:spPr>
        <p:txBody>
          <a:bodyPr/>
          <a:lstStyle/>
          <a:p>
            <a:r>
              <a:rPr lang="en-US" dirty="0" smtClean="0"/>
              <a:t>After speaking to and meeting with many successful entrepreneurs and business leaders in America and </a:t>
            </a:r>
            <a:r>
              <a:rPr lang="en-US" dirty="0" err="1" smtClean="0"/>
              <a:t>seior</a:t>
            </a:r>
            <a:r>
              <a:rPr lang="en-US" dirty="0" smtClean="0"/>
              <a:t> leaders of business delegations from China on what are the </a:t>
            </a:r>
            <a:r>
              <a:rPr lang="en-US" dirty="0" smtClean="0">
                <a:solidFill>
                  <a:srgbClr val="FF0000"/>
                </a:solidFill>
              </a:rPr>
              <a:t>main barriers to innovation</a:t>
            </a:r>
            <a:r>
              <a:rPr lang="en-US" dirty="0" smtClean="0"/>
              <a:t>…</a:t>
            </a:r>
          </a:p>
          <a:p>
            <a:r>
              <a:rPr lang="en-US" dirty="0" smtClean="0"/>
              <a:t>It is always about </a:t>
            </a:r>
            <a:r>
              <a:rPr lang="en-US" dirty="0" smtClean="0">
                <a:solidFill>
                  <a:srgbClr val="FF0000"/>
                </a:solidFill>
              </a:rPr>
              <a:t>“fear of failure” </a:t>
            </a:r>
            <a:r>
              <a:rPr lang="en-US" dirty="0" smtClean="0"/>
              <a:t>and in Asia is a</a:t>
            </a:r>
          </a:p>
          <a:p>
            <a:r>
              <a:rPr lang="en-US" dirty="0" smtClean="0">
                <a:solidFill>
                  <a:srgbClr val="FF0000"/>
                </a:solidFill>
              </a:rPr>
              <a:t>“fear of losing face.”</a:t>
            </a:r>
            <a:endParaRPr lang="en-US" dirty="0">
              <a:solidFill>
                <a:srgbClr val="FF0000"/>
              </a:solidFill>
            </a:endParaRPr>
          </a:p>
        </p:txBody>
      </p:sp>
    </p:spTree>
    <p:extLst>
      <p:ext uri="{BB962C8B-B14F-4D97-AF65-F5344CB8AC3E}">
        <p14:creationId xmlns:p14="http://schemas.microsoft.com/office/powerpoint/2010/main" val="16362325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5360" y="1083735"/>
            <a:ext cx="11054080" cy="2600960"/>
          </a:xfrm>
        </p:spPr>
        <p:txBody>
          <a:bodyPr>
            <a:normAutofit fontScale="90000"/>
          </a:bodyPr>
          <a:lstStyle/>
          <a:p>
            <a:r>
              <a:rPr lang="en-US" sz="4551" b="1" dirty="0">
                <a:solidFill>
                  <a:schemeClr val="accent1"/>
                </a:solidFill>
              </a:rPr>
              <a:t>Thomas Edison: </a:t>
            </a:r>
            <a:r>
              <a:rPr lang="en-US" sz="4551" b="1" dirty="0" smtClean="0">
                <a:solidFill>
                  <a:schemeClr val="accent1"/>
                </a:solidFill>
              </a:rPr>
              <a:t/>
            </a:r>
            <a:br>
              <a:rPr lang="en-US" sz="4551" b="1" dirty="0" smtClean="0">
                <a:solidFill>
                  <a:schemeClr val="accent1"/>
                </a:solidFill>
              </a:rPr>
            </a:br>
            <a:r>
              <a:rPr lang="en-US" sz="4551" b="1" dirty="0" smtClean="0">
                <a:solidFill>
                  <a:schemeClr val="accent1"/>
                </a:solidFill>
              </a:rPr>
              <a:t>Inventor </a:t>
            </a:r>
            <a:r>
              <a:rPr lang="en-US" sz="4551" b="1" dirty="0">
                <a:solidFill>
                  <a:schemeClr val="accent1"/>
                </a:solidFill>
              </a:rPr>
              <a:t>of the Light Bulb</a:t>
            </a:r>
            <a:br>
              <a:rPr lang="en-US" sz="4551" b="1" dirty="0">
                <a:solidFill>
                  <a:schemeClr val="accent1"/>
                </a:solidFill>
              </a:rPr>
            </a:br>
            <a:r>
              <a:rPr lang="en-US" sz="3840" b="1" dirty="0">
                <a:solidFill>
                  <a:schemeClr val="accent2"/>
                </a:solidFill>
              </a:rPr>
              <a:t>Founder of General Electric Corp.</a:t>
            </a:r>
            <a:br>
              <a:rPr lang="en-US" sz="3840" b="1" dirty="0">
                <a:solidFill>
                  <a:schemeClr val="accent2"/>
                </a:solidFill>
              </a:rPr>
            </a:br>
            <a:r>
              <a:rPr lang="en-US" sz="3840" b="1" dirty="0">
                <a:solidFill>
                  <a:schemeClr val="accent2"/>
                </a:solidFill>
              </a:rPr>
              <a:t>An American Icon – Inventor &amp; Entrepreneur</a:t>
            </a:r>
          </a:p>
        </p:txBody>
      </p:sp>
      <p:sp>
        <p:nvSpPr>
          <p:cNvPr id="3" name="Subtitle 2"/>
          <p:cNvSpPr>
            <a:spLocks noGrp="1"/>
          </p:cNvSpPr>
          <p:nvPr>
            <p:ph type="subTitle" idx="1"/>
          </p:nvPr>
        </p:nvSpPr>
        <p:spPr>
          <a:xfrm>
            <a:off x="866987" y="5486400"/>
            <a:ext cx="11379200" cy="3833707"/>
          </a:xfrm>
        </p:spPr>
        <p:txBody>
          <a:bodyPr>
            <a:normAutofit fontScale="62500" lnSpcReduction="20000"/>
          </a:bodyPr>
          <a:lstStyle/>
          <a:p>
            <a:r>
              <a:rPr lang="en-US" sz="2844" b="1" dirty="0">
                <a:solidFill>
                  <a:schemeClr val="tx1"/>
                </a:solidFill>
              </a:rPr>
              <a:t>Quotations on Invention &amp; Innovation</a:t>
            </a:r>
            <a:r>
              <a:rPr lang="en-US" sz="2844" b="1" dirty="0"/>
              <a:t>:</a:t>
            </a:r>
          </a:p>
          <a:p>
            <a:r>
              <a:rPr lang="en-US" sz="2844" b="1" dirty="0">
                <a:solidFill>
                  <a:schemeClr val="tx2">
                    <a:lumMod val="60000"/>
                    <a:lumOff val="40000"/>
                  </a:schemeClr>
                </a:solidFill>
              </a:rPr>
              <a:t>Overcoming Failure</a:t>
            </a:r>
            <a:r>
              <a:rPr lang="en-US" sz="2844" b="1" dirty="0"/>
              <a:t>:</a:t>
            </a:r>
            <a:r>
              <a:rPr lang="en-US" sz="2844" dirty="0"/>
              <a:t> </a:t>
            </a:r>
          </a:p>
          <a:p>
            <a:r>
              <a:rPr lang="en-US" sz="2844" dirty="0"/>
              <a:t>“I am not discouraged, because every wrong attempt discarded is another step forward.”</a:t>
            </a:r>
          </a:p>
          <a:p>
            <a:endParaRPr lang="en-US" sz="2844" dirty="0"/>
          </a:p>
          <a:p>
            <a:r>
              <a:rPr lang="en-US" sz="2844" dirty="0"/>
              <a:t>“Many of life's failures are men who did not realize how close they were to success when they gave up.”</a:t>
            </a:r>
          </a:p>
          <a:p>
            <a:r>
              <a:rPr lang="en-US" sz="2844" b="1" dirty="0">
                <a:solidFill>
                  <a:schemeClr val="tx2">
                    <a:lumMod val="60000"/>
                    <a:lumOff val="40000"/>
                  </a:schemeClr>
                </a:solidFill>
              </a:rPr>
              <a:t>Failure:</a:t>
            </a:r>
            <a:r>
              <a:rPr lang="en-US" sz="2844" dirty="0"/>
              <a:t/>
            </a:r>
            <a:br>
              <a:rPr lang="en-US" sz="2844" dirty="0"/>
            </a:br>
            <a:r>
              <a:rPr lang="en-US" sz="2844" dirty="0"/>
              <a:t>“I have not failed… </a:t>
            </a:r>
          </a:p>
          <a:p>
            <a:r>
              <a:rPr lang="en-US" sz="2844" dirty="0"/>
              <a:t>I've just found 10,000 ways that won't work.”</a:t>
            </a:r>
          </a:p>
          <a:p>
            <a:endParaRPr lang="en-US" sz="2844" dirty="0"/>
          </a:p>
          <a:p>
            <a:r>
              <a:rPr lang="en-US" sz="2844" dirty="0"/>
              <a:t>“Show me a thoroughly satisfied man, and I will show you a failure.”</a:t>
            </a:r>
          </a:p>
          <a:p>
            <a:endParaRPr lang="en-US" sz="2844" dirty="0"/>
          </a:p>
          <a:p>
            <a:endParaRPr lang="en-US" sz="2844" dirty="0"/>
          </a:p>
          <a:p>
            <a:endParaRPr lang="en-US" sz="2844" dirty="0"/>
          </a:p>
          <a:p>
            <a:endParaRPr lang="en-US" sz="2844" dirty="0"/>
          </a:p>
          <a:p>
            <a:endParaRPr lang="en-US" sz="2844" dirty="0"/>
          </a:p>
        </p:txBody>
      </p:sp>
    </p:spTree>
    <p:extLst>
      <p:ext uri="{BB962C8B-B14F-4D97-AF65-F5344CB8AC3E}">
        <p14:creationId xmlns:p14="http://schemas.microsoft.com/office/powerpoint/2010/main" val="3192104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5360" y="1083735"/>
            <a:ext cx="11054080" cy="3793067"/>
          </a:xfrm>
        </p:spPr>
        <p:txBody>
          <a:bodyPr>
            <a:normAutofit fontScale="90000"/>
          </a:bodyPr>
          <a:lstStyle/>
          <a:p>
            <a:r>
              <a:rPr lang="en-US" sz="8533" b="1" dirty="0"/>
              <a:t/>
            </a:r>
            <a:br>
              <a:rPr lang="en-US" sz="8533" b="1" dirty="0"/>
            </a:br>
            <a:r>
              <a:rPr lang="en-US" sz="5689" b="1" dirty="0"/>
              <a:t>Why Do Bright Creative Scientists </a:t>
            </a:r>
            <a:br>
              <a:rPr lang="en-US" sz="5689" b="1" dirty="0"/>
            </a:br>
            <a:r>
              <a:rPr lang="en-US" sz="5689" b="1" dirty="0"/>
              <a:t>So Often Fail to Become Successful Entrepreneurs</a:t>
            </a:r>
          </a:p>
        </p:txBody>
      </p:sp>
      <p:sp>
        <p:nvSpPr>
          <p:cNvPr id="3" name="Subtitle 2"/>
          <p:cNvSpPr>
            <a:spLocks noGrp="1"/>
          </p:cNvSpPr>
          <p:nvPr>
            <p:ph type="subTitle" idx="1"/>
          </p:nvPr>
        </p:nvSpPr>
        <p:spPr>
          <a:xfrm>
            <a:off x="1950720" y="5852160"/>
            <a:ext cx="9103360" cy="2167467"/>
          </a:xfrm>
        </p:spPr>
        <p:txBody>
          <a:bodyPr/>
          <a:lstStyle/>
          <a:p>
            <a:r>
              <a:rPr lang="en-US" b="1" dirty="0" smtClean="0">
                <a:solidFill>
                  <a:srgbClr val="FF0000"/>
                </a:solidFill>
              </a:rPr>
              <a:t>The Answer is Simple</a:t>
            </a:r>
          </a:p>
          <a:p>
            <a:r>
              <a:rPr lang="en-US" b="1" dirty="0" smtClean="0">
                <a:solidFill>
                  <a:srgbClr val="FF0000"/>
                </a:solidFill>
              </a:rPr>
              <a:t>But the Solutions are difficult</a:t>
            </a:r>
            <a:r>
              <a:rPr lang="en-US" dirty="0" smtClean="0"/>
              <a:t>.</a:t>
            </a:r>
            <a:endParaRPr lang="en-US" dirty="0"/>
          </a:p>
        </p:txBody>
      </p:sp>
    </p:spTree>
    <p:extLst>
      <p:ext uri="{BB962C8B-B14F-4D97-AF65-F5344CB8AC3E}">
        <p14:creationId xmlns:p14="http://schemas.microsoft.com/office/powerpoint/2010/main" val="20489539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Picking the Entrepreneur</a:t>
            </a:r>
            <a:br>
              <a:rPr lang="en-US" b="1" dirty="0" smtClean="0"/>
            </a:br>
            <a:r>
              <a:rPr lang="en-US" b="1" dirty="0" smtClean="0"/>
              <a:t>Starting Early</a:t>
            </a:r>
            <a:r>
              <a:rPr lang="en-US" b="1" i="1" dirty="0" smtClean="0"/>
              <a:t>: Grooming Champions</a:t>
            </a:r>
            <a:endParaRPr lang="en-US" b="1" i="1" dirty="0"/>
          </a:p>
        </p:txBody>
      </p:sp>
      <p:sp>
        <p:nvSpPr>
          <p:cNvPr id="3" name="Content Placeholder 2"/>
          <p:cNvSpPr>
            <a:spLocks noGrp="1"/>
          </p:cNvSpPr>
          <p:nvPr>
            <p:ph idx="4294967295"/>
          </p:nvPr>
        </p:nvSpPr>
        <p:spPr>
          <a:xfrm>
            <a:off x="650240" y="2275840"/>
            <a:ext cx="11921067" cy="7044267"/>
          </a:xfrm>
          <a:prstGeom prst="rect">
            <a:avLst/>
          </a:prstGeom>
        </p:spPr>
        <p:txBody>
          <a:bodyPr>
            <a:normAutofit lnSpcReduction="10000"/>
          </a:bodyPr>
          <a:lstStyle/>
          <a:p>
            <a:pPr marL="0" indent="0">
              <a:buNone/>
            </a:pPr>
            <a:r>
              <a:rPr lang="en-US" dirty="0" smtClean="0"/>
              <a:t>Who are our nation’s entrepreneurs?</a:t>
            </a:r>
          </a:p>
          <a:p>
            <a:r>
              <a:rPr lang="en-US" dirty="0" smtClean="0"/>
              <a:t>Must have unique understanding and perspective of risk.</a:t>
            </a:r>
          </a:p>
          <a:p>
            <a:r>
              <a:rPr lang="en-US" dirty="0" smtClean="0"/>
              <a:t>Passion and ability to quickly pivot.</a:t>
            </a:r>
          </a:p>
          <a:p>
            <a:r>
              <a:rPr lang="en-US" dirty="0" smtClean="0"/>
              <a:t>Focus on core competencies!</a:t>
            </a:r>
          </a:p>
          <a:p>
            <a:r>
              <a:rPr lang="en-US" dirty="0" smtClean="0"/>
              <a:t>Get agreement on roles. Magnet for talent – outstanding recruiter!</a:t>
            </a:r>
          </a:p>
          <a:p>
            <a:r>
              <a:rPr lang="en-US" dirty="0" smtClean="0"/>
              <a:t>Great salesperson – IQ vs EQ – EQ is 75-85% of success.</a:t>
            </a:r>
          </a:p>
          <a:p>
            <a:pPr marL="0" indent="0">
              <a:buNone/>
            </a:pPr>
            <a:r>
              <a:rPr lang="en-US" dirty="0" smtClean="0"/>
              <a:t>How do we pick entrepreneurs from the “Pack” – are you an entrepreneur?</a:t>
            </a:r>
          </a:p>
          <a:p>
            <a:r>
              <a:rPr lang="en-US" dirty="0" smtClean="0"/>
              <a:t>The Entrepreneur &amp; Team Building.</a:t>
            </a:r>
          </a:p>
          <a:p>
            <a:r>
              <a:rPr lang="en-US" dirty="0" smtClean="0"/>
              <a:t>The Team is the secret to success if the product is right and timing is just about perfect.</a:t>
            </a:r>
          </a:p>
          <a:p>
            <a:pPr marL="0" indent="0">
              <a:buNone/>
            </a:pPr>
            <a:r>
              <a:rPr lang="en-US" dirty="0" smtClean="0"/>
              <a:t>How to increase the chances for success</a:t>
            </a:r>
          </a:p>
          <a:p>
            <a:r>
              <a:rPr lang="en-US" dirty="0" smtClean="0"/>
              <a:t>Commercialize existing technology with new applications…</a:t>
            </a:r>
          </a:p>
          <a:p>
            <a:r>
              <a:rPr lang="en-US" dirty="0" smtClean="0"/>
              <a:t>Constant capital formation efforts plus early introduction of Version 1.0 followed by 2.0, 3.0, 4.0 …</a:t>
            </a:r>
            <a:endParaRPr lang="en-US" dirty="0"/>
          </a:p>
        </p:txBody>
      </p:sp>
    </p:spTree>
    <p:extLst>
      <p:ext uri="{BB962C8B-B14F-4D97-AF65-F5344CB8AC3E}">
        <p14:creationId xmlns:p14="http://schemas.microsoft.com/office/powerpoint/2010/main" val="16427353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5360" y="866987"/>
            <a:ext cx="11054080" cy="3034455"/>
          </a:xfrm>
        </p:spPr>
        <p:txBody>
          <a:bodyPr>
            <a:normAutofit/>
          </a:bodyPr>
          <a:lstStyle/>
          <a:p>
            <a:r>
              <a:rPr lang="en-US" b="1" dirty="0" smtClean="0"/>
              <a:t>Does everyone experience</a:t>
            </a:r>
            <a:br>
              <a:rPr lang="en-US" b="1" dirty="0" smtClean="0"/>
            </a:br>
            <a:r>
              <a:rPr lang="en-US" b="1" dirty="0" smtClean="0">
                <a:solidFill>
                  <a:srgbClr val="FF0000"/>
                </a:solidFill>
              </a:rPr>
              <a:t>Fear</a:t>
            </a:r>
            <a:r>
              <a:rPr lang="en-US" b="1" dirty="0" smtClean="0"/>
              <a:t> the same way and for  the same reasons?</a:t>
            </a:r>
            <a:endParaRPr lang="en-US" b="1" dirty="0"/>
          </a:p>
        </p:txBody>
      </p:sp>
      <p:sp>
        <p:nvSpPr>
          <p:cNvPr id="3" name="Subtitle 2"/>
          <p:cNvSpPr>
            <a:spLocks noGrp="1"/>
          </p:cNvSpPr>
          <p:nvPr>
            <p:ph type="subTitle" idx="1"/>
          </p:nvPr>
        </p:nvSpPr>
        <p:spPr>
          <a:xfrm>
            <a:off x="1950720" y="5638799"/>
            <a:ext cx="9103360" cy="3657601"/>
          </a:xfrm>
        </p:spPr>
        <p:txBody>
          <a:bodyPr>
            <a:normAutofit/>
          </a:bodyPr>
          <a:lstStyle/>
          <a:p>
            <a:r>
              <a:rPr lang="en-US" sz="3200" b="1" dirty="0" smtClean="0"/>
              <a:t>U.S. Military has studied ‘Fear” on the battlefield since filming actual battles in WWI.</a:t>
            </a:r>
          </a:p>
          <a:p>
            <a:r>
              <a:rPr lang="en-US" sz="3200" b="1" dirty="0" smtClean="0"/>
              <a:t>Recent brain science research has confirmed the military’s battlefield observation</a:t>
            </a:r>
            <a:r>
              <a:rPr lang="en-US" b="1" dirty="0" smtClean="0"/>
              <a:t>.</a:t>
            </a:r>
            <a:endParaRPr lang="en-US" dirty="0"/>
          </a:p>
        </p:txBody>
      </p:sp>
    </p:spTree>
    <p:extLst>
      <p:ext uri="{BB962C8B-B14F-4D97-AF65-F5344CB8AC3E}">
        <p14:creationId xmlns:p14="http://schemas.microsoft.com/office/powerpoint/2010/main" val="30727572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987" y="390596"/>
            <a:ext cx="11270827" cy="1514404"/>
          </a:xfrm>
        </p:spPr>
        <p:txBody>
          <a:bodyPr/>
          <a:lstStyle/>
          <a:p>
            <a:pPr algn="ctr"/>
            <a:r>
              <a:rPr lang="en-US" b="1" dirty="0" smtClean="0"/>
              <a:t>How do you react to </a:t>
            </a:r>
            <a:r>
              <a:rPr lang="en-US" b="1" dirty="0" smtClean="0">
                <a:solidFill>
                  <a:srgbClr val="FF0000"/>
                </a:solidFill>
              </a:rPr>
              <a:t>Fear</a:t>
            </a:r>
            <a:r>
              <a:rPr lang="en-US" b="1" dirty="0" smtClean="0"/>
              <a:t>?</a:t>
            </a:r>
            <a:endParaRPr lang="en-US" b="1" dirty="0"/>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3251200" y="2275840"/>
            <a:ext cx="6502400" cy="6719147"/>
          </a:xfrm>
          <a:prstGeom prst="rect">
            <a:avLst/>
          </a:prstGeom>
        </p:spPr>
      </p:pic>
    </p:spTree>
    <p:extLst>
      <p:ext uri="{BB962C8B-B14F-4D97-AF65-F5344CB8AC3E}">
        <p14:creationId xmlns:p14="http://schemas.microsoft.com/office/powerpoint/2010/main" val="7428304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216747"/>
            <a:ext cx="11704320" cy="2384213"/>
          </a:xfrm>
        </p:spPr>
        <p:txBody>
          <a:bodyPr>
            <a:normAutofit/>
          </a:bodyPr>
          <a:lstStyle/>
          <a:p>
            <a:pPr algn="ctr"/>
            <a:r>
              <a:rPr lang="en-US" b="1" dirty="0" smtClean="0"/>
              <a:t>The Lion or the Wolf</a:t>
            </a:r>
            <a:br>
              <a:rPr lang="en-US" b="1" dirty="0" smtClean="0"/>
            </a:br>
            <a:r>
              <a:rPr lang="en-US" b="1" dirty="0" smtClean="0">
                <a:solidFill>
                  <a:srgbClr val="FF0000"/>
                </a:solidFill>
              </a:rPr>
              <a:t>“Choose your fate”</a:t>
            </a:r>
            <a:endParaRPr lang="en-US" b="1" dirty="0">
              <a:solidFill>
                <a:srgbClr val="FF0000"/>
              </a:solidFill>
            </a:endParaRPr>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926080" y="2926080"/>
            <a:ext cx="6719147" cy="5743787"/>
          </a:xfrm>
          <a:prstGeom prst="rect">
            <a:avLst/>
          </a:prstGeom>
        </p:spPr>
      </p:pic>
    </p:spTree>
    <p:extLst>
      <p:ext uri="{BB962C8B-B14F-4D97-AF65-F5344CB8AC3E}">
        <p14:creationId xmlns:p14="http://schemas.microsoft.com/office/powerpoint/2010/main" val="20575323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650240"/>
            <a:ext cx="11704320" cy="2709333"/>
          </a:xfrm>
        </p:spPr>
        <p:txBody>
          <a:bodyPr>
            <a:normAutofit/>
          </a:bodyPr>
          <a:lstStyle/>
          <a:p>
            <a:r>
              <a:rPr lang="en-US" b="1" dirty="0"/>
              <a:t>The New Science of Fear: </a:t>
            </a:r>
            <a:r>
              <a:rPr lang="en-US" b="1" dirty="0" smtClean="0"/>
              <a:t/>
            </a:r>
            <a:br>
              <a:rPr lang="en-US" b="1" dirty="0" smtClean="0"/>
            </a:br>
            <a:r>
              <a:rPr lang="en-US" b="1" dirty="0" smtClean="0">
                <a:solidFill>
                  <a:schemeClr val="tx2">
                    <a:lumMod val="60000"/>
                    <a:lumOff val="40000"/>
                  </a:schemeClr>
                </a:solidFill>
              </a:rPr>
              <a:t>Can </a:t>
            </a:r>
            <a:r>
              <a:rPr lang="en-US" b="1" dirty="0">
                <a:solidFill>
                  <a:schemeClr val="tx2">
                    <a:lumMod val="60000"/>
                    <a:lumOff val="40000"/>
                  </a:schemeClr>
                </a:solidFill>
              </a:rPr>
              <a:t>It Predict </a:t>
            </a:r>
            <a:r>
              <a:rPr lang="en-US" b="1" dirty="0" smtClean="0">
                <a:solidFill>
                  <a:schemeClr val="tx2">
                    <a:lumMod val="60000"/>
                    <a:lumOff val="40000"/>
                  </a:schemeClr>
                </a:solidFill>
              </a:rPr>
              <a:t>Bravery? </a:t>
            </a:r>
            <a:r>
              <a:rPr lang="en-US" b="1" dirty="0" smtClean="0">
                <a:solidFill>
                  <a:srgbClr val="00B050"/>
                </a:solidFill>
              </a:rPr>
              <a:t>Yes!</a:t>
            </a:r>
            <a:r>
              <a:rPr lang="en-US" b="1" dirty="0"/>
              <a:t/>
            </a:r>
            <a:br>
              <a:rPr lang="en-US" b="1" dirty="0"/>
            </a:br>
            <a:endParaRPr lang="en-US" dirty="0"/>
          </a:p>
        </p:txBody>
      </p:sp>
      <p:sp>
        <p:nvSpPr>
          <p:cNvPr id="3" name="Content Placeholder 2"/>
          <p:cNvSpPr>
            <a:spLocks noGrp="1"/>
          </p:cNvSpPr>
          <p:nvPr>
            <p:ph idx="4294967295"/>
          </p:nvPr>
        </p:nvSpPr>
        <p:spPr>
          <a:xfrm>
            <a:off x="650240" y="2709333"/>
            <a:ext cx="11704320" cy="6394027"/>
          </a:xfrm>
          <a:prstGeom prst="rect">
            <a:avLst/>
          </a:prstGeom>
        </p:spPr>
        <p:txBody>
          <a:bodyPr>
            <a:normAutofit/>
          </a:bodyPr>
          <a:lstStyle/>
          <a:p>
            <a:r>
              <a:rPr lang="en-US" dirty="0"/>
              <a:t>H</a:t>
            </a:r>
            <a:r>
              <a:rPr lang="en-US" dirty="0" smtClean="0"/>
              <a:t>ow </a:t>
            </a:r>
            <a:r>
              <a:rPr lang="en-US" dirty="0"/>
              <a:t>people handle acute stress, </a:t>
            </a:r>
            <a:r>
              <a:rPr lang="en-US" dirty="0" smtClean="0"/>
              <a:t>is the subject of an exciting new study conducted </a:t>
            </a:r>
            <a:r>
              <a:rPr lang="en-US" dirty="0"/>
              <a:t>by </a:t>
            </a:r>
            <a:r>
              <a:rPr lang="en-US" dirty="0" err="1"/>
              <a:t>Lilianne</a:t>
            </a:r>
            <a:r>
              <a:rPr lang="en-US" dirty="0"/>
              <a:t> </a:t>
            </a:r>
            <a:r>
              <a:rPr lang="en-US" dirty="0" err="1"/>
              <a:t>Mujica-Parodi</a:t>
            </a:r>
            <a:r>
              <a:rPr lang="en-US" dirty="0"/>
              <a:t>, director of the </a:t>
            </a:r>
            <a:r>
              <a:rPr lang="en-US" b="1" dirty="0"/>
              <a:t>Laboratory for the Study of Emotion and Cognition </a:t>
            </a:r>
            <a:r>
              <a:rPr lang="en-US" dirty="0"/>
              <a:t>at </a:t>
            </a:r>
            <a:r>
              <a:rPr lang="en-US" dirty="0" smtClean="0"/>
              <a:t>New York State’s Stony </a:t>
            </a:r>
            <a:r>
              <a:rPr lang="en-US" dirty="0"/>
              <a:t>Brook </a:t>
            </a:r>
            <a:r>
              <a:rPr lang="en-US" dirty="0" smtClean="0"/>
              <a:t>University (</a:t>
            </a:r>
            <a:r>
              <a:rPr lang="en-US" i="1" dirty="0" smtClean="0"/>
              <a:t>Backed by the U.S. Navy</a:t>
            </a:r>
            <a:r>
              <a:rPr lang="en-US" dirty="0" smtClean="0"/>
              <a:t>).</a:t>
            </a:r>
          </a:p>
          <a:p>
            <a:pPr marL="0" indent="0">
              <a:buNone/>
            </a:pPr>
            <a:endParaRPr lang="en-US" dirty="0" smtClean="0"/>
          </a:p>
          <a:p>
            <a:r>
              <a:rPr lang="en-US" dirty="0"/>
              <a:t>She's particularly interested in a </a:t>
            </a:r>
            <a:r>
              <a:rPr lang="en-US" i="1" dirty="0"/>
              <a:t>brain region called the amygdala</a:t>
            </a:r>
            <a:r>
              <a:rPr lang="en-US" dirty="0"/>
              <a:t>, part of the system that </a:t>
            </a:r>
            <a:r>
              <a:rPr lang="en-US" b="1" i="1" dirty="0"/>
              <a:t>regulates the fear response</a:t>
            </a:r>
            <a:r>
              <a:rPr lang="en-US" dirty="0"/>
              <a:t>. </a:t>
            </a:r>
            <a:endParaRPr lang="en-US" dirty="0" smtClean="0"/>
          </a:p>
          <a:p>
            <a:endParaRPr lang="en-US" dirty="0"/>
          </a:p>
          <a:p>
            <a:r>
              <a:rPr lang="en-US" dirty="0" smtClean="0"/>
              <a:t>She </a:t>
            </a:r>
            <a:r>
              <a:rPr lang="en-US" dirty="0"/>
              <a:t>believes that if she can understand the dynamics of the amygdala, she will have found the </a:t>
            </a:r>
            <a:r>
              <a:rPr lang="en-US" b="1" i="1" dirty="0"/>
              <a:t>holy grail of stress research</a:t>
            </a:r>
            <a:r>
              <a:rPr lang="en-US" dirty="0"/>
              <a:t>: a way to </a:t>
            </a:r>
            <a:r>
              <a:rPr lang="en-US" b="1" i="1" dirty="0"/>
              <a:t>predict how a person will perform under alarming conditions </a:t>
            </a:r>
            <a:r>
              <a:rPr lang="en-US" dirty="0"/>
              <a:t>by examining him beforehand in the calm of a laboratory</a:t>
            </a:r>
            <a:endParaRPr lang="en-US" dirty="0" smtClean="0"/>
          </a:p>
          <a:p>
            <a:pPr marL="0" indent="0">
              <a:buNone/>
            </a:pPr>
            <a:endParaRPr lang="en-US" dirty="0"/>
          </a:p>
        </p:txBody>
      </p:sp>
    </p:spTree>
    <p:extLst>
      <p:ext uri="{BB962C8B-B14F-4D97-AF65-F5344CB8AC3E}">
        <p14:creationId xmlns:p14="http://schemas.microsoft.com/office/powerpoint/2010/main" val="2462771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986" y="228600"/>
            <a:ext cx="11270827" cy="1625600"/>
          </a:xfrm>
        </p:spPr>
        <p:txBody>
          <a:bodyPr/>
          <a:lstStyle/>
          <a:p>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2800" b="1" dirty="0"/>
              <a:t>Dave Brubeck </a:t>
            </a:r>
            <a:r>
              <a:rPr lang="en-US" sz="2800" b="1" dirty="0" smtClean="0"/>
              <a:t>Quartet: “Take Five” </a:t>
            </a:r>
            <a:br>
              <a:rPr lang="en-US" sz="2800" b="1" dirty="0" smtClean="0"/>
            </a:br>
            <a:r>
              <a:rPr lang="en-US" sz="2800" b="1" dirty="0" smtClean="0"/>
              <a:t>Brubeck on Piano </a:t>
            </a:r>
            <a:r>
              <a:rPr lang="en-US" sz="2800" dirty="0"/>
              <a:t>with Paul </a:t>
            </a:r>
            <a:r>
              <a:rPr lang="en-US" sz="2800" dirty="0" smtClean="0"/>
              <a:t>Desmond on </a:t>
            </a:r>
            <a:r>
              <a:rPr lang="en-US" sz="2800" dirty="0"/>
              <a:t>alto saxophone</a:t>
            </a:r>
            <a:r>
              <a:rPr lang="en-US" sz="1800" b="1" dirty="0" smtClean="0"/>
              <a:t/>
            </a:r>
            <a:br>
              <a:rPr lang="en-US" sz="1800" b="1" dirty="0" smtClean="0"/>
            </a:br>
            <a:r>
              <a:rPr lang="en-US" sz="1800" dirty="0" smtClean="0"/>
              <a:t>Listening to Entrepreneurial Thinking:</a:t>
            </a:r>
            <a:br>
              <a:rPr lang="en-US" sz="1800" dirty="0" smtClean="0"/>
            </a:br>
            <a:r>
              <a:rPr lang="en-US" sz="1800" dirty="0" smtClean="0"/>
              <a:t>Jazz (Entrepreneurs) vs Classical (Managers)</a:t>
            </a:r>
            <a:endParaRPr lang="en-US" dirty="0"/>
          </a:p>
        </p:txBody>
      </p:sp>
      <p:pic>
        <p:nvPicPr>
          <p:cNvPr id="4" name="PHdU5sHigYQ"/>
          <p:cNvPicPr>
            <a:picLocks noGrp="1" noRot="1" noChangeAspect="1"/>
          </p:cNvPicPr>
          <p:nvPr>
            <p:ph sz="quarter" idx="13"/>
            <a:videoFile r:link="rId1"/>
          </p:nvPr>
        </p:nvPicPr>
        <p:blipFill>
          <a:blip r:embed="rId3"/>
          <a:stretch>
            <a:fillRect/>
          </a:stretch>
        </p:blipFill>
        <p:spPr>
          <a:xfrm>
            <a:off x="866987" y="2016196"/>
            <a:ext cx="11270827" cy="6442004"/>
          </a:xfrm>
          <a:prstGeom prst="rect">
            <a:avLst/>
          </a:prstGeom>
        </p:spPr>
      </p:pic>
    </p:spTree>
    <p:extLst>
      <p:ext uri="{BB962C8B-B14F-4D97-AF65-F5344CB8AC3E}">
        <p14:creationId xmlns:p14="http://schemas.microsoft.com/office/powerpoint/2010/main" val="13972460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Fear leads to Panic </a:t>
            </a:r>
            <a:br>
              <a:rPr lang="en-US" b="1" dirty="0"/>
            </a:br>
            <a:r>
              <a:rPr lang="en-US" dirty="0">
                <a:solidFill>
                  <a:srgbClr val="FF0000"/>
                </a:solidFill>
              </a:rPr>
              <a:t>Fear</a:t>
            </a:r>
            <a:r>
              <a:rPr lang="en-US" dirty="0"/>
              <a:t> </a:t>
            </a:r>
            <a:r>
              <a:rPr lang="en-US" dirty="0">
                <a:solidFill>
                  <a:schemeClr val="tx2">
                    <a:lumMod val="60000"/>
                    <a:lumOff val="40000"/>
                  </a:schemeClr>
                </a:solidFill>
              </a:rPr>
              <a:t>“Hijacks” your brain!</a:t>
            </a:r>
          </a:p>
        </p:txBody>
      </p:sp>
      <p:pic>
        <p:nvPicPr>
          <p:cNvPr id="5" name="Content Placeholder 4"/>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264355" y="2414693"/>
            <a:ext cx="4515556" cy="6159218"/>
          </a:xfrm>
          <a:prstGeom prst="rect">
            <a:avLst/>
          </a:prstGeom>
        </p:spPr>
      </p:pic>
      <p:pic>
        <p:nvPicPr>
          <p:cNvPr id="6" name="Content Placeholder 5"/>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6773672" y="2384215"/>
            <a:ext cx="5417990" cy="6285653"/>
          </a:xfrm>
          <a:prstGeom prst="rect">
            <a:avLst/>
          </a:prstGeom>
        </p:spPr>
      </p:pic>
    </p:spTree>
    <p:extLst>
      <p:ext uri="{BB962C8B-B14F-4D97-AF65-F5344CB8AC3E}">
        <p14:creationId xmlns:p14="http://schemas.microsoft.com/office/powerpoint/2010/main" val="32699036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Overcoming Fear</a:t>
            </a:r>
            <a:br>
              <a:rPr lang="en-US" b="1" dirty="0" smtClean="0"/>
            </a:br>
            <a:r>
              <a:rPr lang="en-US" sz="5689" b="1" dirty="0">
                <a:solidFill>
                  <a:schemeClr val="tx2">
                    <a:lumMod val="40000"/>
                    <a:lumOff val="60000"/>
                  </a:schemeClr>
                </a:solidFill>
              </a:rPr>
              <a:t>How to fight back.</a:t>
            </a:r>
            <a:r>
              <a:rPr lang="en-US" sz="3840" b="1" dirty="0">
                <a:solidFill>
                  <a:schemeClr val="tx2">
                    <a:lumMod val="40000"/>
                    <a:lumOff val="60000"/>
                  </a:schemeClr>
                </a:solidFill>
              </a:rPr>
              <a:t/>
            </a:r>
            <a:br>
              <a:rPr lang="en-US" sz="3840" b="1" dirty="0">
                <a:solidFill>
                  <a:schemeClr val="tx2">
                    <a:lumMod val="40000"/>
                    <a:lumOff val="60000"/>
                  </a:schemeClr>
                </a:solidFill>
              </a:rPr>
            </a:br>
            <a:r>
              <a:rPr lang="en-US" sz="2560" dirty="0"/>
              <a:t>By Jeff Wise (revised re: Innovation Strategy by Michael Crowley) </a:t>
            </a:r>
            <a:endParaRPr lang="en-US" dirty="0"/>
          </a:p>
        </p:txBody>
      </p:sp>
      <p:sp>
        <p:nvSpPr>
          <p:cNvPr id="3" name="Content Placeholder 2"/>
          <p:cNvSpPr>
            <a:spLocks noGrp="1"/>
          </p:cNvSpPr>
          <p:nvPr>
            <p:ph idx="4294967295"/>
          </p:nvPr>
        </p:nvSpPr>
        <p:spPr>
          <a:xfrm>
            <a:off x="650240" y="2600960"/>
            <a:ext cx="11704320" cy="6719147"/>
          </a:xfrm>
          <a:prstGeom prst="rect">
            <a:avLst/>
          </a:prstGeom>
        </p:spPr>
        <p:txBody>
          <a:bodyPr>
            <a:normAutofit/>
          </a:bodyPr>
          <a:lstStyle/>
          <a:p>
            <a:pPr marL="731509" indent="-731509">
              <a:buFont typeface="+mj-lt"/>
              <a:buAutoNum type="arabicPeriod"/>
            </a:pPr>
            <a:r>
              <a:rPr lang="en-US" sz="5689" b="1" dirty="0">
                <a:solidFill>
                  <a:srgbClr val="FFC000"/>
                </a:solidFill>
              </a:rPr>
              <a:t>“TRAINING”</a:t>
            </a:r>
            <a:r>
              <a:rPr lang="en-US" sz="5689" dirty="0"/>
              <a:t> </a:t>
            </a:r>
          </a:p>
          <a:p>
            <a:r>
              <a:rPr lang="en-US" dirty="0" smtClean="0"/>
              <a:t>The </a:t>
            </a:r>
            <a:r>
              <a:rPr lang="en-US" dirty="0"/>
              <a:t>more afraid you are, the less the higher-reasoning portions of your brain function. </a:t>
            </a:r>
            <a:endParaRPr lang="en-US" dirty="0" smtClean="0"/>
          </a:p>
          <a:p>
            <a:r>
              <a:rPr lang="en-US" dirty="0" smtClean="0"/>
              <a:t>Don’t </a:t>
            </a:r>
            <a:r>
              <a:rPr lang="en-US" dirty="0"/>
              <a:t>expect to be able to figure out those inflatable-raft instructions while your sailboat is sinking. </a:t>
            </a:r>
            <a:endParaRPr lang="en-US" dirty="0" smtClean="0"/>
          </a:p>
          <a:p>
            <a:r>
              <a:rPr lang="en-US" dirty="0" smtClean="0"/>
              <a:t>On </a:t>
            </a:r>
            <a:r>
              <a:rPr lang="en-US" dirty="0"/>
              <a:t>the other hand, fear can actually help </a:t>
            </a:r>
            <a:r>
              <a:rPr lang="en-US" dirty="0" smtClean="0"/>
              <a:t>improve your </a:t>
            </a:r>
            <a:r>
              <a:rPr lang="en-US" dirty="0"/>
              <a:t>performance at tasks you’ve learned well. Green Beret Rob </a:t>
            </a:r>
            <a:r>
              <a:rPr lang="en-US" dirty="0" err="1"/>
              <a:t>Smithee</a:t>
            </a:r>
            <a:r>
              <a:rPr lang="en-US" dirty="0"/>
              <a:t> (for his privacy, his name has been changed) recalls an incident during his service in Mogadishu when he saw, out of the corner of his eye, a Somali approaching him with a hatchet. Before he was consciously aware he was being attacked, he </a:t>
            </a:r>
            <a:r>
              <a:rPr lang="en-US" dirty="0" err="1"/>
              <a:t>unholstered</a:t>
            </a:r>
            <a:r>
              <a:rPr lang="en-US" dirty="0"/>
              <a:t> his pistol and shot the attacker. “That was after I’d fired literally thousands of rounds on a firing range and thousands more in high-stress training,” he says. </a:t>
            </a:r>
          </a:p>
        </p:txBody>
      </p:sp>
    </p:spTree>
    <p:extLst>
      <p:ext uri="{BB962C8B-B14F-4D97-AF65-F5344CB8AC3E}">
        <p14:creationId xmlns:p14="http://schemas.microsoft.com/office/powerpoint/2010/main" val="29392967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Overcoming Fear</a:t>
            </a:r>
            <a:endParaRPr lang="en-US" b="1" dirty="0"/>
          </a:p>
        </p:txBody>
      </p:sp>
      <p:sp>
        <p:nvSpPr>
          <p:cNvPr id="3" name="Content Placeholder 2"/>
          <p:cNvSpPr>
            <a:spLocks noGrp="1"/>
          </p:cNvSpPr>
          <p:nvPr>
            <p:ph idx="4294967295"/>
          </p:nvPr>
        </p:nvSpPr>
        <p:spPr>
          <a:xfrm>
            <a:off x="650240" y="2275841"/>
            <a:ext cx="11704320" cy="6436925"/>
          </a:xfrm>
          <a:prstGeom prst="rect">
            <a:avLst/>
          </a:prstGeom>
        </p:spPr>
        <p:txBody>
          <a:bodyPr>
            <a:normAutofit/>
          </a:bodyPr>
          <a:lstStyle/>
          <a:p>
            <a:pPr marL="0" indent="0">
              <a:buNone/>
            </a:pPr>
            <a:r>
              <a:rPr lang="en-US" b="1" dirty="0" smtClean="0"/>
              <a:t>2</a:t>
            </a:r>
            <a:r>
              <a:rPr lang="en-US" sz="4400" b="1" dirty="0" smtClean="0"/>
              <a:t>. </a:t>
            </a:r>
            <a:r>
              <a:rPr lang="en-US" sz="4400" b="1" dirty="0" smtClean="0">
                <a:solidFill>
                  <a:srgbClr val="FFC000"/>
                </a:solidFill>
              </a:rPr>
              <a:t>“DRESS </a:t>
            </a:r>
            <a:r>
              <a:rPr lang="en-US" sz="4400" b="1" dirty="0">
                <a:solidFill>
                  <a:srgbClr val="FFC000"/>
                </a:solidFill>
              </a:rPr>
              <a:t>FOR THE </a:t>
            </a:r>
            <a:r>
              <a:rPr lang="en-US" sz="4400" b="1" dirty="0" smtClean="0">
                <a:solidFill>
                  <a:srgbClr val="FFC000"/>
                </a:solidFill>
              </a:rPr>
              <a:t>CONDITIONS”</a:t>
            </a:r>
            <a:r>
              <a:rPr lang="en-US" sz="4400" dirty="0">
                <a:solidFill>
                  <a:srgbClr val="FFC000"/>
                </a:solidFill>
              </a:rPr>
              <a:t> </a:t>
            </a:r>
            <a:endParaRPr lang="en-US" sz="4400" dirty="0" smtClean="0">
              <a:solidFill>
                <a:srgbClr val="FFC000"/>
              </a:solidFill>
            </a:endParaRPr>
          </a:p>
          <a:p>
            <a:r>
              <a:rPr lang="en-US" dirty="0" smtClean="0"/>
              <a:t>The </a:t>
            </a:r>
            <a:r>
              <a:rPr lang="en-US" dirty="0"/>
              <a:t>physical stress of cold or heat adds to the psychological burden of fear</a:t>
            </a:r>
            <a:r>
              <a:rPr lang="en-US" dirty="0" smtClean="0"/>
              <a:t>..</a:t>
            </a:r>
          </a:p>
          <a:p>
            <a:r>
              <a:rPr lang="en-US" dirty="0" smtClean="0"/>
              <a:t>In a work environment… it is equally important to make the atmosphere relatively stress free and open to innovation and constantly working on the concept that a changing environment means good things are coming…. Better products, higher pay, incentives etc.</a:t>
            </a:r>
            <a:r>
              <a:rPr lang="en-US" dirty="0"/>
              <a:t> </a:t>
            </a:r>
          </a:p>
        </p:txBody>
      </p:sp>
    </p:spTree>
    <p:extLst>
      <p:ext uri="{BB962C8B-B14F-4D97-AF65-F5344CB8AC3E}">
        <p14:creationId xmlns:p14="http://schemas.microsoft.com/office/powerpoint/2010/main" val="38160618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Overcoming Fear</a:t>
            </a:r>
            <a:endParaRPr lang="en-US" b="1" dirty="0"/>
          </a:p>
        </p:txBody>
      </p:sp>
      <p:sp>
        <p:nvSpPr>
          <p:cNvPr id="3" name="Content Placeholder 2"/>
          <p:cNvSpPr>
            <a:spLocks noGrp="1"/>
          </p:cNvSpPr>
          <p:nvPr>
            <p:ph idx="4294967295"/>
          </p:nvPr>
        </p:nvSpPr>
        <p:spPr>
          <a:xfrm>
            <a:off x="650240" y="1896533"/>
            <a:ext cx="11704320" cy="7206827"/>
          </a:xfrm>
          <a:prstGeom prst="rect">
            <a:avLst/>
          </a:prstGeom>
        </p:spPr>
        <p:txBody>
          <a:bodyPr>
            <a:normAutofit/>
          </a:bodyPr>
          <a:lstStyle/>
          <a:p>
            <a:pPr marL="0" indent="0">
              <a:buNone/>
            </a:pPr>
            <a:r>
              <a:rPr lang="en-US" b="1" dirty="0" smtClean="0"/>
              <a:t>3. </a:t>
            </a:r>
            <a:r>
              <a:rPr lang="en-US" sz="6542" b="1" dirty="0">
                <a:solidFill>
                  <a:srgbClr val="FFC000"/>
                </a:solidFill>
              </a:rPr>
              <a:t>“BE PREPARED”</a:t>
            </a:r>
            <a:r>
              <a:rPr lang="en-US" dirty="0"/>
              <a:t> </a:t>
            </a:r>
            <a:endParaRPr lang="en-US" dirty="0" smtClean="0"/>
          </a:p>
          <a:p>
            <a:r>
              <a:rPr lang="en-US" dirty="0" smtClean="0"/>
              <a:t>Recognize </a:t>
            </a:r>
            <a:r>
              <a:rPr lang="en-US" dirty="0"/>
              <a:t>that each time you step into a hazardous situation, this could be the time </a:t>
            </a:r>
            <a:r>
              <a:rPr lang="en-US" dirty="0" smtClean="0"/>
              <a:t>things can go wrong. </a:t>
            </a:r>
          </a:p>
          <a:p>
            <a:r>
              <a:rPr lang="en-US" b="1" i="1" dirty="0" smtClean="0"/>
              <a:t>Being </a:t>
            </a:r>
            <a:r>
              <a:rPr lang="en-US" b="1" i="1" dirty="0"/>
              <a:t>aware of the danger </a:t>
            </a:r>
            <a:r>
              <a:rPr lang="en-US" b="1" i="1" dirty="0" smtClean="0"/>
              <a:t>(that the innovation as planned – needs to changed etc.) </a:t>
            </a:r>
          </a:p>
          <a:p>
            <a:r>
              <a:rPr lang="en-US" b="1" i="1" dirty="0" smtClean="0"/>
              <a:t>Creating a business plan “A” that necessarily leads to Plan “B” is part of the innovation process…. Not the end of the process or a “failure”</a:t>
            </a:r>
          </a:p>
          <a:p>
            <a:r>
              <a:rPr lang="en-US" b="1" i="1" dirty="0" smtClean="0"/>
              <a:t>Constant thought and planning for scenarios </a:t>
            </a:r>
            <a:r>
              <a:rPr lang="en-US" dirty="0" smtClean="0"/>
              <a:t>will </a:t>
            </a:r>
            <a:r>
              <a:rPr lang="en-US" dirty="0"/>
              <a:t>help keep you from getting overwhelmed. Earl Wooden was trying for a speed record on the Bonneville Salt Flats when his tire blew at over 300 miles per hour, sending his car sailing nearly 400 feet through the air. Primed for such a catastrophe, Wooden hit the parachute switch in a fraction of a second. “The parachute saved my life,” he says. “If it hadn’t come out, I would have tumbled for another mile.” </a:t>
            </a:r>
          </a:p>
        </p:txBody>
      </p:sp>
    </p:spTree>
    <p:extLst>
      <p:ext uri="{BB962C8B-B14F-4D97-AF65-F5344CB8AC3E}">
        <p14:creationId xmlns:p14="http://schemas.microsoft.com/office/powerpoint/2010/main" val="26937412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Overcoming Fear</a:t>
            </a:r>
            <a:endParaRPr lang="en-US" b="1" dirty="0"/>
          </a:p>
        </p:txBody>
      </p:sp>
      <p:sp>
        <p:nvSpPr>
          <p:cNvPr id="3" name="Content Placeholder 2"/>
          <p:cNvSpPr>
            <a:spLocks noGrp="1"/>
          </p:cNvSpPr>
          <p:nvPr>
            <p:ph idx="4294967295"/>
          </p:nvPr>
        </p:nvSpPr>
        <p:spPr>
          <a:xfrm>
            <a:off x="650240" y="1896533"/>
            <a:ext cx="11704320" cy="7206827"/>
          </a:xfrm>
          <a:prstGeom prst="rect">
            <a:avLst/>
          </a:prstGeom>
        </p:spPr>
        <p:txBody>
          <a:bodyPr>
            <a:normAutofit/>
          </a:bodyPr>
          <a:lstStyle/>
          <a:p>
            <a:pPr marL="0" indent="0">
              <a:buNone/>
            </a:pPr>
            <a:r>
              <a:rPr lang="en-US" b="1" dirty="0" smtClean="0"/>
              <a:t>4. </a:t>
            </a:r>
            <a:r>
              <a:rPr lang="en-US" sz="4800" b="1" dirty="0" smtClean="0">
                <a:solidFill>
                  <a:srgbClr val="FFC000"/>
                </a:solidFill>
              </a:rPr>
              <a:t>“TAKE CHARGE”… </a:t>
            </a:r>
            <a:r>
              <a:rPr lang="en-US" sz="4800" b="1" i="1" dirty="0" smtClean="0">
                <a:solidFill>
                  <a:srgbClr val="FF0000"/>
                </a:solidFill>
              </a:rPr>
              <a:t>Quickly!</a:t>
            </a:r>
          </a:p>
          <a:p>
            <a:r>
              <a:rPr lang="en-US" b="1" dirty="0" smtClean="0">
                <a:solidFill>
                  <a:schemeClr val="tx2">
                    <a:lumMod val="60000"/>
                    <a:lumOff val="40000"/>
                  </a:schemeClr>
                </a:solidFill>
              </a:rPr>
              <a:t>“Fortune Favors the Brave”</a:t>
            </a:r>
            <a:r>
              <a:rPr lang="en-US" dirty="0"/>
              <a:t> </a:t>
            </a:r>
            <a:r>
              <a:rPr lang="en-US" dirty="0" smtClean="0"/>
              <a:t>the O’Flaherty Family Motto</a:t>
            </a:r>
          </a:p>
          <a:p>
            <a:r>
              <a:rPr lang="en-US" dirty="0" smtClean="0"/>
              <a:t>The Leader must “LEAD”</a:t>
            </a:r>
          </a:p>
          <a:p>
            <a:r>
              <a:rPr lang="en-US" dirty="0" smtClean="0"/>
              <a:t>Concentrating </a:t>
            </a:r>
            <a:r>
              <a:rPr lang="en-US" dirty="0"/>
              <a:t>on </a:t>
            </a:r>
            <a:r>
              <a:rPr lang="en-US" dirty="0" smtClean="0"/>
              <a:t>the productive </a:t>
            </a:r>
            <a:r>
              <a:rPr lang="en-US" dirty="0"/>
              <a:t>activity </a:t>
            </a:r>
            <a:r>
              <a:rPr lang="en-US" dirty="0" smtClean="0"/>
              <a:t>of making decisions vs. analysis paralysis helps </a:t>
            </a:r>
            <a:r>
              <a:rPr lang="en-US" dirty="0"/>
              <a:t>calm fear. </a:t>
            </a:r>
            <a:endParaRPr lang="en-US" dirty="0" smtClean="0"/>
          </a:p>
          <a:p>
            <a:r>
              <a:rPr lang="en-US" dirty="0" smtClean="0"/>
              <a:t>Making a series of small steps forward vs. standing still will lead to a better chance of survival.</a:t>
            </a:r>
          </a:p>
        </p:txBody>
      </p:sp>
    </p:spTree>
    <p:extLst>
      <p:ext uri="{BB962C8B-B14F-4D97-AF65-F5344CB8AC3E}">
        <p14:creationId xmlns:p14="http://schemas.microsoft.com/office/powerpoint/2010/main" val="33402432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Overcoming Fear</a:t>
            </a:r>
            <a:endParaRPr lang="en-US" b="1" dirty="0"/>
          </a:p>
        </p:txBody>
      </p:sp>
      <p:sp>
        <p:nvSpPr>
          <p:cNvPr id="3" name="Content Placeholder 2"/>
          <p:cNvSpPr>
            <a:spLocks noGrp="1"/>
          </p:cNvSpPr>
          <p:nvPr>
            <p:ph idx="4294967295"/>
          </p:nvPr>
        </p:nvSpPr>
        <p:spPr>
          <a:xfrm>
            <a:off x="650240" y="2167467"/>
            <a:ext cx="11704320" cy="7152640"/>
          </a:xfrm>
          <a:prstGeom prst="rect">
            <a:avLst/>
          </a:prstGeom>
        </p:spPr>
        <p:txBody>
          <a:bodyPr>
            <a:normAutofit/>
          </a:bodyPr>
          <a:lstStyle/>
          <a:p>
            <a:pPr marL="0" indent="0">
              <a:buNone/>
            </a:pPr>
            <a:r>
              <a:rPr lang="en-US" b="1" dirty="0" smtClean="0"/>
              <a:t>5. </a:t>
            </a:r>
            <a:r>
              <a:rPr lang="en-US" sz="5689" b="1" dirty="0">
                <a:solidFill>
                  <a:srgbClr val="FFC000"/>
                </a:solidFill>
              </a:rPr>
              <a:t>DO IT AGAIN... </a:t>
            </a:r>
            <a:r>
              <a:rPr lang="en-US" sz="5689" b="1" dirty="0">
                <a:solidFill>
                  <a:srgbClr val="FF0000"/>
                </a:solidFill>
              </a:rPr>
              <a:t>And Again… And Again…</a:t>
            </a:r>
          </a:p>
          <a:p>
            <a:r>
              <a:rPr lang="en-US" dirty="0" smtClean="0"/>
              <a:t>Repeatedly </a:t>
            </a:r>
            <a:r>
              <a:rPr lang="en-US" dirty="0"/>
              <a:t>exposing yourself to fear can raise your threshold for panic. </a:t>
            </a:r>
            <a:r>
              <a:rPr lang="en-US" dirty="0" smtClean="0">
                <a:solidFill>
                  <a:srgbClr val="0070C0"/>
                </a:solidFill>
              </a:rPr>
              <a:t>Say it... </a:t>
            </a:r>
            <a:r>
              <a:rPr lang="en-US" b="1" i="1" dirty="0" smtClean="0">
                <a:solidFill>
                  <a:srgbClr val="FF0000"/>
                </a:solidFill>
              </a:rPr>
              <a:t>“Change is Inevitable…!”</a:t>
            </a:r>
          </a:p>
          <a:p>
            <a:r>
              <a:rPr lang="en-US" dirty="0" smtClean="0"/>
              <a:t>Rob </a:t>
            </a:r>
            <a:r>
              <a:rPr lang="en-US" dirty="0" err="1"/>
              <a:t>Smithee’s</a:t>
            </a:r>
            <a:r>
              <a:rPr lang="en-US" dirty="0"/>
              <a:t> fear of heights led him to take up climbing and parachuting. “I’m still scared every time I climb,” he says. </a:t>
            </a:r>
            <a:endParaRPr lang="en-US" dirty="0" smtClean="0"/>
          </a:p>
          <a:p>
            <a:r>
              <a:rPr lang="en-US" b="1" i="1" dirty="0" smtClean="0">
                <a:solidFill>
                  <a:schemeClr val="accent1">
                    <a:lumMod val="75000"/>
                  </a:schemeClr>
                </a:solidFill>
              </a:rPr>
              <a:t>“</a:t>
            </a:r>
            <a:r>
              <a:rPr lang="en-US" b="1" i="1" dirty="0">
                <a:solidFill>
                  <a:schemeClr val="accent1">
                    <a:lumMod val="75000"/>
                  </a:schemeClr>
                </a:solidFill>
              </a:rPr>
              <a:t>Courage is one of those things that builds up one step at a time</a:t>
            </a:r>
            <a:r>
              <a:rPr lang="en-US" dirty="0">
                <a:solidFill>
                  <a:schemeClr val="accent1">
                    <a:lumMod val="75000"/>
                  </a:schemeClr>
                </a:solidFill>
              </a:rPr>
              <a:t>.” </a:t>
            </a:r>
            <a:r>
              <a:rPr lang="en-US" dirty="0"/>
              <a:t>And it feels great. </a:t>
            </a:r>
            <a:endParaRPr lang="en-US" dirty="0" smtClean="0"/>
          </a:p>
          <a:p>
            <a:r>
              <a:rPr lang="en-US" dirty="0" smtClean="0"/>
              <a:t>According </a:t>
            </a:r>
            <a:r>
              <a:rPr lang="en-US" dirty="0"/>
              <a:t>to </a:t>
            </a:r>
            <a:r>
              <a:rPr lang="en-US" dirty="0" err="1"/>
              <a:t>Lilianne</a:t>
            </a:r>
            <a:r>
              <a:rPr lang="en-US" dirty="0"/>
              <a:t> R. </a:t>
            </a:r>
            <a:r>
              <a:rPr lang="en-US" dirty="0" err="1"/>
              <a:t>Mujica-Parodi</a:t>
            </a:r>
            <a:r>
              <a:rPr lang="en-US" dirty="0"/>
              <a:t>, director of the Laboratory for the Study of Emotion and Cognition at Stony Brook University School of Medicine, “People enjoy taking risks not because they like the excitatory feeling”— the adrenaline rush—“but because they love the feeling afterward,” when the body’s system for calming itself swings into overdrive. </a:t>
            </a:r>
            <a:endParaRPr lang="en-US" dirty="0" smtClean="0"/>
          </a:p>
        </p:txBody>
      </p:sp>
    </p:spTree>
    <p:extLst>
      <p:ext uri="{BB962C8B-B14F-4D97-AF65-F5344CB8AC3E}">
        <p14:creationId xmlns:p14="http://schemas.microsoft.com/office/powerpoint/2010/main" val="2489182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5360" y="975362"/>
            <a:ext cx="11054080" cy="3359572"/>
          </a:xfrm>
        </p:spPr>
        <p:txBody>
          <a:bodyPr>
            <a:normAutofit/>
          </a:bodyPr>
          <a:lstStyle/>
          <a:p>
            <a:r>
              <a:rPr lang="en-US" b="1" dirty="0" smtClean="0">
                <a:solidFill>
                  <a:srgbClr val="FF0000"/>
                </a:solidFill>
              </a:rPr>
              <a:t>Fear</a:t>
            </a:r>
            <a:r>
              <a:rPr lang="en-US" b="1" dirty="0" smtClean="0"/>
              <a:t> has a “</a:t>
            </a:r>
            <a:r>
              <a:rPr lang="en-US" b="1" i="1" dirty="0" smtClean="0"/>
              <a:t>proper” </a:t>
            </a:r>
            <a:r>
              <a:rPr lang="en-US" b="1" dirty="0" smtClean="0"/>
              <a:t>place</a:t>
            </a:r>
            <a:r>
              <a:rPr lang="en-US" b="1" i="1" dirty="0" smtClean="0"/>
              <a:t> </a:t>
            </a:r>
            <a:r>
              <a:rPr lang="en-US" b="1" dirty="0" smtClean="0"/>
              <a:t>in building the right kind of Small Business innovation strategies</a:t>
            </a:r>
            <a:br>
              <a:rPr lang="en-US" b="1" dirty="0" smtClean="0"/>
            </a:br>
            <a:r>
              <a:rPr lang="en-US" b="1" dirty="0" smtClean="0"/>
              <a:t>and the right SME organization.</a:t>
            </a:r>
            <a:endParaRPr lang="en-US" b="1" dirty="0"/>
          </a:p>
        </p:txBody>
      </p:sp>
      <p:sp>
        <p:nvSpPr>
          <p:cNvPr id="3" name="Subtitle 2"/>
          <p:cNvSpPr>
            <a:spLocks noGrp="1"/>
          </p:cNvSpPr>
          <p:nvPr>
            <p:ph type="subTitle" idx="1"/>
          </p:nvPr>
        </p:nvSpPr>
        <p:spPr>
          <a:xfrm>
            <a:off x="558800" y="5518075"/>
            <a:ext cx="11595947" cy="4226560"/>
          </a:xfrm>
        </p:spPr>
        <p:txBody>
          <a:bodyPr>
            <a:normAutofit/>
          </a:bodyPr>
          <a:lstStyle/>
          <a:p>
            <a:r>
              <a:rPr lang="en-US" dirty="0" smtClean="0">
                <a:solidFill>
                  <a:schemeClr val="tx1"/>
                </a:solidFill>
              </a:rPr>
              <a:t>Building an Innovative Organizational Culture Is About Starting with the…</a:t>
            </a:r>
          </a:p>
          <a:p>
            <a:r>
              <a:rPr lang="en-US" dirty="0" smtClean="0"/>
              <a:t> </a:t>
            </a:r>
            <a:r>
              <a:rPr lang="en-US" dirty="0" smtClean="0">
                <a:solidFill>
                  <a:schemeClr val="tx2">
                    <a:lumMod val="60000"/>
                    <a:lumOff val="40000"/>
                  </a:schemeClr>
                </a:solidFill>
              </a:rPr>
              <a:t>Right Team!</a:t>
            </a:r>
          </a:p>
          <a:p>
            <a:r>
              <a:rPr lang="en-US" dirty="0" smtClean="0">
                <a:solidFill>
                  <a:schemeClr val="tx1"/>
                </a:solidFill>
              </a:rPr>
              <a:t>Crowley’s Theory of Risk, Innovation &amp; </a:t>
            </a:r>
          </a:p>
          <a:p>
            <a:r>
              <a:rPr lang="en-US" dirty="0" smtClean="0">
                <a:solidFill>
                  <a:schemeClr val="tx1"/>
                </a:solidFill>
              </a:rPr>
              <a:t>The Role of </a:t>
            </a:r>
            <a:r>
              <a:rPr lang="en-US" dirty="0" smtClean="0">
                <a:solidFill>
                  <a:schemeClr val="tx2">
                    <a:lumMod val="60000"/>
                    <a:lumOff val="40000"/>
                  </a:schemeClr>
                </a:solidFill>
              </a:rPr>
              <a:t>“Sheepdog Management”</a:t>
            </a:r>
            <a:endParaRPr lang="en-US" dirty="0">
              <a:solidFill>
                <a:schemeClr val="tx2">
                  <a:lumMod val="60000"/>
                  <a:lumOff val="40000"/>
                </a:schemeClr>
              </a:solidFill>
            </a:endParaRPr>
          </a:p>
        </p:txBody>
      </p:sp>
    </p:spTree>
    <p:extLst>
      <p:ext uri="{BB962C8B-B14F-4D97-AF65-F5344CB8AC3E}">
        <p14:creationId xmlns:p14="http://schemas.microsoft.com/office/powerpoint/2010/main" val="19374475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493" y="390596"/>
            <a:ext cx="12246187" cy="1625600"/>
          </a:xfrm>
        </p:spPr>
        <p:txBody>
          <a:bodyPr>
            <a:normAutofit/>
          </a:bodyPr>
          <a:lstStyle/>
          <a:p>
            <a:r>
              <a:rPr lang="en-US" b="1" dirty="0" smtClean="0"/>
              <a:t>Crowley’s</a:t>
            </a:r>
            <a:r>
              <a:rPr lang="en-US" dirty="0" smtClean="0"/>
              <a:t> </a:t>
            </a:r>
            <a:r>
              <a:rPr lang="en-US" b="1" i="1" dirty="0" smtClean="0">
                <a:solidFill>
                  <a:schemeClr val="tx2">
                    <a:lumMod val="60000"/>
                    <a:lumOff val="40000"/>
                  </a:schemeClr>
                </a:solidFill>
              </a:rPr>
              <a:t>Sheepdog Management</a:t>
            </a:r>
            <a:r>
              <a:rPr lang="en-US" i="1" dirty="0" smtClean="0">
                <a:solidFill>
                  <a:schemeClr val="tx2">
                    <a:lumMod val="60000"/>
                    <a:lumOff val="40000"/>
                  </a:schemeClr>
                </a:solidFill>
              </a:rPr>
              <a:t/>
            </a:r>
            <a:br>
              <a:rPr lang="en-US" i="1" dirty="0" smtClean="0">
                <a:solidFill>
                  <a:schemeClr val="tx2">
                    <a:lumMod val="60000"/>
                    <a:lumOff val="40000"/>
                  </a:schemeClr>
                </a:solidFill>
              </a:rPr>
            </a:br>
            <a:r>
              <a:rPr lang="en-US" i="1" dirty="0" smtClean="0">
                <a:solidFill>
                  <a:schemeClr val="tx2">
                    <a:lumMod val="60000"/>
                    <a:lumOff val="40000"/>
                  </a:schemeClr>
                </a:solidFill>
              </a:rPr>
              <a:t>How to Succeed in Small Business World</a:t>
            </a:r>
            <a:endParaRPr lang="en-US" i="1" dirty="0">
              <a:solidFill>
                <a:schemeClr val="tx2">
                  <a:lumMod val="60000"/>
                  <a:lumOff val="40000"/>
                </a:schemeClr>
              </a:solidFill>
            </a:endParaRPr>
          </a:p>
        </p:txBody>
      </p:sp>
      <p:pic>
        <p:nvPicPr>
          <p:cNvPr id="6" name="Content Placeholder 5"/>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400622" y="2362200"/>
            <a:ext cx="5635413" cy="6285652"/>
          </a:xfrm>
          <a:prstGeom prst="rect">
            <a:avLst/>
          </a:prstGeom>
        </p:spPr>
      </p:pic>
      <p:sp>
        <p:nvSpPr>
          <p:cNvPr id="4" name="Content Placeholder 3"/>
          <p:cNvSpPr>
            <a:spLocks noGrp="1"/>
          </p:cNvSpPr>
          <p:nvPr>
            <p:ph sz="half" idx="4294967295"/>
          </p:nvPr>
        </p:nvSpPr>
        <p:spPr>
          <a:xfrm>
            <a:off x="6177280" y="2275840"/>
            <a:ext cx="6177280" cy="6935893"/>
          </a:xfrm>
          <a:prstGeom prst="rect">
            <a:avLst/>
          </a:prstGeom>
        </p:spPr>
        <p:txBody>
          <a:bodyPr>
            <a:normAutofit/>
          </a:bodyPr>
          <a:lstStyle/>
          <a:p>
            <a:pPr marL="0" indent="0">
              <a:buNone/>
            </a:pPr>
            <a:r>
              <a:rPr lang="en-US" dirty="0" smtClean="0"/>
              <a:t>Innovation &amp; Execution:</a:t>
            </a:r>
          </a:p>
          <a:p>
            <a:r>
              <a:rPr lang="en-US" dirty="0" smtClean="0"/>
              <a:t>To </a:t>
            </a:r>
            <a:r>
              <a:rPr lang="en-US" dirty="0"/>
              <a:t>be practical, fear does have its place. </a:t>
            </a:r>
            <a:endParaRPr lang="en-US" dirty="0" smtClean="0"/>
          </a:p>
          <a:p>
            <a:r>
              <a:rPr lang="en-US" dirty="0" smtClean="0"/>
              <a:t>With </a:t>
            </a:r>
            <a:r>
              <a:rPr lang="en-US" dirty="0"/>
              <a:t>varying levels of success, </a:t>
            </a:r>
            <a:r>
              <a:rPr lang="en-US" dirty="0" smtClean="0"/>
              <a:t>a proper amount of fear </a:t>
            </a:r>
            <a:r>
              <a:rPr lang="en-US" dirty="0"/>
              <a:t>keeps us from doing stupid, life-threatening things and adds an adrenaline-surging aspect of thrill to relatively safe amusement park rides. </a:t>
            </a:r>
          </a:p>
        </p:txBody>
      </p:sp>
    </p:spTree>
    <p:extLst>
      <p:ext uri="{BB962C8B-B14F-4D97-AF65-F5344CB8AC3E}">
        <p14:creationId xmlns:p14="http://schemas.microsoft.com/office/powerpoint/2010/main" val="21371737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How to Build an Innovative Team</a:t>
            </a:r>
            <a:r>
              <a:rPr lang="en-US" dirty="0" smtClean="0"/>
              <a:t/>
            </a:r>
            <a:br>
              <a:rPr lang="en-US" dirty="0" smtClean="0"/>
            </a:br>
            <a:r>
              <a:rPr lang="en-US" dirty="0" smtClean="0">
                <a:solidFill>
                  <a:schemeClr val="tx2">
                    <a:lumMod val="60000"/>
                    <a:lumOff val="40000"/>
                  </a:schemeClr>
                </a:solidFill>
              </a:rPr>
              <a:t>Start with </a:t>
            </a:r>
            <a:r>
              <a:rPr lang="en-US" b="1" dirty="0" smtClean="0">
                <a:solidFill>
                  <a:schemeClr val="tx2">
                    <a:lumMod val="60000"/>
                    <a:lumOff val="40000"/>
                  </a:schemeClr>
                </a:solidFill>
              </a:rPr>
              <a:t>The Sheepdog</a:t>
            </a:r>
            <a:endParaRPr lang="en-US" b="1" dirty="0">
              <a:solidFill>
                <a:schemeClr val="tx2">
                  <a:lumMod val="60000"/>
                  <a:lumOff val="40000"/>
                </a:schemeClr>
              </a:solidFill>
            </a:endParaRPr>
          </a:p>
        </p:txBody>
      </p:sp>
      <p:sp>
        <p:nvSpPr>
          <p:cNvPr id="3" name="Content Placeholder 2"/>
          <p:cNvSpPr>
            <a:spLocks noGrp="1"/>
          </p:cNvSpPr>
          <p:nvPr>
            <p:ph sz="half" idx="4294967295"/>
          </p:nvPr>
        </p:nvSpPr>
        <p:spPr>
          <a:xfrm>
            <a:off x="433494" y="2275840"/>
            <a:ext cx="5960533" cy="6719147"/>
          </a:xfrm>
          <a:prstGeom prst="rect">
            <a:avLst/>
          </a:prstGeom>
        </p:spPr>
        <p:txBody>
          <a:bodyPr>
            <a:normAutofit/>
          </a:bodyPr>
          <a:lstStyle/>
          <a:p>
            <a:pPr marL="0" indent="0">
              <a:buNone/>
            </a:pPr>
            <a:r>
              <a:rPr lang="en-US" b="1" dirty="0" smtClean="0"/>
              <a:t>What are the traits of a Sheepdog?</a:t>
            </a:r>
          </a:p>
          <a:p>
            <a:r>
              <a:rPr lang="en-US" dirty="0" smtClean="0"/>
              <a:t>Smart &amp; Highly Trainable</a:t>
            </a:r>
          </a:p>
          <a:p>
            <a:r>
              <a:rPr lang="en-US" dirty="0" smtClean="0"/>
              <a:t>Gentle… yet</a:t>
            </a:r>
          </a:p>
          <a:p>
            <a:r>
              <a:rPr lang="en-US" dirty="0" smtClean="0"/>
              <a:t>Ferocious when called on to protect</a:t>
            </a:r>
          </a:p>
          <a:p>
            <a:r>
              <a:rPr lang="en-US" dirty="0" smtClean="0"/>
              <a:t>Sacrifice life for sheep or Sheppard</a:t>
            </a:r>
          </a:p>
          <a:p>
            <a:r>
              <a:rPr lang="en-US" dirty="0" smtClean="0"/>
              <a:t>Fearless – Hate wolves</a:t>
            </a:r>
          </a:p>
          <a:p>
            <a:r>
              <a:rPr lang="en-US" dirty="0" smtClean="0"/>
              <a:t>But act like wolves…</a:t>
            </a:r>
          </a:p>
          <a:p>
            <a:r>
              <a:rPr lang="en-US" dirty="0" smtClean="0"/>
              <a:t>And like the occasional fight… feared by wolves.</a:t>
            </a:r>
          </a:p>
          <a:p>
            <a:endParaRPr lang="en-US" dirty="0"/>
          </a:p>
        </p:txBody>
      </p:sp>
      <p:sp>
        <p:nvSpPr>
          <p:cNvPr id="4" name="Content Placeholder 3"/>
          <p:cNvSpPr>
            <a:spLocks noGrp="1"/>
          </p:cNvSpPr>
          <p:nvPr>
            <p:ph sz="half" idx="4294967295"/>
          </p:nvPr>
        </p:nvSpPr>
        <p:spPr>
          <a:xfrm>
            <a:off x="6610773" y="2275840"/>
            <a:ext cx="5743787" cy="6610773"/>
          </a:xfrm>
          <a:prstGeom prst="rect">
            <a:avLst/>
          </a:prstGeom>
        </p:spPr>
        <p:txBody>
          <a:bodyPr>
            <a:normAutofit/>
          </a:bodyPr>
          <a:lstStyle/>
          <a:p>
            <a:pPr marL="0" indent="0">
              <a:buNone/>
            </a:pPr>
            <a:r>
              <a:rPr lang="en-US" b="1" dirty="0" smtClean="0"/>
              <a:t>What are the traits of the rest of those on the field?</a:t>
            </a:r>
          </a:p>
          <a:p>
            <a:r>
              <a:rPr lang="en-US" dirty="0" smtClean="0"/>
              <a:t>Sheep… followers, task executors</a:t>
            </a:r>
          </a:p>
          <a:p>
            <a:r>
              <a:rPr lang="en-US" dirty="0" smtClean="0"/>
              <a:t>Sheppard… managers</a:t>
            </a:r>
          </a:p>
          <a:p>
            <a:r>
              <a:rPr lang="en-US" dirty="0" smtClean="0"/>
              <a:t>Wolves… predators who are only interested in themselves and the need to eat and kill.</a:t>
            </a:r>
          </a:p>
          <a:p>
            <a:r>
              <a:rPr lang="en-US" dirty="0" smtClean="0"/>
              <a:t>Can the world really be divided into … Sheepdogs, Sheep, Sheppard's and Wolves?</a:t>
            </a:r>
            <a:endParaRPr lang="en-US" dirty="0"/>
          </a:p>
        </p:txBody>
      </p:sp>
    </p:spTree>
    <p:extLst>
      <p:ext uri="{BB962C8B-B14F-4D97-AF65-F5344CB8AC3E}">
        <p14:creationId xmlns:p14="http://schemas.microsoft.com/office/powerpoint/2010/main" val="10598274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your biggest obstacle?</a:t>
            </a:r>
            <a:br>
              <a:rPr lang="en-US" dirty="0" smtClean="0"/>
            </a:br>
            <a:r>
              <a:rPr lang="en-US" dirty="0" smtClean="0"/>
              <a:t>Most say – “Talent”. From EY Study*</a:t>
            </a:r>
            <a:endParaRPr lang="en-US" dirty="0"/>
          </a:p>
        </p:txBody>
      </p:sp>
      <p:pic>
        <p:nvPicPr>
          <p:cNvPr id="4" name="Content Placeholder 3"/>
          <p:cNvPicPr>
            <a:picLocks noGrp="1" noChangeAspect="1"/>
          </p:cNvPicPr>
          <p:nvPr>
            <p:ph sz="quarter" idx="13"/>
          </p:nvPr>
        </p:nvPicPr>
        <p:blipFill>
          <a:blip r:embed="rId2"/>
          <a:stretch>
            <a:fillRect/>
          </a:stretch>
        </p:blipFill>
        <p:spPr>
          <a:xfrm>
            <a:off x="127000" y="2667000"/>
            <a:ext cx="12750799" cy="6781800"/>
          </a:xfrm>
          <a:prstGeom prst="rect">
            <a:avLst/>
          </a:prstGeom>
        </p:spPr>
      </p:pic>
    </p:spTree>
    <p:extLst>
      <p:ext uri="{BB962C8B-B14F-4D97-AF65-F5344CB8AC3E}">
        <p14:creationId xmlns:p14="http://schemas.microsoft.com/office/powerpoint/2010/main" val="3500488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374" y="304800"/>
            <a:ext cx="11270827" cy="762000"/>
          </a:xfrm>
        </p:spPr>
        <p:txBody>
          <a:bodyPr/>
          <a:lstStyle/>
          <a:p>
            <a:r>
              <a:rPr lang="en-US" dirty="0" smtClean="0"/>
              <a:t>Professor Michael Crowley, J.D.</a:t>
            </a:r>
            <a:endParaRPr lang="en-US" dirty="0"/>
          </a:p>
        </p:txBody>
      </p:sp>
      <p:sp>
        <p:nvSpPr>
          <p:cNvPr id="3" name="Content Placeholder 2"/>
          <p:cNvSpPr>
            <a:spLocks noGrp="1"/>
          </p:cNvSpPr>
          <p:nvPr>
            <p:ph sz="quarter" idx="13"/>
          </p:nvPr>
        </p:nvSpPr>
        <p:spPr>
          <a:xfrm>
            <a:off x="834116" y="1371600"/>
            <a:ext cx="11270827" cy="7239000"/>
          </a:xfrm>
        </p:spPr>
        <p:txBody>
          <a:bodyPr>
            <a:normAutofit fontScale="85000" lnSpcReduction="20000"/>
          </a:bodyPr>
          <a:lstStyle/>
          <a:p>
            <a:r>
              <a:rPr lang="en-US" b="1" u="sng" dirty="0" smtClean="0"/>
              <a:t>Educational Thinking</a:t>
            </a:r>
            <a:r>
              <a:rPr lang="en-US" dirty="0" smtClean="0"/>
              <a:t>:  </a:t>
            </a:r>
          </a:p>
          <a:p>
            <a:pPr marL="0" indent="0">
              <a:buNone/>
            </a:pPr>
            <a:r>
              <a:rPr lang="en-US" dirty="0" smtClean="0"/>
              <a:t>The George Washington University Law School, Master of Laws Program in International &amp; Comparative Law</a:t>
            </a:r>
          </a:p>
          <a:p>
            <a:pPr marL="0" indent="0">
              <a:buNone/>
            </a:pPr>
            <a:r>
              <a:rPr lang="en-US" dirty="0" smtClean="0"/>
              <a:t>Marquette University Law School, Juris Doctorate</a:t>
            </a:r>
          </a:p>
          <a:p>
            <a:pPr marL="0" indent="0">
              <a:buNone/>
            </a:pPr>
            <a:r>
              <a:rPr lang="en-US" dirty="0" smtClean="0"/>
              <a:t>Marquette University Johnson Graduate School Of Management ,MBA/JD</a:t>
            </a:r>
          </a:p>
          <a:p>
            <a:pPr marL="0" indent="0">
              <a:buNone/>
            </a:pPr>
            <a:r>
              <a:rPr lang="en-US" dirty="0" smtClean="0"/>
              <a:t>Marquette University College of Business, B.S. Business Administration &amp; Economics </a:t>
            </a:r>
          </a:p>
          <a:p>
            <a:r>
              <a:rPr lang="en-US" b="1" u="sng" dirty="0" smtClean="0"/>
              <a:t>Legal Thinking</a:t>
            </a:r>
            <a:r>
              <a:rPr lang="en-US" b="1" dirty="0" smtClean="0"/>
              <a:t>: </a:t>
            </a:r>
          </a:p>
          <a:p>
            <a:pPr marL="0" indent="0">
              <a:buNone/>
            </a:pPr>
            <a:r>
              <a:rPr lang="en-US" dirty="0" smtClean="0"/>
              <a:t>Assistant General Counsel: Fleet Financial, Fleet Mortgage; Associate Private Law Firm, Counsel &amp; VP General Counsel to several of America’s top entrepreneur led major corporations with over a decade with Joseph J. </a:t>
            </a:r>
            <a:r>
              <a:rPr lang="en-US" dirty="0" err="1" smtClean="0"/>
              <a:t>Zilber’s</a:t>
            </a:r>
            <a:r>
              <a:rPr lang="en-US" dirty="0" smtClean="0"/>
              <a:t>, Towne Realty, </a:t>
            </a:r>
            <a:r>
              <a:rPr lang="en-US" dirty="0" err="1" smtClean="0"/>
              <a:t>Zilber</a:t>
            </a:r>
            <a:r>
              <a:rPr lang="en-US" dirty="0" smtClean="0"/>
              <a:t>, Ltd. </a:t>
            </a:r>
            <a:r>
              <a:rPr lang="en-US" dirty="0" err="1" smtClean="0"/>
              <a:t>Unicare</a:t>
            </a:r>
            <a:r>
              <a:rPr lang="en-US" dirty="0"/>
              <a:t> </a:t>
            </a:r>
            <a:r>
              <a:rPr lang="en-US" dirty="0" smtClean="0"/>
              <a:t>and over 30 other holding company corporations.</a:t>
            </a:r>
          </a:p>
          <a:p>
            <a:r>
              <a:rPr lang="en-US" b="1" u="sng" dirty="0" smtClean="0"/>
              <a:t>Venture Capitalist &amp; Investment Banking Thinking:</a:t>
            </a:r>
          </a:p>
          <a:p>
            <a:pPr marL="0" indent="0">
              <a:buNone/>
            </a:pPr>
            <a:r>
              <a:rPr lang="en-US" dirty="0" smtClean="0"/>
              <a:t>Co-founded 2 $50 million VCs with over 20 years as investment banker, SME securities</a:t>
            </a:r>
          </a:p>
          <a:p>
            <a:r>
              <a:rPr lang="en-US" b="1" u="sng" dirty="0" smtClean="0"/>
              <a:t>Entrepreneurial Thinking</a:t>
            </a:r>
            <a:r>
              <a:rPr lang="en-US" b="1" dirty="0" smtClean="0"/>
              <a:t>: </a:t>
            </a:r>
          </a:p>
          <a:p>
            <a:pPr marL="0" indent="0">
              <a:buNone/>
            </a:pPr>
            <a:r>
              <a:rPr lang="en-US" b="1" dirty="0" smtClean="0"/>
              <a:t>Serial Tech &amp; Financial Services Entrepreneur with 14 new startups </a:t>
            </a:r>
            <a:r>
              <a:rPr lang="en-US" dirty="0" smtClean="0"/>
              <a:t>founded/cofounder since 1986</a:t>
            </a:r>
          </a:p>
          <a:p>
            <a:r>
              <a:rPr lang="en-US" b="1" u="sng" dirty="0" smtClean="0"/>
              <a:t>Executive </a:t>
            </a:r>
            <a:r>
              <a:rPr lang="en-US" b="1" u="sng" dirty="0" err="1" smtClean="0"/>
              <a:t>EducationalThinking</a:t>
            </a:r>
            <a:r>
              <a:rPr lang="en-US" b="1" u="sng" dirty="0" smtClean="0"/>
              <a:t>/Consultative Thinking/Chinese Thinking</a:t>
            </a:r>
            <a:r>
              <a:rPr lang="en-US" b="1" dirty="0" smtClean="0"/>
              <a:t>:</a:t>
            </a:r>
          </a:p>
          <a:p>
            <a:pPr marL="0" indent="0">
              <a:buNone/>
            </a:pPr>
            <a:r>
              <a:rPr lang="en-US" b="1" dirty="0" smtClean="0"/>
              <a:t>Over 350 Senior Chinese Delegations to US trained in Innovation, Entrepreneurship, Advanced Technology Commercialization &amp; VC formation/management since 2006</a:t>
            </a:r>
          </a:p>
        </p:txBody>
      </p:sp>
    </p:spTree>
    <p:extLst>
      <p:ext uri="{BB962C8B-B14F-4D97-AF65-F5344CB8AC3E}">
        <p14:creationId xmlns:p14="http://schemas.microsoft.com/office/powerpoint/2010/main" val="38915580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26"/>
          <p:cNvSpPr>
            <a:spLocks noGrp="1" noChangeArrowheads="1"/>
          </p:cNvSpPr>
          <p:nvPr>
            <p:ph type="title"/>
          </p:nvPr>
        </p:nvSpPr>
        <p:spPr>
          <a:xfrm>
            <a:off x="650240" y="568960"/>
            <a:ext cx="11921067" cy="722489"/>
          </a:xfrm>
        </p:spPr>
        <p:txBody>
          <a:bodyPr>
            <a:normAutofit fontScale="90000"/>
          </a:bodyPr>
          <a:lstStyle/>
          <a:p>
            <a:pPr algn="ctr"/>
            <a:r>
              <a:rPr lang="cs-CZ" b="1" dirty="0" smtClean="0"/>
              <a:t>Importance of </a:t>
            </a:r>
            <a:r>
              <a:rPr lang="en-US" b="1" dirty="0" smtClean="0"/>
              <a:t>Constant I</a:t>
            </a:r>
            <a:r>
              <a:rPr lang="cs-CZ" b="1" dirty="0" smtClean="0"/>
              <a:t>nnovation</a:t>
            </a:r>
            <a:endParaRPr lang="en-US" b="1" dirty="0" smtClean="0"/>
          </a:p>
        </p:txBody>
      </p:sp>
      <p:sp>
        <p:nvSpPr>
          <p:cNvPr id="77827" name="Rectangle 1027"/>
          <p:cNvSpPr>
            <a:spLocks noGrp="1" noChangeArrowheads="1"/>
          </p:cNvSpPr>
          <p:nvPr>
            <p:ph type="body" idx="4294967295"/>
          </p:nvPr>
        </p:nvSpPr>
        <p:spPr>
          <a:xfrm>
            <a:off x="541867" y="2111023"/>
            <a:ext cx="11799147" cy="7166187"/>
          </a:xfrm>
          <a:prstGeom prst="rect">
            <a:avLst/>
          </a:prstGeom>
        </p:spPr>
        <p:txBody>
          <a:bodyPr>
            <a:normAutofit/>
          </a:bodyPr>
          <a:lstStyle/>
          <a:p>
            <a:pPr algn="ctr">
              <a:buFontTx/>
              <a:buNone/>
            </a:pPr>
            <a:r>
              <a:rPr lang="en-US" dirty="0" smtClean="0">
                <a:solidFill>
                  <a:schemeClr val="tx2">
                    <a:lumMod val="60000"/>
                    <a:lumOff val="40000"/>
                  </a:schemeClr>
                </a:solidFill>
              </a:rPr>
              <a:t>"Every organization – not just business – needs one core competence: </a:t>
            </a:r>
            <a:r>
              <a:rPr lang="en-US" dirty="0" smtClean="0">
                <a:solidFill>
                  <a:srgbClr val="FF0000"/>
                </a:solidFill>
              </a:rPr>
              <a:t>innovation</a:t>
            </a:r>
            <a:r>
              <a:rPr lang="en-US" dirty="0" smtClean="0"/>
              <a:t>." </a:t>
            </a:r>
          </a:p>
          <a:p>
            <a:pPr>
              <a:buFontTx/>
              <a:buNone/>
            </a:pPr>
            <a:r>
              <a:rPr lang="en-US" dirty="0" smtClean="0"/>
              <a:t>							Peter </a:t>
            </a:r>
            <a:r>
              <a:rPr lang="en-US" dirty="0" err="1" smtClean="0"/>
              <a:t>Drucker</a:t>
            </a:r>
            <a:endParaRPr lang="en-GB" dirty="0" smtClean="0"/>
          </a:p>
          <a:p>
            <a:r>
              <a:rPr lang="en-GB" dirty="0" smtClean="0"/>
              <a:t>Innovation is critical to success</a:t>
            </a:r>
            <a:endParaRPr lang="cs-CZ" dirty="0" smtClean="0"/>
          </a:p>
          <a:p>
            <a:r>
              <a:rPr lang="en-GB" dirty="0" smtClean="0"/>
              <a:t>Product life cycle is getting shorter and shorter</a:t>
            </a:r>
            <a:r>
              <a:rPr lang="cs-CZ" dirty="0" smtClean="0"/>
              <a:t> </a:t>
            </a:r>
            <a:r>
              <a:rPr lang="en-US" dirty="0" smtClean="0"/>
              <a:t>– Get versions out quickly!</a:t>
            </a:r>
            <a:endParaRPr lang="cs-CZ" dirty="0" smtClean="0"/>
          </a:p>
          <a:p>
            <a:r>
              <a:rPr lang="en-GB" dirty="0" smtClean="0"/>
              <a:t>New products must me introduced ever more frequently</a:t>
            </a:r>
            <a:r>
              <a:rPr lang="cs-CZ" dirty="0" smtClean="0"/>
              <a:t> </a:t>
            </a:r>
          </a:p>
          <a:p>
            <a:r>
              <a:rPr lang="en-GB" dirty="0" smtClean="0"/>
              <a:t>Design-push or organizational-push approach</a:t>
            </a:r>
            <a:r>
              <a:rPr lang="cs-CZ" dirty="0" smtClean="0"/>
              <a:t> </a:t>
            </a:r>
            <a:r>
              <a:rPr lang="en-GB" dirty="0" smtClean="0"/>
              <a:t>must be changed to market-pull. </a:t>
            </a:r>
          </a:p>
          <a:p>
            <a:r>
              <a:rPr lang="en-GB" dirty="0" smtClean="0"/>
              <a:t>Look to current and future customers needs.</a:t>
            </a:r>
            <a:r>
              <a:rPr lang="cs-CZ" dirty="0" smtClean="0"/>
              <a:t> </a:t>
            </a:r>
          </a:p>
          <a:p>
            <a:pPr>
              <a:buFontTx/>
              <a:buNone/>
            </a:pPr>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987" y="390596"/>
            <a:ext cx="11270827" cy="1362004"/>
          </a:xfrm>
        </p:spPr>
        <p:txBody>
          <a:bodyPr/>
          <a:lstStyle/>
          <a:p>
            <a:r>
              <a:rPr lang="en-US" dirty="0"/>
              <a:t>“</a:t>
            </a:r>
            <a:r>
              <a:rPr lang="en-US" sz="2400" u="sng" dirty="0">
                <a:solidFill>
                  <a:srgbClr val="FF0000"/>
                </a:solidFill>
                <a:hlinkClick r:id="rId2"/>
              </a:rPr>
              <a:t>The Anatomy of an Entrepreneur</a:t>
            </a:r>
            <a:r>
              <a:rPr lang="en-US" sz="2400" dirty="0"/>
              <a:t>”. </a:t>
            </a:r>
            <a:r>
              <a:rPr lang="en-US" sz="2400" dirty="0" smtClean="0"/>
              <a:t>based </a:t>
            </a:r>
            <a:r>
              <a:rPr lang="en-US" sz="2400" dirty="0"/>
              <a:t>on a survey of 549 company founders across a variety of </a:t>
            </a:r>
            <a:r>
              <a:rPr lang="en-US" sz="2400" dirty="0" smtClean="0"/>
              <a:t>industries by Kaufmann Foundation</a:t>
            </a:r>
            <a:endParaRPr lang="en-US" sz="2400" dirty="0"/>
          </a:p>
        </p:txBody>
      </p:sp>
      <p:sp>
        <p:nvSpPr>
          <p:cNvPr id="3" name="Content Placeholder 2"/>
          <p:cNvSpPr>
            <a:spLocks noGrp="1"/>
          </p:cNvSpPr>
          <p:nvPr>
            <p:ph sz="quarter" idx="13"/>
          </p:nvPr>
        </p:nvSpPr>
        <p:spPr>
          <a:xfrm>
            <a:off x="1016000" y="2057400"/>
            <a:ext cx="11430000" cy="7696200"/>
          </a:xfrm>
        </p:spPr>
        <p:txBody>
          <a:bodyPr>
            <a:normAutofit fontScale="85000" lnSpcReduction="20000"/>
          </a:bodyPr>
          <a:lstStyle/>
          <a:p>
            <a:r>
              <a:rPr lang="en-US" b="1" dirty="0" smtClean="0"/>
              <a:t>1</a:t>
            </a:r>
            <a:r>
              <a:rPr lang="en-US" b="1" dirty="0"/>
              <a:t>.</a:t>
            </a:r>
            <a:r>
              <a:rPr lang="en-US" dirty="0"/>
              <a:t> The average and median age of company founders when they started their current companies was 40.</a:t>
            </a:r>
          </a:p>
          <a:p>
            <a:r>
              <a:rPr lang="en-US" b="1" dirty="0"/>
              <a:t>2.</a:t>
            </a:r>
            <a:r>
              <a:rPr lang="en-US" dirty="0"/>
              <a:t> 95.1 percent of respondents themselves had earned bachelor’s degrees, and 47 percent had more advanced degrees.</a:t>
            </a:r>
          </a:p>
          <a:p>
            <a:r>
              <a:rPr lang="en-US" b="1" dirty="0"/>
              <a:t>3.</a:t>
            </a:r>
            <a:r>
              <a:rPr lang="en-US" dirty="0"/>
              <a:t> Less than 1 percent came from extremely rich or extremely poor backgrounds</a:t>
            </a:r>
          </a:p>
          <a:p>
            <a:r>
              <a:rPr lang="en-US" b="1" dirty="0"/>
              <a:t>4.</a:t>
            </a:r>
            <a:r>
              <a:rPr lang="en-US" dirty="0"/>
              <a:t> 15.2% of founders had a sibling that previously started a business.</a:t>
            </a:r>
            <a:br>
              <a:rPr lang="en-US" dirty="0"/>
            </a:br>
            <a:endParaRPr lang="en-US" dirty="0"/>
          </a:p>
          <a:p>
            <a:r>
              <a:rPr lang="en-US" b="1" dirty="0"/>
              <a:t>5.</a:t>
            </a:r>
            <a:r>
              <a:rPr lang="en-US" dirty="0"/>
              <a:t> 69.9 percent of respondents indicated they were married when they launched their first business. An additional 5.2 percent were divorced, separated, or widowed.</a:t>
            </a:r>
          </a:p>
          <a:p>
            <a:r>
              <a:rPr lang="en-US" b="1" dirty="0"/>
              <a:t>6.</a:t>
            </a:r>
            <a:r>
              <a:rPr lang="en-US" dirty="0"/>
              <a:t> 59.7 percent of respondents indicated they had at least one child when they launched their first business, and 43.5 percent had two or more children.</a:t>
            </a:r>
          </a:p>
          <a:p>
            <a:r>
              <a:rPr lang="en-US" b="1" dirty="0"/>
              <a:t>7.</a:t>
            </a:r>
            <a:r>
              <a:rPr lang="en-US" dirty="0"/>
              <a:t> The majority of the entrepreneurs in the sample were serial entrepreneurs. The average number of businesses launched by respondents was approximately 2.3.</a:t>
            </a:r>
          </a:p>
          <a:p>
            <a:r>
              <a:rPr lang="en-US" b="1" dirty="0"/>
              <a:t>8.</a:t>
            </a:r>
            <a:r>
              <a:rPr lang="en-US" dirty="0"/>
              <a:t> 74.8 percent indicated desire to build wealth as an important motivation in becoming an entrepreneur.</a:t>
            </a:r>
          </a:p>
          <a:p>
            <a:r>
              <a:rPr lang="en-US" b="1" dirty="0"/>
              <a:t>9.</a:t>
            </a:r>
            <a:r>
              <a:rPr lang="en-US" dirty="0"/>
              <a:t> Only 4.5 percent said the inability to find traditional employment was an important factor in starting a business.</a:t>
            </a:r>
          </a:p>
          <a:p>
            <a:r>
              <a:rPr lang="en-US" b="1" dirty="0"/>
              <a:t>10.</a:t>
            </a:r>
            <a:r>
              <a:rPr lang="en-US" dirty="0"/>
              <a:t> Entrepreneurs are usually better educated than their parents.</a:t>
            </a:r>
          </a:p>
          <a:p>
            <a:r>
              <a:rPr lang="en-US" b="1" dirty="0"/>
              <a:t>11.</a:t>
            </a:r>
            <a:r>
              <a:rPr lang="en-US" dirty="0"/>
              <a:t> Entrepreneurship doesn’t always run in the family. More than half (51.9 percent) of respondents were the first in their families to launch a business.</a:t>
            </a:r>
          </a:p>
          <a:p>
            <a:r>
              <a:rPr lang="en-US" b="1" dirty="0"/>
              <a:t>12.</a:t>
            </a:r>
            <a:r>
              <a:rPr lang="en-US" dirty="0"/>
              <a:t> The majority of respondents (75.4 percent) had worked as employees at other companies for more than six years before launching their own companies</a:t>
            </a:r>
            <a:r>
              <a:rPr lang="en-US" dirty="0" smtClean="0"/>
              <a:t>.</a:t>
            </a:r>
            <a:endParaRPr lang="en-US" dirty="0"/>
          </a:p>
        </p:txBody>
      </p:sp>
    </p:spTree>
    <p:extLst>
      <p:ext uri="{BB962C8B-B14F-4D97-AF65-F5344CB8AC3E}">
        <p14:creationId xmlns:p14="http://schemas.microsoft.com/office/powerpoint/2010/main" val="37562523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475" y="1143000"/>
            <a:ext cx="11271250" cy="1625600"/>
          </a:xfrm>
        </p:spPr>
        <p:txBody>
          <a:bodyPr/>
          <a:lstStyle/>
          <a:p>
            <a:pPr algn="ctr" defTabSz="1300460" eaLnBrk="1" fontAlgn="auto" hangingPunct="1">
              <a:spcAft>
                <a:spcPts val="0"/>
              </a:spcAft>
              <a:defRPr/>
            </a:pPr>
            <a:r>
              <a:rPr lang="en-US" dirty="0" smtClean="0"/>
              <a:t>Good luck Chewing and Swallowing!</a:t>
            </a:r>
            <a:br>
              <a:rPr lang="en-US" dirty="0" smtClean="0"/>
            </a:br>
            <a:r>
              <a:rPr lang="en-US" dirty="0" smtClean="0"/>
              <a:t>Thank you! </a:t>
            </a:r>
            <a:br>
              <a:rPr lang="en-US" dirty="0" smtClean="0"/>
            </a:br>
            <a:r>
              <a:rPr lang="en-US" dirty="0" smtClean="0"/>
              <a:t>Q &amp; A</a:t>
            </a:r>
            <a:endParaRPr lang="en-US" dirty="0"/>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320800" y="3581400"/>
            <a:ext cx="10134600" cy="4800600"/>
          </a:xfrm>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987" y="390596"/>
            <a:ext cx="11270827" cy="2352604"/>
          </a:xfrm>
        </p:spPr>
        <p:txBody>
          <a:bodyPr/>
          <a:lstStyle/>
          <a:p>
            <a:r>
              <a:rPr lang="en-US" dirty="0" smtClean="0"/>
              <a:t>Generally, you need to “Unlearn” and adapt your Thinking Style – Here is why</a:t>
            </a:r>
            <a:br>
              <a:rPr lang="en-US" dirty="0" smtClean="0"/>
            </a:br>
            <a:r>
              <a:rPr lang="en-US" dirty="0" smtClean="0"/>
              <a:t>This was a big step for me.</a:t>
            </a:r>
            <a:endParaRPr lang="en-US" dirty="0"/>
          </a:p>
        </p:txBody>
      </p:sp>
      <p:pic>
        <p:nvPicPr>
          <p:cNvPr id="4" name="zruWCuNmWV8"/>
          <p:cNvPicPr>
            <a:picLocks noGrp="1" noRot="1" noChangeAspect="1"/>
          </p:cNvPicPr>
          <p:nvPr>
            <p:ph sz="quarter" idx="13"/>
            <a:videoFile r:link="rId1"/>
          </p:nvPr>
        </p:nvPicPr>
        <p:blipFill>
          <a:blip r:embed="rId3"/>
          <a:stretch>
            <a:fillRect/>
          </a:stretch>
        </p:blipFill>
        <p:spPr>
          <a:xfrm>
            <a:off x="1244600" y="3124200"/>
            <a:ext cx="10744200" cy="5257800"/>
          </a:xfrm>
          <a:prstGeom prst="rect">
            <a:avLst/>
          </a:prstGeom>
        </p:spPr>
      </p:pic>
    </p:spTree>
    <p:extLst>
      <p:ext uri="{BB962C8B-B14F-4D97-AF65-F5344CB8AC3E}">
        <p14:creationId xmlns:p14="http://schemas.microsoft.com/office/powerpoint/2010/main" val="3489260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390596"/>
            <a:ext cx="12420600" cy="1819204"/>
          </a:xfrm>
        </p:spPr>
        <p:txBody>
          <a:bodyPr/>
          <a:lstStyle/>
          <a:p>
            <a:r>
              <a:rPr lang="en-US" sz="3200" dirty="0" smtClean="0"/>
              <a:t>Sometimes Entrepreneurs are pushed &amp; sometimes they are pulled. Here is the shocking actual video of the moment my mentor pulled me into the muck</a:t>
            </a:r>
            <a:endParaRPr lang="en-US" sz="3200" dirty="0"/>
          </a:p>
        </p:txBody>
      </p:sp>
      <p:pic>
        <p:nvPicPr>
          <p:cNvPr id="4" name="BQ4yd2W50No"/>
          <p:cNvPicPr>
            <a:picLocks noGrp="1" noRot="1" noChangeAspect="1"/>
          </p:cNvPicPr>
          <p:nvPr>
            <p:ph sz="quarter" idx="13"/>
            <a:videoFile r:link="rId1"/>
          </p:nvPr>
        </p:nvPicPr>
        <p:blipFill>
          <a:blip r:embed="rId3"/>
          <a:stretch>
            <a:fillRect/>
          </a:stretch>
        </p:blipFill>
        <p:spPr>
          <a:xfrm>
            <a:off x="866987" y="2209800"/>
            <a:ext cx="10969413" cy="6629400"/>
          </a:xfrm>
          <a:prstGeom prst="rect">
            <a:avLst/>
          </a:prstGeom>
        </p:spPr>
      </p:pic>
    </p:spTree>
    <p:extLst>
      <p:ext uri="{BB962C8B-B14F-4D97-AF65-F5344CB8AC3E}">
        <p14:creationId xmlns:p14="http://schemas.microsoft.com/office/powerpoint/2010/main" val="1574653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987" y="152400"/>
            <a:ext cx="11270827" cy="990600"/>
          </a:xfrm>
        </p:spPr>
        <p:txBody>
          <a:bodyPr/>
          <a:lstStyle/>
          <a:p>
            <a:r>
              <a:rPr lang="en-US" dirty="0"/>
              <a:t>The Entrepreneur as Jazz </a:t>
            </a:r>
            <a:r>
              <a:rPr lang="en-US" dirty="0" smtClean="0"/>
              <a:t>Musicians</a:t>
            </a:r>
            <a:br>
              <a:rPr lang="en-US" dirty="0" smtClean="0"/>
            </a:br>
            <a:r>
              <a:rPr lang="en-US" sz="1600" dirty="0"/>
              <a:t>essence of jazz is taking risks to explore novel, creative paths</a:t>
            </a:r>
          </a:p>
        </p:txBody>
      </p:sp>
      <p:sp>
        <p:nvSpPr>
          <p:cNvPr id="3" name="Content Placeholder 2"/>
          <p:cNvSpPr>
            <a:spLocks noGrp="1"/>
          </p:cNvSpPr>
          <p:nvPr>
            <p:ph sz="quarter" idx="13"/>
          </p:nvPr>
        </p:nvSpPr>
        <p:spPr>
          <a:xfrm>
            <a:off x="406400" y="1371600"/>
            <a:ext cx="12192000" cy="7696200"/>
          </a:xfrm>
        </p:spPr>
        <p:txBody>
          <a:bodyPr>
            <a:normAutofit fontScale="70000" lnSpcReduction="20000"/>
          </a:bodyPr>
          <a:lstStyle/>
          <a:p>
            <a:r>
              <a:rPr lang="en-US" dirty="0" smtClean="0"/>
              <a:t>The jazz musician metaphor the </a:t>
            </a:r>
            <a:r>
              <a:rPr lang="en-US" b="1" i="1" u="sng" dirty="0"/>
              <a:t>characteristics of entrepreneurs</a:t>
            </a:r>
            <a:r>
              <a:rPr lang="en-US" dirty="0"/>
              <a:t>. </a:t>
            </a:r>
            <a:r>
              <a:rPr lang="en-US" dirty="0" smtClean="0"/>
              <a:t> In training delegations I learned value of metaphor and analogies – story telling.</a:t>
            </a:r>
          </a:p>
          <a:p>
            <a:r>
              <a:rPr lang="en-US" dirty="0" smtClean="0"/>
              <a:t>Unlike </a:t>
            </a:r>
            <a:r>
              <a:rPr lang="en-US" dirty="0"/>
              <a:t>an orchestra following a scripted musical score under the leadership of a single individual, or a studio recording post facto with multiple edits, </a:t>
            </a:r>
            <a:r>
              <a:rPr lang="en-US" b="1" i="1" u="sng" dirty="0"/>
              <a:t>jazz musicians improvise spontaneously in real time</a:t>
            </a:r>
            <a:r>
              <a:rPr lang="en-US" dirty="0"/>
              <a:t>. </a:t>
            </a:r>
            <a:endParaRPr lang="en-US" dirty="0" smtClean="0"/>
          </a:p>
          <a:p>
            <a:r>
              <a:rPr lang="en-US" dirty="0" smtClean="0"/>
              <a:t>The </a:t>
            </a:r>
            <a:r>
              <a:rPr lang="en-US" dirty="0"/>
              <a:t>Latin word “</a:t>
            </a:r>
            <a:r>
              <a:rPr lang="en-US" dirty="0" err="1"/>
              <a:t>improvisus</a:t>
            </a:r>
            <a:r>
              <a:rPr lang="en-US" dirty="0"/>
              <a:t>” means </a:t>
            </a:r>
            <a:r>
              <a:rPr lang="en-US" b="1" i="1" u="sng" dirty="0"/>
              <a:t>“not seen ahead of time.” </a:t>
            </a:r>
            <a:endParaRPr lang="en-US" b="1" i="1" u="sng" dirty="0" smtClean="0"/>
          </a:p>
          <a:p>
            <a:r>
              <a:rPr lang="en-US" dirty="0" smtClean="0"/>
              <a:t>Jazz </a:t>
            </a:r>
            <a:r>
              <a:rPr lang="en-US" dirty="0"/>
              <a:t>builds on minimal structure that allows </a:t>
            </a:r>
            <a:r>
              <a:rPr lang="en-US" b="1" i="1" u="sng" dirty="0"/>
              <a:t>maximum flexibility and adaptation</a:t>
            </a:r>
            <a:r>
              <a:rPr lang="en-US" dirty="0"/>
              <a:t>. </a:t>
            </a:r>
            <a:endParaRPr lang="en-US" dirty="0" smtClean="0"/>
          </a:p>
          <a:p>
            <a:r>
              <a:rPr lang="en-US" dirty="0" smtClean="0"/>
              <a:t>Jazz </a:t>
            </a:r>
            <a:r>
              <a:rPr lang="en-US" dirty="0"/>
              <a:t>musicians “</a:t>
            </a:r>
            <a:r>
              <a:rPr lang="en-US" b="1" i="1" u="sng" dirty="0"/>
              <a:t>live in a chaotic, turbulent environment</a:t>
            </a:r>
            <a:r>
              <a:rPr lang="en-US" dirty="0"/>
              <a:t>; highly interdependent on one another to interpret equivocal information; dedicated to innovation…” </a:t>
            </a:r>
            <a:endParaRPr lang="en-US" dirty="0" smtClean="0"/>
          </a:p>
          <a:p>
            <a:r>
              <a:rPr lang="en-US" dirty="0" smtClean="0"/>
              <a:t>They </a:t>
            </a:r>
            <a:r>
              <a:rPr lang="en-US" b="1" i="1" u="sng" dirty="0"/>
              <a:t>“hang out” in jam sessions </a:t>
            </a:r>
            <a:r>
              <a:rPr lang="en-US" dirty="0"/>
              <a:t>that are informal educational sessions to learn the tricks of the trade</a:t>
            </a:r>
            <a:r>
              <a:rPr lang="en-US" dirty="0" smtClean="0"/>
              <a:t>.</a:t>
            </a:r>
          </a:p>
          <a:p>
            <a:r>
              <a:rPr lang="en-US" dirty="0" smtClean="0"/>
              <a:t> </a:t>
            </a:r>
            <a:r>
              <a:rPr lang="en-US" dirty="0"/>
              <a:t>Jazz </a:t>
            </a:r>
            <a:r>
              <a:rPr lang="en-US" b="1" i="1" u="sng" dirty="0"/>
              <a:t>requires action and initiative</a:t>
            </a:r>
            <a:r>
              <a:rPr lang="en-US" dirty="0"/>
              <a:t>. </a:t>
            </a:r>
            <a:endParaRPr lang="en-US" dirty="0" smtClean="0"/>
          </a:p>
          <a:p>
            <a:r>
              <a:rPr lang="en-US" dirty="0" smtClean="0"/>
              <a:t>Passivity </a:t>
            </a:r>
            <a:r>
              <a:rPr lang="en-US" dirty="0"/>
              <a:t>is not an option. </a:t>
            </a:r>
            <a:endParaRPr lang="en-US" dirty="0" smtClean="0"/>
          </a:p>
          <a:p>
            <a:r>
              <a:rPr lang="en-US" dirty="0" smtClean="0"/>
              <a:t>Musicians </a:t>
            </a:r>
            <a:r>
              <a:rPr lang="en-US" b="1" i="1" u="sng" dirty="0"/>
              <a:t>climb out on a limb and push the edge </a:t>
            </a:r>
            <a:r>
              <a:rPr lang="en-US" dirty="0"/>
              <a:t>of uncertainty. </a:t>
            </a:r>
            <a:endParaRPr lang="en-US" dirty="0" smtClean="0"/>
          </a:p>
          <a:p>
            <a:r>
              <a:rPr lang="en-US" dirty="0" smtClean="0"/>
              <a:t>They </a:t>
            </a:r>
            <a:r>
              <a:rPr lang="en-US" dirty="0"/>
              <a:t>follow where the music leads, sometimes stumbling, but learning from </a:t>
            </a:r>
            <a:r>
              <a:rPr lang="en-US" b="1" i="1" u="sng" dirty="0"/>
              <a:t>errors to create new musical opportunities. </a:t>
            </a:r>
            <a:endParaRPr lang="en-US" b="1" i="1" u="sng" dirty="0" smtClean="0"/>
          </a:p>
          <a:p>
            <a:r>
              <a:rPr lang="en-US" dirty="0" smtClean="0"/>
              <a:t>Building </a:t>
            </a:r>
            <a:r>
              <a:rPr lang="en-US" dirty="0"/>
              <a:t>on stock phrases and set routines, the </a:t>
            </a:r>
            <a:r>
              <a:rPr lang="en-US" b="1" i="1" u="sng" dirty="0"/>
              <a:t>essence of jazz is taking risks </a:t>
            </a:r>
            <a:r>
              <a:rPr lang="en-US" dirty="0"/>
              <a:t>to explore novel, creative paths, inventing responses without a pre-scripted plan. </a:t>
            </a:r>
            <a:endParaRPr lang="en-US" dirty="0" smtClean="0"/>
          </a:p>
          <a:p>
            <a:r>
              <a:rPr lang="en-US" dirty="0" smtClean="0"/>
              <a:t>A </a:t>
            </a:r>
            <a:r>
              <a:rPr lang="en-US" dirty="0"/>
              <a:t>jazz musician </a:t>
            </a:r>
            <a:r>
              <a:rPr lang="en-US" b="1" i="1" u="sng" dirty="0"/>
              <a:t>builds music from objects at hand</a:t>
            </a:r>
            <a:r>
              <a:rPr lang="en-US" dirty="0"/>
              <a:t>, like Claude Levi-Strauss’ concept of “bricolage,” the art of using found objects. In jazz, these objects are chords, rhythmic patterns, phrases and motives just played which the musician appropriates in a pattern of “retrospective sense making.” </a:t>
            </a:r>
            <a:endParaRPr lang="en-US" dirty="0" smtClean="0"/>
          </a:p>
          <a:p>
            <a:r>
              <a:rPr lang="en-US" dirty="0" smtClean="0"/>
              <a:t>Loosely </a:t>
            </a:r>
            <a:r>
              <a:rPr lang="en-US" dirty="0"/>
              <a:t>structured, </a:t>
            </a:r>
            <a:r>
              <a:rPr lang="en-US" b="1" i="1" u="sng" dirty="0"/>
              <a:t>jazz musicians feed off each other and the audience</a:t>
            </a:r>
            <a:r>
              <a:rPr lang="en-US" dirty="0"/>
              <a:t>, mutually supportive but sparking energy and creativity in alternation between support (“comping”) and solo performance. Jazz is a minimalist, “resource poor” environment where solo performance stands on its own. </a:t>
            </a:r>
            <a:endParaRPr lang="en-US" dirty="0" smtClean="0"/>
          </a:p>
          <a:p>
            <a:r>
              <a:rPr lang="en-US" b="1" i="1" u="sng" dirty="0" smtClean="0"/>
              <a:t>Mistakes </a:t>
            </a:r>
            <a:r>
              <a:rPr lang="en-US" dirty="0"/>
              <a:t>are </a:t>
            </a:r>
            <a:r>
              <a:rPr lang="en-US" dirty="0" err="1" smtClean="0"/>
              <a:t>are</a:t>
            </a:r>
            <a:r>
              <a:rPr lang="en-US" dirty="0" smtClean="0"/>
              <a:t> </a:t>
            </a:r>
            <a:r>
              <a:rPr lang="en-US" dirty="0"/>
              <a:t>often disguised and incorporated as </a:t>
            </a:r>
            <a:r>
              <a:rPr lang="en-US" b="1" i="1" u="sng" dirty="0"/>
              <a:t>the basis for new musical directions.</a:t>
            </a:r>
          </a:p>
        </p:txBody>
      </p:sp>
    </p:spTree>
    <p:extLst>
      <p:ext uri="{BB962C8B-B14F-4D97-AF65-F5344CB8AC3E}">
        <p14:creationId xmlns:p14="http://schemas.microsoft.com/office/powerpoint/2010/main" val="1755458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Kinds of Thinking – One Special Type is “Entrepreneurial Thinking”</a:t>
            </a:r>
            <a:endParaRPr lang="en-US" dirty="0"/>
          </a:p>
        </p:txBody>
      </p:sp>
      <p:sp>
        <p:nvSpPr>
          <p:cNvPr id="3" name="Content Placeholder 2"/>
          <p:cNvSpPr>
            <a:spLocks noGrp="1"/>
          </p:cNvSpPr>
          <p:nvPr>
            <p:ph sz="quarter" idx="13"/>
          </p:nvPr>
        </p:nvSpPr>
        <p:spPr>
          <a:xfrm>
            <a:off x="866987" y="2275840"/>
            <a:ext cx="11270827" cy="6182360"/>
          </a:xfrm>
        </p:spPr>
        <p:txBody>
          <a:bodyPr/>
          <a:lstStyle/>
          <a:p>
            <a:r>
              <a:rPr lang="en-US" dirty="0" smtClean="0"/>
              <a:t>Management Thinking</a:t>
            </a:r>
          </a:p>
          <a:p>
            <a:r>
              <a:rPr lang="en-US" dirty="0" smtClean="0"/>
              <a:t>Legal Thinking</a:t>
            </a:r>
          </a:p>
          <a:p>
            <a:r>
              <a:rPr lang="en-US" dirty="0" smtClean="0"/>
              <a:t>Research Thinking</a:t>
            </a:r>
          </a:p>
          <a:p>
            <a:r>
              <a:rPr lang="en-US" dirty="0" smtClean="0"/>
              <a:t>Social Thinking</a:t>
            </a:r>
          </a:p>
          <a:p>
            <a:r>
              <a:rPr lang="en-US" dirty="0" smtClean="0"/>
              <a:t>Creative Thinking</a:t>
            </a:r>
          </a:p>
          <a:p>
            <a:r>
              <a:rPr lang="en-US" dirty="0" smtClean="0"/>
              <a:t>Behavioral Thinking</a:t>
            </a:r>
          </a:p>
          <a:p>
            <a:r>
              <a:rPr lang="en-US" dirty="0" smtClean="0"/>
              <a:t>Religious Thinking</a:t>
            </a:r>
          </a:p>
          <a:p>
            <a:r>
              <a:rPr lang="en-US" dirty="0" smtClean="0"/>
              <a:t>Military Thinking</a:t>
            </a:r>
          </a:p>
          <a:p>
            <a:r>
              <a:rPr lang="en-US" dirty="0" smtClean="0"/>
              <a:t>Political Thinking</a:t>
            </a:r>
          </a:p>
          <a:p>
            <a:r>
              <a:rPr lang="en-US" dirty="0" smtClean="0"/>
              <a:t>Dumb Ass Thinking </a:t>
            </a:r>
          </a:p>
          <a:p>
            <a:r>
              <a:rPr lang="en-US" dirty="0" smtClean="0"/>
              <a:t>Music – Classical Thinking, Jazz Thinking… Rock and Roll </a:t>
            </a:r>
            <a:r>
              <a:rPr lang="en-US" dirty="0" err="1" smtClean="0"/>
              <a:t>Thinkng</a:t>
            </a:r>
            <a:endParaRPr lang="en-US" dirty="0" smtClean="0"/>
          </a:p>
          <a:p>
            <a:endParaRPr lang="en-US" dirty="0"/>
          </a:p>
        </p:txBody>
      </p:sp>
    </p:spTree>
    <p:extLst>
      <p:ext uri="{BB962C8B-B14F-4D97-AF65-F5344CB8AC3E}">
        <p14:creationId xmlns:p14="http://schemas.microsoft.com/office/powerpoint/2010/main" val="3597394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987" y="152401"/>
            <a:ext cx="11270827" cy="1752598"/>
          </a:xfrm>
        </p:spPr>
        <p:txBody>
          <a:bodyPr/>
          <a:lstStyle/>
          <a:p>
            <a:r>
              <a:rPr lang="en-US" dirty="0" smtClean="0"/>
              <a:t>Closest Kind of “Thinking” to Great Entrepreneurial Thinking: Jazz Thinking</a:t>
            </a:r>
            <a:br>
              <a:rPr lang="en-US" dirty="0" smtClean="0"/>
            </a:br>
            <a:r>
              <a:rPr lang="en-US" sz="2800" dirty="0" smtClean="0"/>
              <a:t>Building Your Startup Quartet</a:t>
            </a:r>
            <a:endParaRPr lang="en-US" sz="2800" dirty="0"/>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30201" y="1904999"/>
            <a:ext cx="12268200" cy="7391401"/>
          </a:xfrm>
        </p:spPr>
      </p:pic>
    </p:spTree>
    <p:extLst>
      <p:ext uri="{BB962C8B-B14F-4D97-AF65-F5344CB8AC3E}">
        <p14:creationId xmlns:p14="http://schemas.microsoft.com/office/powerpoint/2010/main" val="3726465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5534</TotalTime>
  <Pages>0</Pages>
  <Words>2242</Words>
  <Characters>0</Characters>
  <Application>Microsoft Office PowerPoint</Application>
  <PresentationFormat>Custom</PresentationFormat>
  <Lines>0</Lines>
  <Paragraphs>243</Paragraphs>
  <Slides>42</Slides>
  <Notes>4</Notes>
  <HiddenSlides>0</HiddenSlides>
  <MMClips>4</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2" baseType="lpstr">
      <vt:lpstr>MS PGothic</vt:lpstr>
      <vt:lpstr>MS PGothic</vt:lpstr>
      <vt:lpstr>Andale Mono</vt:lpstr>
      <vt:lpstr>Arial</vt:lpstr>
      <vt:lpstr>Calibri</vt:lpstr>
      <vt:lpstr>Gill Sans</vt:lpstr>
      <vt:lpstr>Times New Roman</vt:lpstr>
      <vt:lpstr>ヒラギノ角ゴ ProN W3</vt:lpstr>
      <vt:lpstr>Horizon</vt:lpstr>
      <vt:lpstr>Photo Editor Photo</vt:lpstr>
      <vt:lpstr>Entrepreneurial Thinking: The Art &amp; Brain Science Behind Building a “Fearless” Startup  Prepared for 2017 Mark Ain Business Model Workshop: 2/01/17  </vt:lpstr>
      <vt:lpstr>Are Entrepreneurs “Born” or “Built”?  Nature vs Nurture: The Brain &amp; “Fear”… Science May Unlock The DNA Behind It All</vt:lpstr>
      <vt:lpstr>   Dave Brubeck Quartet: “Take Five”  Brubeck on Piano with Paul Desmond on alto saxophone Listening to Entrepreneurial Thinking: Jazz (Entrepreneurs) vs Classical (Managers)</vt:lpstr>
      <vt:lpstr>Professor Michael Crowley, J.D.</vt:lpstr>
      <vt:lpstr>Generally, you need to “Unlearn” and adapt your Thinking Style – Here is why This was a big step for me.</vt:lpstr>
      <vt:lpstr>Sometimes Entrepreneurs are pushed &amp; sometimes they are pulled. Here is the shocking actual video of the moment my mentor pulled me into the muck</vt:lpstr>
      <vt:lpstr>The Entrepreneur as Jazz Musicians essence of jazz is taking risks to explore novel, creative paths</vt:lpstr>
      <vt:lpstr>Many Kinds of Thinking – One Special Type is “Entrepreneurial Thinking”</vt:lpstr>
      <vt:lpstr>Closest Kind of “Thinking” to Great Entrepreneurial Thinking: Jazz Thinking Building Your Startup Quartet</vt:lpstr>
      <vt:lpstr>Entrepreneurial thinking</vt:lpstr>
      <vt:lpstr>THE ENTREPRENEURIAL EXPERIENCE TRAITS OF ENTREPRENEURS</vt:lpstr>
      <vt:lpstr>Why is an Understanding of entrepreneurial thinking  So important? </vt:lpstr>
      <vt:lpstr>The DNA of the Entrepreneur Model </vt:lpstr>
      <vt:lpstr>“unique and defining characteristics of entrepreneurs.“ Fred Wilson - VC</vt:lpstr>
      <vt:lpstr>Qualities of Successful Entrepreneurs* </vt:lpstr>
      <vt:lpstr>Entrepreneurial Thinking Can Change the Startup &amp; Give It Flexibility: Fear Factor</vt:lpstr>
      <vt:lpstr>Brining Order Out of Chaos  Pattern Recognition &amp; Problem Solving</vt:lpstr>
      <vt:lpstr>Building a “Fearless” Startup Requires an Understanding of Fear</vt:lpstr>
      <vt:lpstr>See what happens when Magic Happens</vt:lpstr>
      <vt:lpstr>Here are 9 reasons why many small businesses fail….but Fear Should Be #1…</vt:lpstr>
      <vt:lpstr>Ninth Reason  Why Businesses Fail is Key: “Things that don’t grow continuously…die.”</vt:lpstr>
      <vt:lpstr>What do we fear most about  change and innovation?</vt:lpstr>
      <vt:lpstr>Thomas Edison:  Inventor of the Light Bulb Founder of General Electric Corp. An American Icon – Inventor &amp; Entrepreneur</vt:lpstr>
      <vt:lpstr> Why Do Bright Creative Scientists  So Often Fail to Become Successful Entrepreneurs</vt:lpstr>
      <vt:lpstr>Picking the Entrepreneur Starting Early: Grooming Champions</vt:lpstr>
      <vt:lpstr>Does everyone experience Fear the same way and for  the same reasons?</vt:lpstr>
      <vt:lpstr>How do you react to Fear?</vt:lpstr>
      <vt:lpstr>The Lion or the Wolf “Choose your fate”</vt:lpstr>
      <vt:lpstr>The New Science of Fear:  Can It Predict Bravery? Yes! </vt:lpstr>
      <vt:lpstr>Fear leads to Panic  Fear “Hijacks” your brain!</vt:lpstr>
      <vt:lpstr>Overcoming Fear How to fight back. By Jeff Wise (revised re: Innovation Strategy by Michael Crowley) </vt:lpstr>
      <vt:lpstr>Overcoming Fear</vt:lpstr>
      <vt:lpstr>Overcoming Fear</vt:lpstr>
      <vt:lpstr>Overcoming Fear</vt:lpstr>
      <vt:lpstr>Overcoming Fear</vt:lpstr>
      <vt:lpstr>Fear has a “proper” place in building the right kind of Small Business innovation strategies and the right SME organization.</vt:lpstr>
      <vt:lpstr>Crowley’s Sheepdog Management How to Succeed in Small Business World</vt:lpstr>
      <vt:lpstr>How to Build an Innovative Team Start with The Sheepdog</vt:lpstr>
      <vt:lpstr>What is your biggest obstacle? Most say – “Talent”. From EY Study*</vt:lpstr>
      <vt:lpstr>Importance of Constant Innovation</vt:lpstr>
      <vt:lpstr>“The Anatomy of an Entrepreneur”. based on a survey of 549 company founders across a variety of industries by Kaufmann Foundation</vt:lpstr>
      <vt:lpstr>Good luck Chewing and Swallowing! Thank you!  Q &amp; 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Name</dc:title>
  <dc:creator>Jamie Bothwell</dc:creator>
  <cp:lastModifiedBy>michael</cp:lastModifiedBy>
  <cp:revision>108</cp:revision>
  <dcterms:modified xsi:type="dcterms:W3CDTF">2017-02-01T20:25:31Z</dcterms:modified>
</cp:coreProperties>
</file>