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7" r:id="rId5"/>
    <p:sldMasterId id="2147484376" r:id="rId6"/>
    <p:sldMasterId id="2147484378" r:id="rId7"/>
    <p:sldMasterId id="2147484380" r:id="rId8"/>
    <p:sldMasterId id="2147484382" r:id="rId9"/>
    <p:sldMasterId id="2147484384" r:id="rId10"/>
    <p:sldMasterId id="2147484386" r:id="rId11"/>
    <p:sldMasterId id="2147484388" r:id="rId12"/>
    <p:sldMasterId id="2147484390" r:id="rId13"/>
    <p:sldMasterId id="2147484392" r:id="rId14"/>
  </p:sldMasterIdLst>
  <p:notesMasterIdLst>
    <p:notesMasterId r:id="rId25"/>
  </p:notesMasterIdLst>
  <p:handoutMasterIdLst>
    <p:handoutMasterId r:id="rId26"/>
  </p:handoutMasterIdLst>
  <p:sldIdLst>
    <p:sldId id="509" r:id="rId15"/>
    <p:sldId id="1210" r:id="rId16"/>
    <p:sldId id="1234" r:id="rId17"/>
    <p:sldId id="1235" r:id="rId18"/>
    <p:sldId id="1238" r:id="rId19"/>
    <p:sldId id="1237" r:id="rId20"/>
    <p:sldId id="1240" r:id="rId21"/>
    <p:sldId id="1236" r:id="rId22"/>
    <p:sldId id="1239" r:id="rId23"/>
    <p:sldId id="1093" r:id="rId24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bert, Richard Douglas" initials="RH" lastIdx="5" clrIdx="0"/>
  <p:cmAuthor id="1" name="Taylor, Ryan" initials="TR" lastIdx="1" clrIdx="3">
    <p:extLst>
      <p:ext uri="{19B8F6BF-5375-455C-9EA6-DF929625EA0E}">
        <p15:presenceInfo xmlns:p15="http://schemas.microsoft.com/office/powerpoint/2012/main" userId="S-1-5-21-1409082233-776561741-725345543-165722" providerId="AD"/>
      </p:ext>
    </p:extLst>
  </p:cmAuthor>
  <p:cmAuthor id="2" name="Dobbertin, James" initials="DJ" lastIdx="1" clrIdx="2">
    <p:extLst>
      <p:ext uri="{19B8F6BF-5375-455C-9EA6-DF929625EA0E}">
        <p15:presenceInfo xmlns:p15="http://schemas.microsoft.com/office/powerpoint/2012/main" userId="S-1-5-21-1409082233-776561741-725345543-1432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E3B"/>
    <a:srgbClr val="FFD700"/>
    <a:srgbClr val="FFFF99"/>
    <a:srgbClr val="FFFFCC"/>
    <a:srgbClr val="ECF1F8"/>
    <a:srgbClr val="D3D3D3"/>
    <a:srgbClr val="D6F616"/>
    <a:srgbClr val="2C5D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486" autoAdjust="0"/>
    <p:restoredTop sz="95666" autoAdjust="0"/>
  </p:normalViewPr>
  <p:slideViewPr>
    <p:cSldViewPr>
      <p:cViewPr varScale="1">
        <p:scale>
          <a:sx n="109" d="100"/>
          <a:sy n="109" d="100"/>
        </p:scale>
        <p:origin x="225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8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116"/>
    </p:cViewPr>
  </p:sorterViewPr>
  <p:notesViewPr>
    <p:cSldViewPr>
      <p:cViewPr varScale="1">
        <p:scale>
          <a:sx n="86" d="100"/>
          <a:sy n="86" d="100"/>
        </p:scale>
        <p:origin x="3822" y="10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Master" Target="slideMasters/slideMaster9.xml"/><Relationship Id="rId18" Type="http://schemas.openxmlformats.org/officeDocument/2006/relationships/slide" Target="slides/slide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7.xml"/><Relationship Id="rId7" Type="http://schemas.openxmlformats.org/officeDocument/2006/relationships/slideMaster" Target="slideMasters/slideMaster3.xml"/><Relationship Id="rId12" Type="http://schemas.openxmlformats.org/officeDocument/2006/relationships/slideMaster" Target="slideMasters/slideMaster8.xml"/><Relationship Id="rId17" Type="http://schemas.openxmlformats.org/officeDocument/2006/relationships/slide" Target="slides/slide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Master" Target="slideMasters/slideMaster7.xml"/><Relationship Id="rId24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6.xml"/><Relationship Id="rId19" Type="http://schemas.openxmlformats.org/officeDocument/2006/relationships/slide" Target="slides/slide5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Master" Target="slideMasters/slideMaster10.xml"/><Relationship Id="rId22" Type="http://schemas.openxmlformats.org/officeDocument/2006/relationships/slide" Target="slides/slide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0"/>
            <a:ext cx="3043131" cy="465455"/>
          </a:xfrm>
          <a:prstGeom prst="rect">
            <a:avLst/>
          </a:prstGeom>
        </p:spPr>
        <p:txBody>
          <a:bodyPr vert="horz" lIns="91942" tIns="45969" rIns="91942" bIns="4596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383" y="0"/>
            <a:ext cx="3043131" cy="465455"/>
          </a:xfrm>
          <a:prstGeom prst="rect">
            <a:avLst/>
          </a:prstGeom>
        </p:spPr>
        <p:txBody>
          <a:bodyPr vert="horz" lIns="91942" tIns="45969" rIns="91942" bIns="45969" rtlCol="0"/>
          <a:lstStyle>
            <a:lvl1pPr algn="r">
              <a:defRPr sz="1200"/>
            </a:lvl1pPr>
          </a:lstStyle>
          <a:p>
            <a:fld id="{C5665B36-4B68-4038-B04C-4259637837E9}" type="datetimeFigureOut">
              <a:rPr lang="en-US" smtClean="0"/>
              <a:pPr/>
              <a:t>1/28/2024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8" y="8842058"/>
            <a:ext cx="3043131" cy="465455"/>
          </a:xfrm>
          <a:prstGeom prst="rect">
            <a:avLst/>
          </a:prstGeom>
        </p:spPr>
        <p:txBody>
          <a:bodyPr vert="horz" lIns="91942" tIns="45969" rIns="91942" bIns="4596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383" y="8842058"/>
            <a:ext cx="3043131" cy="465455"/>
          </a:xfrm>
          <a:prstGeom prst="rect">
            <a:avLst/>
          </a:prstGeom>
        </p:spPr>
        <p:txBody>
          <a:bodyPr vert="horz" lIns="91942" tIns="45969" rIns="91942" bIns="45969" rtlCol="0" anchor="b"/>
          <a:lstStyle>
            <a:lvl1pPr algn="r">
              <a:defRPr sz="1200"/>
            </a:lvl1pPr>
          </a:lstStyle>
          <a:p>
            <a:fld id="{D13542EC-0850-4146-A731-B7F0AE82D5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15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0"/>
            <a:ext cx="3043131" cy="465455"/>
          </a:xfrm>
          <a:prstGeom prst="rect">
            <a:avLst/>
          </a:prstGeom>
        </p:spPr>
        <p:txBody>
          <a:bodyPr vert="horz" lIns="93467" tIns="46735" rIns="93467" bIns="46735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383" y="0"/>
            <a:ext cx="3043131" cy="465455"/>
          </a:xfrm>
          <a:prstGeom prst="rect">
            <a:avLst/>
          </a:prstGeom>
        </p:spPr>
        <p:txBody>
          <a:bodyPr vert="horz" lIns="93467" tIns="46735" rIns="93467" bIns="46735" rtlCol="0"/>
          <a:lstStyle>
            <a:lvl1pPr algn="r">
              <a:defRPr sz="1200"/>
            </a:lvl1pPr>
          </a:lstStyle>
          <a:p>
            <a:pPr>
              <a:defRPr/>
            </a:pPr>
            <a:fld id="{B899B9D9-9514-4BB5-BD1B-84C8C666A399}" type="datetimeFigureOut">
              <a:rPr lang="en-US"/>
              <a:pPr>
                <a:defRPr/>
              </a:pPr>
              <a:t>1/28/2024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67" tIns="46735" rIns="93467" bIns="4673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32" y="4421829"/>
            <a:ext cx="5617842" cy="4189095"/>
          </a:xfrm>
          <a:prstGeom prst="rect">
            <a:avLst/>
          </a:prstGeom>
        </p:spPr>
        <p:txBody>
          <a:bodyPr vert="horz" lIns="93467" tIns="46735" rIns="93467" bIns="46735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8" y="8842058"/>
            <a:ext cx="3043131" cy="465455"/>
          </a:xfrm>
          <a:prstGeom prst="rect">
            <a:avLst/>
          </a:prstGeom>
        </p:spPr>
        <p:txBody>
          <a:bodyPr vert="horz" lIns="93467" tIns="46735" rIns="93467" bIns="4673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383" y="8842058"/>
            <a:ext cx="3043131" cy="465455"/>
          </a:xfrm>
          <a:prstGeom prst="rect">
            <a:avLst/>
          </a:prstGeom>
        </p:spPr>
        <p:txBody>
          <a:bodyPr vert="horz" lIns="93467" tIns="46735" rIns="93467" bIns="46735" rtlCol="0" anchor="b"/>
          <a:lstStyle>
            <a:lvl1pPr algn="r">
              <a:defRPr sz="1200"/>
            </a:lvl1pPr>
          </a:lstStyle>
          <a:p>
            <a:pPr>
              <a:defRPr/>
            </a:pPr>
            <a:fld id="{6DD86180-870F-4C4E-80A9-4C1C75E40D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73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308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192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375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301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455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359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745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2160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012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or2colo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572000"/>
            <a:ext cx="2286000" cy="179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9"/>
          <p:cNvSpPr>
            <a:spLocks noChangeShapeType="1"/>
          </p:cNvSpPr>
          <p:nvPr userDrawn="1"/>
        </p:nvSpPr>
        <p:spPr bwMode="auto">
          <a:xfrm>
            <a:off x="3200400" y="5257800"/>
            <a:ext cx="59436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676400"/>
            <a:ext cx="7772400" cy="731520"/>
          </a:xfrm>
        </p:spPr>
        <p:txBody>
          <a:bodyPr/>
          <a:lstStyle>
            <a:lvl1pPr marL="0" indent="0">
              <a:buNone/>
              <a:defRPr sz="4400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2514600"/>
            <a:ext cx="7772400" cy="584775"/>
          </a:xfrm>
        </p:spPr>
        <p:txBody>
          <a:bodyPr>
            <a:sp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3581400"/>
            <a:ext cx="1828800" cy="381000"/>
          </a:xfrm>
        </p:spPr>
        <p:txBody>
          <a:bodyPr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/>
              <a:t>Date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39762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246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 </a:t>
            </a: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 bwMode="auto">
          <a:xfrm>
            <a:off x="228600" y="6446966"/>
            <a:ext cx="4556888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rtlCol="0" anchor="ctr">
            <a:spAutoFit/>
          </a:bodyPr>
          <a:lstStyle/>
          <a:p>
            <a:r>
              <a:rPr lang="en-US" sz="120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CLASP Monthly Research Administrators’ meeting  </a:t>
            </a:r>
            <a:r>
              <a:rPr lang="en-US" sz="1200" baseline="0" dirty="0">
                <a:solidFill>
                  <a:schemeClr val="bg1"/>
                </a:solidFill>
                <a:latin typeface="+mn-lt"/>
              </a:rPr>
              <a:t>–  January 30, 2024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93444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430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Line 9"/>
          <p:cNvSpPr>
            <a:spLocks noChangeShapeType="1"/>
          </p:cNvSpPr>
          <p:nvPr userDrawn="1"/>
        </p:nvSpPr>
        <p:spPr bwMode="auto">
          <a:xfrm>
            <a:off x="457200" y="955344"/>
            <a:ext cx="82296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8" r:id="rId1"/>
    <p:sldLayoutId id="2147484369" r:id="rId2"/>
    <p:sldLayoutId id="2147484375" r:id="rId3"/>
    <p:sldLayoutId id="2147484370" r:id="rId4"/>
    <p:sldLayoutId id="2147484371" r:id="rId5"/>
    <p:sldLayoutId id="2147484372" r:id="rId6"/>
    <p:sldLayoutId id="2147484374" r:id="rId7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01638" y="514350"/>
            <a:ext cx="83454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96875" y="1154113"/>
            <a:ext cx="4014788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699717" name="Text Box 5"/>
          <p:cNvSpPr txBox="1">
            <a:spLocks noChangeArrowheads="1"/>
          </p:cNvSpPr>
          <p:nvPr/>
        </p:nvSpPr>
        <p:spPr bwMode="gray">
          <a:xfrm>
            <a:off x="4432300" y="6664325"/>
            <a:ext cx="279400" cy="144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7" dist="17961" dir="2700000">
              <a:srgbClr val="DDDDDD">
                <a:gamma/>
                <a:shade val="60000"/>
                <a:invGamma/>
              </a:srgbClr>
            </a:prstShdw>
          </a:effectLst>
        </p:spPr>
        <p:txBody>
          <a:bodyPr wrap="none" lIns="0" tIns="0" rIns="0" bIns="0" anchor="b" anchorCtr="1">
            <a:spAutoFit/>
          </a:bodyPr>
          <a:lstStyle/>
          <a:p>
            <a:pPr algn="ctr" eaLnBrk="0" hangingPunct="0">
              <a:lnSpc>
                <a:spcPct val="106000"/>
              </a:lnSpc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900" dirty="0">
                <a:solidFill>
                  <a:srgbClr val="000000"/>
                </a:solidFill>
                <a:cs typeface="Arial" charset="0"/>
              </a:rPr>
              <a:t>- </a:t>
            </a:r>
            <a:fld id="{F60CB5CD-EBF5-4A56-9216-C30908A65B3F}" type="slidenum">
              <a:rPr lang="en-US" sz="900">
                <a:solidFill>
                  <a:srgbClr val="000000"/>
                </a:solidFill>
                <a:cs typeface="Arial" charset="0"/>
              </a:rPr>
              <a:pPr algn="ctr" eaLnBrk="0" hangingPunct="0">
                <a:lnSpc>
                  <a:spcPct val="106000"/>
                </a:lnSpc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900" dirty="0">
                <a:solidFill>
                  <a:srgbClr val="000000"/>
                </a:solidFill>
                <a:cs typeface="Arial" charset="0"/>
              </a:rPr>
              <a:t> -</a:t>
            </a:r>
          </a:p>
        </p:txBody>
      </p:sp>
      <p:pic>
        <p:nvPicPr>
          <p:cNvPr id="11269" name="Picture 6" descr="DEL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95288" y="6636870"/>
            <a:ext cx="690562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392113" y="80645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922" y="6579195"/>
            <a:ext cx="960203" cy="197375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8052635" y="175933"/>
            <a:ext cx="670222" cy="335203"/>
            <a:chOff x="7615366" y="216274"/>
            <a:chExt cx="865443" cy="335203"/>
          </a:xfrm>
        </p:grpSpPr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7747770" y="243700"/>
              <a:ext cx="7330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CC3300"/>
                  </a:solidFill>
                  <a:cs typeface="Arial" charset="0"/>
                </a:rPr>
                <a:t>WIP</a:t>
              </a:r>
            </a:p>
          </p:txBody>
        </p:sp>
        <p:sp>
          <p:nvSpPr>
            <p:cNvPr id="10" name="Line 206"/>
            <p:cNvSpPr>
              <a:spLocks noChangeShapeType="1"/>
            </p:cNvSpPr>
            <p:nvPr/>
          </p:nvSpPr>
          <p:spPr bwMode="auto">
            <a:xfrm>
              <a:off x="7615366" y="216274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" name="Line 207"/>
            <p:cNvSpPr>
              <a:spLocks noChangeShapeType="1"/>
            </p:cNvSpPr>
            <p:nvPr/>
          </p:nvSpPr>
          <p:spPr bwMode="auto">
            <a:xfrm>
              <a:off x="7615366" y="525075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1" fontAlgn="base" hangingPunct="1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1" fontAlgn="base" hangingPunct="1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01638" y="514350"/>
            <a:ext cx="83454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96875" y="1154113"/>
            <a:ext cx="4014788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699717" name="Text Box 5"/>
          <p:cNvSpPr txBox="1">
            <a:spLocks noChangeArrowheads="1"/>
          </p:cNvSpPr>
          <p:nvPr/>
        </p:nvSpPr>
        <p:spPr bwMode="gray">
          <a:xfrm>
            <a:off x="4432300" y="6664325"/>
            <a:ext cx="279400" cy="144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7" dist="17961" dir="2700000">
              <a:srgbClr val="DDDDDD">
                <a:gamma/>
                <a:shade val="60000"/>
                <a:invGamma/>
              </a:srgbClr>
            </a:prstShdw>
          </a:effectLst>
        </p:spPr>
        <p:txBody>
          <a:bodyPr wrap="none" lIns="0" tIns="0" rIns="0" bIns="0" anchor="b" anchorCtr="1">
            <a:spAutoFit/>
          </a:bodyPr>
          <a:lstStyle/>
          <a:p>
            <a:pPr algn="ctr" eaLnBrk="0" hangingPunct="0">
              <a:lnSpc>
                <a:spcPct val="106000"/>
              </a:lnSpc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900" dirty="0">
                <a:solidFill>
                  <a:srgbClr val="000000"/>
                </a:solidFill>
                <a:cs typeface="Arial" charset="0"/>
              </a:rPr>
              <a:t>- </a:t>
            </a:r>
            <a:fld id="{F60CB5CD-EBF5-4A56-9216-C30908A65B3F}" type="slidenum">
              <a:rPr lang="en-US" sz="900">
                <a:solidFill>
                  <a:srgbClr val="000000"/>
                </a:solidFill>
                <a:cs typeface="Arial" charset="0"/>
              </a:rPr>
              <a:pPr algn="ctr" eaLnBrk="0" hangingPunct="0">
                <a:lnSpc>
                  <a:spcPct val="106000"/>
                </a:lnSpc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900" dirty="0">
                <a:solidFill>
                  <a:srgbClr val="000000"/>
                </a:solidFill>
                <a:cs typeface="Arial" charset="0"/>
              </a:rPr>
              <a:t> -</a:t>
            </a:r>
          </a:p>
        </p:txBody>
      </p:sp>
      <p:pic>
        <p:nvPicPr>
          <p:cNvPr id="11269" name="Picture 6" descr="DEL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95288" y="6636870"/>
            <a:ext cx="690562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392113" y="80645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922" y="6579195"/>
            <a:ext cx="960203" cy="197375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8052635" y="175933"/>
            <a:ext cx="670222" cy="335203"/>
            <a:chOff x="7615366" y="216274"/>
            <a:chExt cx="865443" cy="335203"/>
          </a:xfrm>
        </p:grpSpPr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7747770" y="243700"/>
              <a:ext cx="7330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CC3300"/>
                  </a:solidFill>
                  <a:cs typeface="Arial" charset="0"/>
                </a:rPr>
                <a:t>WIP</a:t>
              </a:r>
            </a:p>
          </p:txBody>
        </p:sp>
        <p:sp>
          <p:nvSpPr>
            <p:cNvPr id="10" name="Line 206"/>
            <p:cNvSpPr>
              <a:spLocks noChangeShapeType="1"/>
            </p:cNvSpPr>
            <p:nvPr/>
          </p:nvSpPr>
          <p:spPr bwMode="auto">
            <a:xfrm>
              <a:off x="7615366" y="216274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" name="Line 207"/>
            <p:cNvSpPr>
              <a:spLocks noChangeShapeType="1"/>
            </p:cNvSpPr>
            <p:nvPr/>
          </p:nvSpPr>
          <p:spPr bwMode="auto">
            <a:xfrm>
              <a:off x="7615366" y="525075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1" fontAlgn="base" hangingPunct="1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1" fontAlgn="base" hangingPunct="1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01638" y="514350"/>
            <a:ext cx="83454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96875" y="1154113"/>
            <a:ext cx="4014788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699717" name="Text Box 5"/>
          <p:cNvSpPr txBox="1">
            <a:spLocks noChangeArrowheads="1"/>
          </p:cNvSpPr>
          <p:nvPr/>
        </p:nvSpPr>
        <p:spPr bwMode="gray">
          <a:xfrm>
            <a:off x="4432300" y="6664325"/>
            <a:ext cx="279400" cy="144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7" dist="17961" dir="2700000">
              <a:srgbClr val="DDDDDD">
                <a:gamma/>
                <a:shade val="60000"/>
                <a:invGamma/>
              </a:srgbClr>
            </a:prstShdw>
          </a:effectLst>
        </p:spPr>
        <p:txBody>
          <a:bodyPr wrap="none" lIns="0" tIns="0" rIns="0" bIns="0" anchor="b" anchorCtr="1">
            <a:spAutoFit/>
          </a:bodyPr>
          <a:lstStyle/>
          <a:p>
            <a:pPr algn="ctr" eaLnBrk="0" hangingPunct="0">
              <a:lnSpc>
                <a:spcPct val="106000"/>
              </a:lnSpc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900" dirty="0">
                <a:solidFill>
                  <a:srgbClr val="000000"/>
                </a:solidFill>
                <a:cs typeface="Arial" charset="0"/>
              </a:rPr>
              <a:t>- </a:t>
            </a:r>
            <a:fld id="{F60CB5CD-EBF5-4A56-9216-C30908A65B3F}" type="slidenum">
              <a:rPr lang="en-US" sz="900">
                <a:solidFill>
                  <a:srgbClr val="000000"/>
                </a:solidFill>
                <a:cs typeface="Arial" charset="0"/>
              </a:rPr>
              <a:pPr algn="ctr" eaLnBrk="0" hangingPunct="0">
                <a:lnSpc>
                  <a:spcPct val="106000"/>
                </a:lnSpc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900" dirty="0">
                <a:solidFill>
                  <a:srgbClr val="000000"/>
                </a:solidFill>
                <a:cs typeface="Arial" charset="0"/>
              </a:rPr>
              <a:t> -</a:t>
            </a:r>
          </a:p>
        </p:txBody>
      </p:sp>
      <p:pic>
        <p:nvPicPr>
          <p:cNvPr id="11269" name="Picture 6" descr="DEL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95288" y="6636870"/>
            <a:ext cx="690562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392113" y="80645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922" y="6579195"/>
            <a:ext cx="960203" cy="197375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8052635" y="175933"/>
            <a:ext cx="670222" cy="335203"/>
            <a:chOff x="7615366" y="216274"/>
            <a:chExt cx="865443" cy="335203"/>
          </a:xfrm>
        </p:grpSpPr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7747770" y="243700"/>
              <a:ext cx="7330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CC3300"/>
                  </a:solidFill>
                  <a:cs typeface="Arial" charset="0"/>
                </a:rPr>
                <a:t>WIP</a:t>
              </a:r>
            </a:p>
          </p:txBody>
        </p:sp>
        <p:sp>
          <p:nvSpPr>
            <p:cNvPr id="10" name="Line 206"/>
            <p:cNvSpPr>
              <a:spLocks noChangeShapeType="1"/>
            </p:cNvSpPr>
            <p:nvPr/>
          </p:nvSpPr>
          <p:spPr bwMode="auto">
            <a:xfrm>
              <a:off x="7615366" y="216274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" name="Line 207"/>
            <p:cNvSpPr>
              <a:spLocks noChangeShapeType="1"/>
            </p:cNvSpPr>
            <p:nvPr/>
          </p:nvSpPr>
          <p:spPr bwMode="auto">
            <a:xfrm>
              <a:off x="7615366" y="525075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1" fontAlgn="base" hangingPunct="1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1" fontAlgn="base" hangingPunct="1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01638" y="514350"/>
            <a:ext cx="83454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96875" y="1154113"/>
            <a:ext cx="4014788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699717" name="Text Box 5"/>
          <p:cNvSpPr txBox="1">
            <a:spLocks noChangeArrowheads="1"/>
          </p:cNvSpPr>
          <p:nvPr/>
        </p:nvSpPr>
        <p:spPr bwMode="gray">
          <a:xfrm>
            <a:off x="4432300" y="6664325"/>
            <a:ext cx="279400" cy="144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7" dist="17961" dir="2700000">
              <a:srgbClr val="DDDDDD">
                <a:gamma/>
                <a:shade val="60000"/>
                <a:invGamma/>
              </a:srgbClr>
            </a:prstShdw>
          </a:effectLst>
        </p:spPr>
        <p:txBody>
          <a:bodyPr wrap="none" lIns="0" tIns="0" rIns="0" bIns="0" anchor="b" anchorCtr="1">
            <a:spAutoFit/>
          </a:bodyPr>
          <a:lstStyle/>
          <a:p>
            <a:pPr algn="ctr" eaLnBrk="0" hangingPunct="0">
              <a:lnSpc>
                <a:spcPct val="106000"/>
              </a:lnSpc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900" dirty="0">
                <a:solidFill>
                  <a:srgbClr val="000000"/>
                </a:solidFill>
                <a:cs typeface="Arial" charset="0"/>
              </a:rPr>
              <a:t>- </a:t>
            </a:r>
            <a:fld id="{F60CB5CD-EBF5-4A56-9216-C30908A65B3F}" type="slidenum">
              <a:rPr lang="en-US" sz="900">
                <a:solidFill>
                  <a:srgbClr val="000000"/>
                </a:solidFill>
                <a:cs typeface="Arial" charset="0"/>
              </a:rPr>
              <a:pPr algn="ctr" eaLnBrk="0" hangingPunct="0">
                <a:lnSpc>
                  <a:spcPct val="106000"/>
                </a:lnSpc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900" dirty="0">
                <a:solidFill>
                  <a:srgbClr val="000000"/>
                </a:solidFill>
                <a:cs typeface="Arial" charset="0"/>
              </a:rPr>
              <a:t> -</a:t>
            </a:r>
          </a:p>
        </p:txBody>
      </p:sp>
      <p:pic>
        <p:nvPicPr>
          <p:cNvPr id="11269" name="Picture 6" descr="DEL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95288" y="6636870"/>
            <a:ext cx="690562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392113" y="80645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922" y="6579195"/>
            <a:ext cx="960203" cy="197375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8052635" y="175933"/>
            <a:ext cx="670222" cy="335203"/>
            <a:chOff x="7615366" y="216274"/>
            <a:chExt cx="865443" cy="335203"/>
          </a:xfrm>
        </p:grpSpPr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7747770" y="243700"/>
              <a:ext cx="7330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CC3300"/>
                  </a:solidFill>
                  <a:cs typeface="Arial" charset="0"/>
                </a:rPr>
                <a:t>WIP</a:t>
              </a:r>
            </a:p>
          </p:txBody>
        </p:sp>
        <p:sp>
          <p:nvSpPr>
            <p:cNvPr id="10" name="Line 206"/>
            <p:cNvSpPr>
              <a:spLocks noChangeShapeType="1"/>
            </p:cNvSpPr>
            <p:nvPr/>
          </p:nvSpPr>
          <p:spPr bwMode="auto">
            <a:xfrm>
              <a:off x="7615366" y="216274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" name="Line 207"/>
            <p:cNvSpPr>
              <a:spLocks noChangeShapeType="1"/>
            </p:cNvSpPr>
            <p:nvPr/>
          </p:nvSpPr>
          <p:spPr bwMode="auto">
            <a:xfrm>
              <a:off x="7615366" y="525075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1" fontAlgn="base" hangingPunct="1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1" fontAlgn="base" hangingPunct="1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01638" y="514350"/>
            <a:ext cx="83454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96875" y="1154113"/>
            <a:ext cx="4014788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699717" name="Text Box 5"/>
          <p:cNvSpPr txBox="1">
            <a:spLocks noChangeArrowheads="1"/>
          </p:cNvSpPr>
          <p:nvPr/>
        </p:nvSpPr>
        <p:spPr bwMode="gray">
          <a:xfrm>
            <a:off x="4432300" y="6664325"/>
            <a:ext cx="279400" cy="144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7" dist="17961" dir="2700000">
              <a:srgbClr val="DDDDDD">
                <a:gamma/>
                <a:shade val="60000"/>
                <a:invGamma/>
              </a:srgbClr>
            </a:prstShdw>
          </a:effectLst>
        </p:spPr>
        <p:txBody>
          <a:bodyPr wrap="none" lIns="0" tIns="0" rIns="0" bIns="0" anchor="b" anchorCtr="1">
            <a:spAutoFit/>
          </a:bodyPr>
          <a:lstStyle/>
          <a:p>
            <a:pPr algn="ctr" eaLnBrk="0" hangingPunct="0">
              <a:lnSpc>
                <a:spcPct val="106000"/>
              </a:lnSpc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900" dirty="0">
                <a:solidFill>
                  <a:srgbClr val="000000"/>
                </a:solidFill>
                <a:cs typeface="Arial" charset="0"/>
              </a:rPr>
              <a:t>- </a:t>
            </a:r>
            <a:fld id="{F60CB5CD-EBF5-4A56-9216-C30908A65B3F}" type="slidenum">
              <a:rPr lang="en-US" sz="900">
                <a:solidFill>
                  <a:srgbClr val="000000"/>
                </a:solidFill>
                <a:cs typeface="Arial" charset="0"/>
              </a:rPr>
              <a:pPr algn="ctr" eaLnBrk="0" hangingPunct="0">
                <a:lnSpc>
                  <a:spcPct val="106000"/>
                </a:lnSpc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900" dirty="0">
                <a:solidFill>
                  <a:srgbClr val="000000"/>
                </a:solidFill>
                <a:cs typeface="Arial" charset="0"/>
              </a:rPr>
              <a:t> -</a:t>
            </a:r>
          </a:p>
        </p:txBody>
      </p:sp>
      <p:pic>
        <p:nvPicPr>
          <p:cNvPr id="11269" name="Picture 6" descr="DEL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95288" y="6636870"/>
            <a:ext cx="690562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392113" y="80645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922" y="6579195"/>
            <a:ext cx="960203" cy="197375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8052635" y="175933"/>
            <a:ext cx="670222" cy="335203"/>
            <a:chOff x="7615366" y="216274"/>
            <a:chExt cx="865443" cy="335203"/>
          </a:xfrm>
        </p:grpSpPr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7747770" y="243700"/>
              <a:ext cx="7330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CC3300"/>
                  </a:solidFill>
                  <a:cs typeface="Arial" charset="0"/>
                </a:rPr>
                <a:t>WIP</a:t>
              </a:r>
            </a:p>
          </p:txBody>
        </p:sp>
        <p:sp>
          <p:nvSpPr>
            <p:cNvPr id="10" name="Line 206"/>
            <p:cNvSpPr>
              <a:spLocks noChangeShapeType="1"/>
            </p:cNvSpPr>
            <p:nvPr/>
          </p:nvSpPr>
          <p:spPr bwMode="auto">
            <a:xfrm>
              <a:off x="7615366" y="216274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" name="Line 207"/>
            <p:cNvSpPr>
              <a:spLocks noChangeShapeType="1"/>
            </p:cNvSpPr>
            <p:nvPr/>
          </p:nvSpPr>
          <p:spPr bwMode="auto">
            <a:xfrm>
              <a:off x="7615366" y="525075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1" fontAlgn="base" hangingPunct="1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1" fontAlgn="base" hangingPunct="1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01638" y="514350"/>
            <a:ext cx="83454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96875" y="1154113"/>
            <a:ext cx="4014788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699717" name="Text Box 5"/>
          <p:cNvSpPr txBox="1">
            <a:spLocks noChangeArrowheads="1"/>
          </p:cNvSpPr>
          <p:nvPr/>
        </p:nvSpPr>
        <p:spPr bwMode="gray">
          <a:xfrm>
            <a:off x="4432300" y="6664325"/>
            <a:ext cx="279400" cy="144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7" dist="17961" dir="2700000">
              <a:srgbClr val="DDDDDD">
                <a:gamma/>
                <a:shade val="60000"/>
                <a:invGamma/>
              </a:srgbClr>
            </a:prstShdw>
          </a:effectLst>
        </p:spPr>
        <p:txBody>
          <a:bodyPr wrap="none" lIns="0" tIns="0" rIns="0" bIns="0" anchor="b" anchorCtr="1">
            <a:spAutoFit/>
          </a:bodyPr>
          <a:lstStyle/>
          <a:p>
            <a:pPr algn="ctr" eaLnBrk="0" hangingPunct="0">
              <a:lnSpc>
                <a:spcPct val="106000"/>
              </a:lnSpc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900" dirty="0">
                <a:solidFill>
                  <a:srgbClr val="000000"/>
                </a:solidFill>
                <a:cs typeface="Arial" charset="0"/>
              </a:rPr>
              <a:t>- </a:t>
            </a:r>
            <a:fld id="{F60CB5CD-EBF5-4A56-9216-C30908A65B3F}" type="slidenum">
              <a:rPr lang="en-US" sz="900">
                <a:solidFill>
                  <a:srgbClr val="000000"/>
                </a:solidFill>
                <a:cs typeface="Arial" charset="0"/>
              </a:rPr>
              <a:pPr algn="ctr" eaLnBrk="0" hangingPunct="0">
                <a:lnSpc>
                  <a:spcPct val="106000"/>
                </a:lnSpc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900" dirty="0">
                <a:solidFill>
                  <a:srgbClr val="000000"/>
                </a:solidFill>
                <a:cs typeface="Arial" charset="0"/>
              </a:rPr>
              <a:t> -</a:t>
            </a:r>
          </a:p>
        </p:txBody>
      </p:sp>
      <p:pic>
        <p:nvPicPr>
          <p:cNvPr id="11269" name="Picture 6" descr="DEL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95288" y="6636870"/>
            <a:ext cx="690562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392113" y="80645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922" y="6579195"/>
            <a:ext cx="960203" cy="197375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8052635" y="175933"/>
            <a:ext cx="670222" cy="335203"/>
            <a:chOff x="7615366" y="216274"/>
            <a:chExt cx="865443" cy="335203"/>
          </a:xfrm>
        </p:grpSpPr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7747770" y="243700"/>
              <a:ext cx="7330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CC3300"/>
                  </a:solidFill>
                  <a:cs typeface="Arial" charset="0"/>
                </a:rPr>
                <a:t>WIP</a:t>
              </a:r>
            </a:p>
          </p:txBody>
        </p:sp>
        <p:sp>
          <p:nvSpPr>
            <p:cNvPr id="10" name="Line 206"/>
            <p:cNvSpPr>
              <a:spLocks noChangeShapeType="1"/>
            </p:cNvSpPr>
            <p:nvPr/>
          </p:nvSpPr>
          <p:spPr bwMode="auto">
            <a:xfrm>
              <a:off x="7615366" y="216274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" name="Line 207"/>
            <p:cNvSpPr>
              <a:spLocks noChangeShapeType="1"/>
            </p:cNvSpPr>
            <p:nvPr/>
          </p:nvSpPr>
          <p:spPr bwMode="auto">
            <a:xfrm>
              <a:off x="7615366" y="525075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1" fontAlgn="base" hangingPunct="1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1" fontAlgn="base" hangingPunct="1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01638" y="514350"/>
            <a:ext cx="83454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96875" y="1154113"/>
            <a:ext cx="4014788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699717" name="Text Box 5"/>
          <p:cNvSpPr txBox="1">
            <a:spLocks noChangeArrowheads="1"/>
          </p:cNvSpPr>
          <p:nvPr/>
        </p:nvSpPr>
        <p:spPr bwMode="gray">
          <a:xfrm>
            <a:off x="4432300" y="6664325"/>
            <a:ext cx="279400" cy="144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7" dist="17961" dir="2700000">
              <a:srgbClr val="DDDDDD">
                <a:gamma/>
                <a:shade val="60000"/>
                <a:invGamma/>
              </a:srgbClr>
            </a:prstShdw>
          </a:effectLst>
        </p:spPr>
        <p:txBody>
          <a:bodyPr wrap="none" lIns="0" tIns="0" rIns="0" bIns="0" anchor="b" anchorCtr="1">
            <a:spAutoFit/>
          </a:bodyPr>
          <a:lstStyle/>
          <a:p>
            <a:pPr algn="ctr" eaLnBrk="0" hangingPunct="0">
              <a:lnSpc>
                <a:spcPct val="106000"/>
              </a:lnSpc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900" dirty="0">
                <a:solidFill>
                  <a:srgbClr val="000000"/>
                </a:solidFill>
                <a:cs typeface="Arial" charset="0"/>
              </a:rPr>
              <a:t>- </a:t>
            </a:r>
            <a:fld id="{F60CB5CD-EBF5-4A56-9216-C30908A65B3F}" type="slidenum">
              <a:rPr lang="en-US" sz="900">
                <a:solidFill>
                  <a:srgbClr val="000000"/>
                </a:solidFill>
                <a:cs typeface="Arial" charset="0"/>
              </a:rPr>
              <a:pPr algn="ctr" eaLnBrk="0" hangingPunct="0">
                <a:lnSpc>
                  <a:spcPct val="106000"/>
                </a:lnSpc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900" dirty="0">
                <a:solidFill>
                  <a:srgbClr val="000000"/>
                </a:solidFill>
                <a:cs typeface="Arial" charset="0"/>
              </a:rPr>
              <a:t> -</a:t>
            </a:r>
          </a:p>
        </p:txBody>
      </p:sp>
      <p:pic>
        <p:nvPicPr>
          <p:cNvPr id="11269" name="Picture 6" descr="DEL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95288" y="6636870"/>
            <a:ext cx="690562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392113" y="80645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922" y="6579195"/>
            <a:ext cx="960203" cy="197375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8052635" y="175933"/>
            <a:ext cx="670222" cy="335203"/>
            <a:chOff x="7615366" y="216274"/>
            <a:chExt cx="865443" cy="335203"/>
          </a:xfrm>
        </p:grpSpPr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7747770" y="243700"/>
              <a:ext cx="7330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CC3300"/>
                  </a:solidFill>
                  <a:cs typeface="Arial" charset="0"/>
                </a:rPr>
                <a:t>WIP</a:t>
              </a:r>
            </a:p>
          </p:txBody>
        </p:sp>
        <p:sp>
          <p:nvSpPr>
            <p:cNvPr id="10" name="Line 206"/>
            <p:cNvSpPr>
              <a:spLocks noChangeShapeType="1"/>
            </p:cNvSpPr>
            <p:nvPr/>
          </p:nvSpPr>
          <p:spPr bwMode="auto">
            <a:xfrm>
              <a:off x="7615366" y="216274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" name="Line 207"/>
            <p:cNvSpPr>
              <a:spLocks noChangeShapeType="1"/>
            </p:cNvSpPr>
            <p:nvPr/>
          </p:nvSpPr>
          <p:spPr bwMode="auto">
            <a:xfrm>
              <a:off x="7615366" y="525075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1" fontAlgn="base" hangingPunct="1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1" fontAlgn="base" hangingPunct="1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01638" y="514350"/>
            <a:ext cx="83454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96875" y="1154113"/>
            <a:ext cx="4014788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699717" name="Text Box 5"/>
          <p:cNvSpPr txBox="1">
            <a:spLocks noChangeArrowheads="1"/>
          </p:cNvSpPr>
          <p:nvPr/>
        </p:nvSpPr>
        <p:spPr bwMode="gray">
          <a:xfrm>
            <a:off x="4432300" y="6664325"/>
            <a:ext cx="279400" cy="144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7" dist="17961" dir="2700000">
              <a:srgbClr val="DDDDDD">
                <a:gamma/>
                <a:shade val="60000"/>
                <a:invGamma/>
              </a:srgbClr>
            </a:prstShdw>
          </a:effectLst>
        </p:spPr>
        <p:txBody>
          <a:bodyPr wrap="none" lIns="0" tIns="0" rIns="0" bIns="0" anchor="b" anchorCtr="1">
            <a:spAutoFit/>
          </a:bodyPr>
          <a:lstStyle/>
          <a:p>
            <a:pPr algn="ctr" eaLnBrk="0" hangingPunct="0">
              <a:lnSpc>
                <a:spcPct val="106000"/>
              </a:lnSpc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900" dirty="0">
                <a:solidFill>
                  <a:srgbClr val="000000"/>
                </a:solidFill>
                <a:cs typeface="Arial" charset="0"/>
              </a:rPr>
              <a:t>- </a:t>
            </a:r>
            <a:fld id="{F60CB5CD-EBF5-4A56-9216-C30908A65B3F}" type="slidenum">
              <a:rPr lang="en-US" sz="900">
                <a:solidFill>
                  <a:srgbClr val="000000"/>
                </a:solidFill>
                <a:cs typeface="Arial" charset="0"/>
              </a:rPr>
              <a:pPr algn="ctr" eaLnBrk="0" hangingPunct="0">
                <a:lnSpc>
                  <a:spcPct val="106000"/>
                </a:lnSpc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900" dirty="0">
                <a:solidFill>
                  <a:srgbClr val="000000"/>
                </a:solidFill>
                <a:cs typeface="Arial" charset="0"/>
              </a:rPr>
              <a:t> -</a:t>
            </a:r>
          </a:p>
        </p:txBody>
      </p:sp>
      <p:pic>
        <p:nvPicPr>
          <p:cNvPr id="11269" name="Picture 6" descr="DEL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95288" y="6636870"/>
            <a:ext cx="690562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392113" y="80645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922" y="6579195"/>
            <a:ext cx="960203" cy="197375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8052635" y="175933"/>
            <a:ext cx="670222" cy="335203"/>
            <a:chOff x="7615366" y="216274"/>
            <a:chExt cx="865443" cy="335203"/>
          </a:xfrm>
        </p:grpSpPr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7747770" y="243700"/>
              <a:ext cx="7330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CC3300"/>
                  </a:solidFill>
                  <a:cs typeface="Arial" charset="0"/>
                </a:rPr>
                <a:t>WIP</a:t>
              </a:r>
            </a:p>
          </p:txBody>
        </p:sp>
        <p:sp>
          <p:nvSpPr>
            <p:cNvPr id="10" name="Line 206"/>
            <p:cNvSpPr>
              <a:spLocks noChangeShapeType="1"/>
            </p:cNvSpPr>
            <p:nvPr/>
          </p:nvSpPr>
          <p:spPr bwMode="auto">
            <a:xfrm>
              <a:off x="7615366" y="216274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" name="Line 207"/>
            <p:cNvSpPr>
              <a:spLocks noChangeShapeType="1"/>
            </p:cNvSpPr>
            <p:nvPr/>
          </p:nvSpPr>
          <p:spPr bwMode="auto">
            <a:xfrm>
              <a:off x="7615366" y="525075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1" fontAlgn="base" hangingPunct="1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1" fontAlgn="base" hangingPunct="1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01638" y="514350"/>
            <a:ext cx="83454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96875" y="1154113"/>
            <a:ext cx="4014788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699717" name="Text Box 5"/>
          <p:cNvSpPr txBox="1">
            <a:spLocks noChangeArrowheads="1"/>
          </p:cNvSpPr>
          <p:nvPr/>
        </p:nvSpPr>
        <p:spPr bwMode="gray">
          <a:xfrm>
            <a:off x="4432300" y="6664325"/>
            <a:ext cx="279400" cy="144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7" dist="17961" dir="2700000">
              <a:srgbClr val="DDDDDD">
                <a:gamma/>
                <a:shade val="60000"/>
                <a:invGamma/>
              </a:srgbClr>
            </a:prstShdw>
          </a:effectLst>
        </p:spPr>
        <p:txBody>
          <a:bodyPr wrap="none" lIns="0" tIns="0" rIns="0" bIns="0" anchor="b" anchorCtr="1">
            <a:spAutoFit/>
          </a:bodyPr>
          <a:lstStyle/>
          <a:p>
            <a:pPr algn="ctr" eaLnBrk="0" hangingPunct="0">
              <a:lnSpc>
                <a:spcPct val="106000"/>
              </a:lnSpc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900" dirty="0">
                <a:solidFill>
                  <a:srgbClr val="000000"/>
                </a:solidFill>
                <a:cs typeface="Arial" charset="0"/>
              </a:rPr>
              <a:t>- </a:t>
            </a:r>
            <a:fld id="{F60CB5CD-EBF5-4A56-9216-C30908A65B3F}" type="slidenum">
              <a:rPr lang="en-US" sz="900">
                <a:solidFill>
                  <a:srgbClr val="000000"/>
                </a:solidFill>
                <a:cs typeface="Arial" charset="0"/>
              </a:rPr>
              <a:pPr algn="ctr" eaLnBrk="0" hangingPunct="0">
                <a:lnSpc>
                  <a:spcPct val="106000"/>
                </a:lnSpc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900" dirty="0">
                <a:solidFill>
                  <a:srgbClr val="000000"/>
                </a:solidFill>
                <a:cs typeface="Arial" charset="0"/>
              </a:rPr>
              <a:t> -</a:t>
            </a:r>
          </a:p>
        </p:txBody>
      </p:sp>
      <p:pic>
        <p:nvPicPr>
          <p:cNvPr id="11269" name="Picture 6" descr="DEL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95288" y="6636870"/>
            <a:ext cx="690562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392113" y="80645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922" y="6579195"/>
            <a:ext cx="960203" cy="197375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8052635" y="175933"/>
            <a:ext cx="670222" cy="335203"/>
            <a:chOff x="7615366" y="216274"/>
            <a:chExt cx="865443" cy="335203"/>
          </a:xfrm>
        </p:grpSpPr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7747770" y="243700"/>
              <a:ext cx="7330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CC3300"/>
                  </a:solidFill>
                  <a:cs typeface="Arial" charset="0"/>
                </a:rPr>
                <a:t>WIP</a:t>
              </a:r>
            </a:p>
          </p:txBody>
        </p:sp>
        <p:sp>
          <p:nvSpPr>
            <p:cNvPr id="10" name="Line 206"/>
            <p:cNvSpPr>
              <a:spLocks noChangeShapeType="1"/>
            </p:cNvSpPr>
            <p:nvPr/>
          </p:nvSpPr>
          <p:spPr bwMode="auto">
            <a:xfrm>
              <a:off x="7615366" y="216274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" name="Line 207"/>
            <p:cNvSpPr>
              <a:spLocks noChangeShapeType="1"/>
            </p:cNvSpPr>
            <p:nvPr/>
          </p:nvSpPr>
          <p:spPr bwMode="auto">
            <a:xfrm>
              <a:off x="7615366" y="525075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1" fontAlgn="base" hangingPunct="1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1" fontAlgn="base" hangingPunct="1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Fixed Asset Policy Updates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5800" y="3581400"/>
            <a:ext cx="7086600" cy="914400"/>
          </a:xfrm>
        </p:spPr>
        <p:txBody>
          <a:bodyPr/>
          <a:lstStyle/>
          <a:p>
            <a:r>
              <a:rPr lang="en-US" sz="2400" dirty="0"/>
              <a:t>January 30, 2024</a:t>
            </a:r>
          </a:p>
          <a:p>
            <a:r>
              <a:rPr lang="en-US" sz="2400" dirty="0"/>
              <a:t>Carrie Ballou – Assistant Controller, Financial Reporting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424074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or2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2514600"/>
            <a:ext cx="2286000" cy="179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477000"/>
            <a:ext cx="18288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z="1050" smtClean="0"/>
              <a:pPr>
                <a:defRPr/>
              </a:pPr>
              <a:t>10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925911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/>
          <a:lstStyle/>
          <a:p>
            <a:pPr algn="ctr"/>
            <a:r>
              <a:rPr lang="en-US" sz="3600" dirty="0"/>
              <a:t>Fixed Asset Policy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11763"/>
          </a:xfrm>
        </p:spPr>
        <p:txBody>
          <a:bodyPr>
            <a:normAutofit/>
          </a:bodyPr>
          <a:lstStyle/>
          <a:p>
            <a:r>
              <a:rPr lang="en-US" sz="4000" dirty="0"/>
              <a:t>Capitalization threshold policy</a:t>
            </a:r>
          </a:p>
          <a:p>
            <a:r>
              <a:rPr lang="en-US" sz="4000" dirty="0"/>
              <a:t>Depreciation methodology change</a:t>
            </a:r>
          </a:p>
          <a:p>
            <a:pPr lvl="3"/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70263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/>
          <a:lstStyle/>
          <a:p>
            <a:pPr algn="ctr"/>
            <a:r>
              <a:rPr lang="en-US" sz="3600" dirty="0"/>
              <a:t>Capitalization threshold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11763"/>
          </a:xfrm>
        </p:spPr>
        <p:txBody>
          <a:bodyPr>
            <a:normAutofit/>
          </a:bodyPr>
          <a:lstStyle/>
          <a:p>
            <a:r>
              <a:rPr lang="en-US" sz="2800" dirty="0"/>
              <a:t>Effective 07/01/2024, the capitalization threshold for purchases for the UR will increase</a:t>
            </a:r>
          </a:p>
          <a:p>
            <a:pPr lvl="1"/>
            <a:r>
              <a:rPr lang="en-US" sz="2400" dirty="0"/>
              <a:t>Current threshold is $1,000 per unit cost</a:t>
            </a:r>
          </a:p>
          <a:p>
            <a:pPr lvl="1"/>
            <a:r>
              <a:rPr lang="en-US" sz="2400" dirty="0"/>
              <a:t>Revised threshold will be $5,000 per unit cost</a:t>
            </a:r>
          </a:p>
          <a:p>
            <a:pPr marL="342900" lvl="4" indent="-342900">
              <a:buFont typeface="Arial" charset="0"/>
              <a:buChar char="•"/>
            </a:pPr>
            <a:r>
              <a:rPr lang="en-US" sz="2800" dirty="0"/>
              <a:t>Acquisition cost includes the following:</a:t>
            </a:r>
          </a:p>
          <a:p>
            <a:pPr lvl="1"/>
            <a:r>
              <a:rPr lang="en-US" sz="2400" dirty="0"/>
              <a:t>Modifications, attachments, and accessories necessary for the asset’s intended purpose</a:t>
            </a:r>
          </a:p>
          <a:p>
            <a:pPr lvl="1"/>
            <a:r>
              <a:rPr lang="en-US" sz="2400" dirty="0"/>
              <a:t>Delivery, installation, and initial calibration of equipment included in capitalization cost</a:t>
            </a:r>
          </a:p>
          <a:p>
            <a:pPr marL="342900" lvl="4" indent="-342900">
              <a:buFont typeface="Arial" charset="0"/>
              <a:buChar char="•"/>
            </a:pPr>
            <a:r>
              <a:rPr lang="en-US" sz="2800" dirty="0"/>
              <a:t>SMH’s (CM050) capitalization threshold increased 07/01/2022 to $5,000 per unit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3025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/>
          <a:lstStyle/>
          <a:p>
            <a:pPr algn="ctr"/>
            <a:r>
              <a:rPr lang="en-US" sz="3600" dirty="0"/>
              <a:t>Capitalization threshold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11763"/>
          </a:xfrm>
        </p:spPr>
        <p:txBody>
          <a:bodyPr>
            <a:normAutofit/>
          </a:bodyPr>
          <a:lstStyle/>
          <a:p>
            <a:r>
              <a:rPr lang="en-US" sz="2800" dirty="0"/>
              <a:t>Active fabrications approved under the current threshold will be grandfathered at the current $1,000 aggregate cost</a:t>
            </a:r>
          </a:p>
          <a:p>
            <a:pPr lvl="1"/>
            <a:r>
              <a:rPr lang="en-US" sz="2400" dirty="0"/>
              <a:t>Active fabrications approved under the current threshold will be grandfathered at the current $1,000 aggregate cost</a:t>
            </a:r>
          </a:p>
          <a:p>
            <a:pPr lvl="1"/>
            <a:r>
              <a:rPr lang="en-US" sz="2400" dirty="0"/>
              <a:t>Fabrications requested after 07/01/2024 will be at the $5,000 aggregate cost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61342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/>
          <a:lstStyle/>
          <a:p>
            <a:pPr algn="ctr"/>
            <a:r>
              <a:rPr lang="en-US" sz="3600" dirty="0"/>
              <a:t>Capitalization threshold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11763"/>
          </a:xfrm>
        </p:spPr>
        <p:txBody>
          <a:bodyPr>
            <a:normAutofit/>
          </a:bodyPr>
          <a:lstStyle/>
          <a:p>
            <a:pPr marL="342900" lvl="3" indent="-342900">
              <a:buFont typeface="Arial" charset="0"/>
              <a:buChar char="•"/>
            </a:pPr>
            <a:r>
              <a:rPr lang="en-US" sz="3300" dirty="0"/>
              <a:t>Discussions around active purchase orders are pending </a:t>
            </a:r>
          </a:p>
          <a:p>
            <a:pPr lvl="3"/>
            <a:r>
              <a:rPr lang="en-US" sz="2800" dirty="0"/>
              <a:t>Financial Reporting capitalizes fixed assets based on the accounting date of the invoice </a:t>
            </a:r>
          </a:p>
          <a:p>
            <a:pPr lvl="3"/>
            <a:r>
              <a:rPr lang="en-US" sz="2800" dirty="0"/>
              <a:t>Purchase orders initiated on or after 07/01/2024 must take into account revised capitalization threshold for fixed asset purchases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12521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/>
          <a:lstStyle/>
          <a:p>
            <a:pPr algn="ctr"/>
            <a:r>
              <a:rPr lang="en-US" sz="3600" dirty="0"/>
              <a:t>Capitalization threshold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11763"/>
          </a:xfrm>
        </p:spPr>
        <p:txBody>
          <a:bodyPr>
            <a:normAutofit/>
          </a:bodyPr>
          <a:lstStyle/>
          <a:p>
            <a:pPr marL="342900" lvl="1" indent="-342900">
              <a:buFont typeface="Arial" charset="0"/>
              <a:buChar char="•"/>
            </a:pPr>
            <a:r>
              <a:rPr lang="en-US" dirty="0"/>
              <a:t>Effective 07/01/2024, all fixed asset purchases will use the new $5,000 threshold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dirty="0"/>
              <a:t>Indirect costs will be applied to expenditures for items with a purchase price of less than $5,000 billed on or after 07/01/2024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dirty="0"/>
              <a:t>Fixed asset policy in process of being revised by Controller’s office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dirty="0"/>
              <a:t>Majority of the UR’s peer institutions are already at $5,000 capitalization threshold</a:t>
            </a:r>
          </a:p>
          <a:p>
            <a:pPr marL="742950" lvl="2" indent="-342900"/>
            <a:r>
              <a:rPr lang="en-US" dirty="0"/>
              <a:t>Lowers administrative cost of recording and tracking fixed assets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66104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/>
          <a:lstStyle/>
          <a:p>
            <a:pPr algn="ctr"/>
            <a:r>
              <a:rPr lang="en-US" sz="3600" dirty="0"/>
              <a:t>Capitalization threshold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11763"/>
          </a:xfrm>
        </p:spPr>
        <p:txBody>
          <a:bodyPr>
            <a:normAutofit/>
          </a:bodyPr>
          <a:lstStyle/>
          <a:p>
            <a:pPr marL="342900" lvl="1" indent="-342900">
              <a:buFont typeface="Arial" charset="0"/>
              <a:buChar char="•"/>
            </a:pPr>
            <a:r>
              <a:rPr lang="en-US" dirty="0"/>
              <a:t>Sponsored award project budgets</a:t>
            </a:r>
          </a:p>
          <a:p>
            <a:pPr marL="742950" lvl="2" indent="-342900"/>
            <a:r>
              <a:rPr lang="en-US" dirty="0"/>
              <a:t>Research administrators must follow up with sponsors to account for the capitalization threshold change to revise the budget for active awards and contracts</a:t>
            </a:r>
          </a:p>
          <a:p>
            <a:pPr marL="1200150" lvl="3" indent="-342900"/>
            <a:r>
              <a:rPr lang="en-US" dirty="0"/>
              <a:t>Equipment purchases that were between $1,000 and $4,999 will be subject to indirect overhead costs effective 07/01/2024.</a:t>
            </a:r>
          </a:p>
          <a:p>
            <a:pPr marL="1200150" lvl="3" indent="-342900"/>
            <a:r>
              <a:rPr lang="en-US" dirty="0"/>
              <a:t>UR will not provide additional funding to offset the capitalization increase as this is considered an accounting change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66674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/>
          <a:lstStyle/>
          <a:p>
            <a:pPr algn="ctr"/>
            <a:r>
              <a:rPr lang="en-US" sz="3600" dirty="0"/>
              <a:t>Depreciation methodology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11763"/>
          </a:xfrm>
        </p:spPr>
        <p:txBody>
          <a:bodyPr>
            <a:normAutofit/>
          </a:bodyPr>
          <a:lstStyle/>
          <a:p>
            <a:pPr marL="342900" lvl="3" indent="-342900">
              <a:buFont typeface="Arial" charset="0"/>
              <a:buChar char="•"/>
            </a:pPr>
            <a:r>
              <a:rPr lang="en-US" sz="3300" dirty="0"/>
              <a:t>Effective 07/01/2024, all newly acquired fixed assets will be depreciated using a half year convention</a:t>
            </a:r>
          </a:p>
          <a:p>
            <a:pPr marL="342900" lvl="3" indent="-342900">
              <a:buFont typeface="Arial" charset="0"/>
              <a:buChar char="•"/>
            </a:pPr>
            <a:r>
              <a:rPr lang="en-US" sz="3300" dirty="0"/>
              <a:t>This change is being made to be consistent with SMH’s methodology of depreciating assets on a half year convention in the first year the asset is placed into service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68630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/>
          <a:lstStyle/>
          <a:p>
            <a:pPr algn="ctr"/>
            <a:r>
              <a:rPr lang="en-US" sz="3600" dirty="0"/>
              <a:t>Fixed Asset Policy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904" y="990600"/>
            <a:ext cx="4197096" cy="2329678"/>
          </a:xfrm>
        </p:spPr>
        <p:txBody>
          <a:bodyPr>
            <a:normAutofit/>
          </a:bodyPr>
          <a:lstStyle/>
          <a:p>
            <a:pPr marL="342900" lvl="3" indent="-342900">
              <a:buFont typeface="Arial" charset="0"/>
              <a:buChar char="•"/>
            </a:pPr>
            <a:r>
              <a:rPr lang="en-US" sz="3300" dirty="0"/>
              <a:t>Questions?</a:t>
            </a:r>
          </a:p>
          <a:p>
            <a:pPr marL="342900" lvl="3" indent="-342900">
              <a:buFont typeface="Arial" charset="0"/>
              <a:buChar char="•"/>
            </a:pPr>
            <a:endParaRPr lang="en-US" sz="3300" dirty="0"/>
          </a:p>
          <a:p>
            <a:pPr marL="0" lvl="3" indent="0">
              <a:buNone/>
            </a:pPr>
            <a:endParaRPr lang="en-US" sz="33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1026" name="Picture 2" descr="Question Mark, Microsoft PowerPoint, Presentation, Sentence ...">
            <a:extLst>
              <a:ext uri="{FF2B5EF4-FFF2-40B4-BE49-F238E27FC236}">
                <a16:creationId xmlns:a16="http://schemas.microsoft.com/office/drawing/2014/main" id="{28AB638D-A50A-4A15-9C5A-295ECC6B8A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746271"/>
            <a:ext cx="4587269" cy="314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439900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accent5">
            <a:lumMod val="75000"/>
          </a:schemeClr>
        </a:solidFill>
        <a:ln w="12700">
          <a:noFill/>
          <a:miter lim="800000"/>
          <a:headEnd/>
          <a:tailEnd/>
        </a:ln>
      </a:spPr>
      <a:bodyPr anchor="ctr">
        <a:spAutoFit/>
      </a:bodyPr>
      <a:lstStyle>
        <a:defPPr>
          <a:defRPr dirty="0" smtClean="0">
            <a:solidFill>
              <a:srgbClr val="FFFF00"/>
            </a:solidFill>
            <a:latin typeface="+mn-lt"/>
          </a:defRPr>
        </a:defPPr>
      </a:lstStyle>
    </a:txDef>
  </a:objectDefaults>
  <a:extraClrSchemeLst/>
</a:theme>
</file>

<file path=ppt/theme/theme10.xml><?xml version="1.0" encoding="utf-8"?>
<a:theme xmlns:a="http://schemas.openxmlformats.org/drawingml/2006/main" name="8_US Consulting Report Template_R1.5V_0411">
  <a:themeElements>
    <a:clrScheme name="">
      <a:dk1>
        <a:srgbClr val="000000"/>
      </a:dk1>
      <a:lt1>
        <a:srgbClr val="FFFFFF"/>
      </a:lt1>
      <a:dk2>
        <a:srgbClr val="4066B2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S Consulting Report Template_R1.5_0325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 w="12700" cap="rnd" algn="ctr">
          <a:noFill/>
          <a:miter lim="800000"/>
          <a:headEnd/>
          <a:tailEnd/>
        </a:ln>
      </a:spPr>
      <a:bodyPr lIns="182880" anchor="ctr" anchorCtr="1"/>
      <a:lstStyle>
        <a:defPPr algn="ctr" eaLnBrk="0" hangingPunct="0">
          <a:lnSpc>
            <a:spcPct val="106000"/>
          </a:lnSpc>
          <a:defRPr b="1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6000"/>
          </a:lnSpc>
          <a:spcBef>
            <a:spcPct val="50000"/>
          </a:spcBef>
          <a:spcAft>
            <a:spcPct val="0"/>
          </a:spcAft>
          <a:buClrTx/>
          <a:buSzPct val="100000"/>
          <a:buFont typeface="Wingdings 2" pitchFamily="18" charset="2"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/>
      <a:lstStyle>
        <a:defPPr marL="169863" indent="-168275" algn="l" rtl="0" fontAlgn="base">
          <a:lnSpc>
            <a:spcPct val="106000"/>
          </a:lnSpc>
          <a:spcBef>
            <a:spcPct val="80000"/>
          </a:spcBef>
          <a:spcAft>
            <a:spcPct val="0"/>
          </a:spcAft>
          <a:buClr>
            <a:srgbClr val="000000"/>
          </a:buClr>
          <a:buFont typeface="Wingdings 2" pitchFamily="18" charset="2"/>
          <a:buChar char="¡"/>
          <a:defRPr sz="1100" kern="1200" dirty="0">
            <a:solidFill>
              <a:srgbClr val="000000"/>
            </a:solidFill>
            <a:latin typeface="Arial"/>
            <a:ea typeface="+mn-ea"/>
            <a:cs typeface="Arial" charset="0"/>
          </a:defRPr>
        </a:defPPr>
      </a:lstStyle>
    </a:txDef>
  </a:objectDefaults>
  <a:extraClrSchemeLst>
    <a:extraClrScheme>
      <a:clrScheme name="US Consulting Report Template_R1.5_0325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Consulting Report Template_R1.5_0325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S Consulting Report Template_R1.5V_0411">
  <a:themeElements>
    <a:clrScheme name="">
      <a:dk1>
        <a:srgbClr val="000000"/>
      </a:dk1>
      <a:lt1>
        <a:srgbClr val="FFFFFF"/>
      </a:lt1>
      <a:dk2>
        <a:srgbClr val="4066B2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S Consulting Report Template_R1.5_0325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 w="12700" cap="rnd" algn="ctr">
          <a:noFill/>
          <a:miter lim="800000"/>
          <a:headEnd/>
          <a:tailEnd/>
        </a:ln>
      </a:spPr>
      <a:bodyPr lIns="182880" anchor="ctr" anchorCtr="1"/>
      <a:lstStyle>
        <a:defPPr algn="ctr" eaLnBrk="0" hangingPunct="0">
          <a:lnSpc>
            <a:spcPct val="106000"/>
          </a:lnSpc>
          <a:defRPr b="1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6000"/>
          </a:lnSpc>
          <a:spcBef>
            <a:spcPct val="50000"/>
          </a:spcBef>
          <a:spcAft>
            <a:spcPct val="0"/>
          </a:spcAft>
          <a:buClrTx/>
          <a:buSzPct val="100000"/>
          <a:buFont typeface="Wingdings 2" pitchFamily="18" charset="2"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/>
      <a:lstStyle>
        <a:defPPr marL="169863" indent="-168275" algn="l" rtl="0" fontAlgn="base">
          <a:lnSpc>
            <a:spcPct val="106000"/>
          </a:lnSpc>
          <a:spcBef>
            <a:spcPct val="80000"/>
          </a:spcBef>
          <a:spcAft>
            <a:spcPct val="0"/>
          </a:spcAft>
          <a:buClr>
            <a:srgbClr val="000000"/>
          </a:buClr>
          <a:buFont typeface="Wingdings 2" pitchFamily="18" charset="2"/>
          <a:buChar char="¡"/>
          <a:defRPr sz="1100" kern="1200" dirty="0">
            <a:solidFill>
              <a:srgbClr val="000000"/>
            </a:solidFill>
            <a:latin typeface="Arial"/>
            <a:ea typeface="+mn-ea"/>
            <a:cs typeface="Arial" charset="0"/>
          </a:defRPr>
        </a:defPPr>
      </a:lstStyle>
    </a:txDef>
  </a:objectDefaults>
  <a:extraClrSchemeLst>
    <a:extraClrScheme>
      <a:clrScheme name="US Consulting Report Template_R1.5_0325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Consulting Report Template_R1.5_0325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US Consulting Report Template_R1.5V_0411">
  <a:themeElements>
    <a:clrScheme name="">
      <a:dk1>
        <a:srgbClr val="000000"/>
      </a:dk1>
      <a:lt1>
        <a:srgbClr val="FFFFFF"/>
      </a:lt1>
      <a:dk2>
        <a:srgbClr val="4066B2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S Consulting Report Template_R1.5_0325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 w="12700" cap="rnd" algn="ctr">
          <a:noFill/>
          <a:miter lim="800000"/>
          <a:headEnd/>
          <a:tailEnd/>
        </a:ln>
      </a:spPr>
      <a:bodyPr lIns="182880" anchor="ctr" anchorCtr="1"/>
      <a:lstStyle>
        <a:defPPr algn="ctr" eaLnBrk="0" hangingPunct="0">
          <a:lnSpc>
            <a:spcPct val="106000"/>
          </a:lnSpc>
          <a:defRPr b="1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6000"/>
          </a:lnSpc>
          <a:spcBef>
            <a:spcPct val="50000"/>
          </a:spcBef>
          <a:spcAft>
            <a:spcPct val="0"/>
          </a:spcAft>
          <a:buClrTx/>
          <a:buSzPct val="100000"/>
          <a:buFont typeface="Wingdings 2" pitchFamily="18" charset="2"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/>
      <a:lstStyle>
        <a:defPPr marL="169863" indent="-168275" algn="l" rtl="0" fontAlgn="base">
          <a:lnSpc>
            <a:spcPct val="106000"/>
          </a:lnSpc>
          <a:spcBef>
            <a:spcPct val="80000"/>
          </a:spcBef>
          <a:spcAft>
            <a:spcPct val="0"/>
          </a:spcAft>
          <a:buClr>
            <a:srgbClr val="000000"/>
          </a:buClr>
          <a:buFont typeface="Wingdings 2" pitchFamily="18" charset="2"/>
          <a:buChar char="¡"/>
          <a:defRPr sz="1100" kern="1200" dirty="0">
            <a:solidFill>
              <a:srgbClr val="000000"/>
            </a:solidFill>
            <a:latin typeface="Arial"/>
            <a:ea typeface="+mn-ea"/>
            <a:cs typeface="Arial" charset="0"/>
          </a:defRPr>
        </a:defPPr>
      </a:lstStyle>
    </a:txDef>
  </a:objectDefaults>
  <a:extraClrSchemeLst>
    <a:extraClrScheme>
      <a:clrScheme name="US Consulting Report Template_R1.5_0325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Consulting Report Template_R1.5_0325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US Consulting Report Template_R1.5V_0411">
  <a:themeElements>
    <a:clrScheme name="">
      <a:dk1>
        <a:srgbClr val="000000"/>
      </a:dk1>
      <a:lt1>
        <a:srgbClr val="FFFFFF"/>
      </a:lt1>
      <a:dk2>
        <a:srgbClr val="4066B2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S Consulting Report Template_R1.5_0325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 w="12700" cap="rnd" algn="ctr">
          <a:noFill/>
          <a:miter lim="800000"/>
          <a:headEnd/>
          <a:tailEnd/>
        </a:ln>
      </a:spPr>
      <a:bodyPr lIns="182880" anchor="ctr" anchorCtr="1"/>
      <a:lstStyle>
        <a:defPPr algn="ctr" eaLnBrk="0" hangingPunct="0">
          <a:lnSpc>
            <a:spcPct val="106000"/>
          </a:lnSpc>
          <a:defRPr b="1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6000"/>
          </a:lnSpc>
          <a:spcBef>
            <a:spcPct val="50000"/>
          </a:spcBef>
          <a:spcAft>
            <a:spcPct val="0"/>
          </a:spcAft>
          <a:buClrTx/>
          <a:buSzPct val="100000"/>
          <a:buFont typeface="Wingdings 2" pitchFamily="18" charset="2"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/>
      <a:lstStyle>
        <a:defPPr marL="169863" indent="-168275" algn="l" rtl="0" fontAlgn="base">
          <a:lnSpc>
            <a:spcPct val="106000"/>
          </a:lnSpc>
          <a:spcBef>
            <a:spcPct val="80000"/>
          </a:spcBef>
          <a:spcAft>
            <a:spcPct val="0"/>
          </a:spcAft>
          <a:buClr>
            <a:srgbClr val="000000"/>
          </a:buClr>
          <a:buFont typeface="Wingdings 2" pitchFamily="18" charset="2"/>
          <a:buChar char="¡"/>
          <a:defRPr sz="1100" kern="1200" dirty="0">
            <a:solidFill>
              <a:srgbClr val="000000"/>
            </a:solidFill>
            <a:latin typeface="Arial"/>
            <a:ea typeface="+mn-ea"/>
            <a:cs typeface="Arial" charset="0"/>
          </a:defRPr>
        </a:defPPr>
      </a:lstStyle>
    </a:txDef>
  </a:objectDefaults>
  <a:extraClrSchemeLst>
    <a:extraClrScheme>
      <a:clrScheme name="US Consulting Report Template_R1.5_0325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Consulting Report Template_R1.5_0325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US Consulting Report Template_R1.5V_0411">
  <a:themeElements>
    <a:clrScheme name="">
      <a:dk1>
        <a:srgbClr val="000000"/>
      </a:dk1>
      <a:lt1>
        <a:srgbClr val="FFFFFF"/>
      </a:lt1>
      <a:dk2>
        <a:srgbClr val="4066B2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S Consulting Report Template_R1.5_0325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 w="12700" cap="rnd" algn="ctr">
          <a:noFill/>
          <a:miter lim="800000"/>
          <a:headEnd/>
          <a:tailEnd/>
        </a:ln>
      </a:spPr>
      <a:bodyPr lIns="182880" anchor="ctr" anchorCtr="1"/>
      <a:lstStyle>
        <a:defPPr algn="ctr" eaLnBrk="0" hangingPunct="0">
          <a:lnSpc>
            <a:spcPct val="106000"/>
          </a:lnSpc>
          <a:defRPr b="1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6000"/>
          </a:lnSpc>
          <a:spcBef>
            <a:spcPct val="50000"/>
          </a:spcBef>
          <a:spcAft>
            <a:spcPct val="0"/>
          </a:spcAft>
          <a:buClrTx/>
          <a:buSzPct val="100000"/>
          <a:buFont typeface="Wingdings 2" pitchFamily="18" charset="2"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/>
      <a:lstStyle>
        <a:defPPr marL="169863" indent="-168275" algn="l" rtl="0" fontAlgn="base">
          <a:lnSpc>
            <a:spcPct val="106000"/>
          </a:lnSpc>
          <a:spcBef>
            <a:spcPct val="80000"/>
          </a:spcBef>
          <a:spcAft>
            <a:spcPct val="0"/>
          </a:spcAft>
          <a:buClr>
            <a:srgbClr val="000000"/>
          </a:buClr>
          <a:buFont typeface="Wingdings 2" pitchFamily="18" charset="2"/>
          <a:buChar char="¡"/>
          <a:defRPr sz="1100" kern="1200" dirty="0">
            <a:solidFill>
              <a:srgbClr val="000000"/>
            </a:solidFill>
            <a:latin typeface="Arial"/>
            <a:ea typeface="+mn-ea"/>
            <a:cs typeface="Arial" charset="0"/>
          </a:defRPr>
        </a:defPPr>
      </a:lstStyle>
    </a:txDef>
  </a:objectDefaults>
  <a:extraClrSchemeLst>
    <a:extraClrScheme>
      <a:clrScheme name="US Consulting Report Template_R1.5_0325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Consulting Report Template_R1.5_0325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US Consulting Report Template_R1.5V_0411">
  <a:themeElements>
    <a:clrScheme name="">
      <a:dk1>
        <a:srgbClr val="000000"/>
      </a:dk1>
      <a:lt1>
        <a:srgbClr val="FFFFFF"/>
      </a:lt1>
      <a:dk2>
        <a:srgbClr val="4066B2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S Consulting Report Template_R1.5_0325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 w="12700" cap="rnd" algn="ctr">
          <a:noFill/>
          <a:miter lim="800000"/>
          <a:headEnd/>
          <a:tailEnd/>
        </a:ln>
      </a:spPr>
      <a:bodyPr lIns="182880" anchor="ctr" anchorCtr="1"/>
      <a:lstStyle>
        <a:defPPr algn="ctr" eaLnBrk="0" hangingPunct="0">
          <a:lnSpc>
            <a:spcPct val="106000"/>
          </a:lnSpc>
          <a:defRPr b="1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6000"/>
          </a:lnSpc>
          <a:spcBef>
            <a:spcPct val="50000"/>
          </a:spcBef>
          <a:spcAft>
            <a:spcPct val="0"/>
          </a:spcAft>
          <a:buClrTx/>
          <a:buSzPct val="100000"/>
          <a:buFont typeface="Wingdings 2" pitchFamily="18" charset="2"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/>
      <a:lstStyle>
        <a:defPPr marL="169863" indent="-168275" algn="l" rtl="0" fontAlgn="base">
          <a:lnSpc>
            <a:spcPct val="106000"/>
          </a:lnSpc>
          <a:spcBef>
            <a:spcPct val="80000"/>
          </a:spcBef>
          <a:spcAft>
            <a:spcPct val="0"/>
          </a:spcAft>
          <a:buClr>
            <a:srgbClr val="000000"/>
          </a:buClr>
          <a:buFont typeface="Wingdings 2" pitchFamily="18" charset="2"/>
          <a:buChar char="¡"/>
          <a:defRPr sz="1100" kern="1200" dirty="0">
            <a:solidFill>
              <a:srgbClr val="000000"/>
            </a:solidFill>
            <a:latin typeface="Arial"/>
            <a:ea typeface="+mn-ea"/>
            <a:cs typeface="Arial" charset="0"/>
          </a:defRPr>
        </a:defPPr>
      </a:lstStyle>
    </a:txDef>
  </a:objectDefaults>
  <a:extraClrSchemeLst>
    <a:extraClrScheme>
      <a:clrScheme name="US Consulting Report Template_R1.5_0325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Consulting Report Template_R1.5_0325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US Consulting Report Template_R1.5V_0411">
  <a:themeElements>
    <a:clrScheme name="">
      <a:dk1>
        <a:srgbClr val="000000"/>
      </a:dk1>
      <a:lt1>
        <a:srgbClr val="FFFFFF"/>
      </a:lt1>
      <a:dk2>
        <a:srgbClr val="4066B2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S Consulting Report Template_R1.5_0325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 w="12700" cap="rnd" algn="ctr">
          <a:noFill/>
          <a:miter lim="800000"/>
          <a:headEnd/>
          <a:tailEnd/>
        </a:ln>
      </a:spPr>
      <a:bodyPr lIns="182880" anchor="ctr" anchorCtr="1"/>
      <a:lstStyle>
        <a:defPPr algn="ctr" eaLnBrk="0" hangingPunct="0">
          <a:lnSpc>
            <a:spcPct val="106000"/>
          </a:lnSpc>
          <a:defRPr b="1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6000"/>
          </a:lnSpc>
          <a:spcBef>
            <a:spcPct val="50000"/>
          </a:spcBef>
          <a:spcAft>
            <a:spcPct val="0"/>
          </a:spcAft>
          <a:buClrTx/>
          <a:buSzPct val="100000"/>
          <a:buFont typeface="Wingdings 2" pitchFamily="18" charset="2"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/>
      <a:lstStyle>
        <a:defPPr marL="169863" indent="-168275" algn="l" rtl="0" fontAlgn="base">
          <a:lnSpc>
            <a:spcPct val="106000"/>
          </a:lnSpc>
          <a:spcBef>
            <a:spcPct val="80000"/>
          </a:spcBef>
          <a:spcAft>
            <a:spcPct val="0"/>
          </a:spcAft>
          <a:buClr>
            <a:srgbClr val="000000"/>
          </a:buClr>
          <a:buFont typeface="Wingdings 2" pitchFamily="18" charset="2"/>
          <a:buChar char="¡"/>
          <a:defRPr sz="1100" kern="1200" dirty="0">
            <a:solidFill>
              <a:srgbClr val="000000"/>
            </a:solidFill>
            <a:latin typeface="Arial"/>
            <a:ea typeface="+mn-ea"/>
            <a:cs typeface="Arial" charset="0"/>
          </a:defRPr>
        </a:defPPr>
      </a:lstStyle>
    </a:txDef>
  </a:objectDefaults>
  <a:extraClrSchemeLst>
    <a:extraClrScheme>
      <a:clrScheme name="US Consulting Report Template_R1.5_0325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Consulting Report Template_R1.5_0325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US Consulting Report Template_R1.5V_0411">
  <a:themeElements>
    <a:clrScheme name="">
      <a:dk1>
        <a:srgbClr val="000000"/>
      </a:dk1>
      <a:lt1>
        <a:srgbClr val="FFFFFF"/>
      </a:lt1>
      <a:dk2>
        <a:srgbClr val="4066B2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S Consulting Report Template_R1.5_0325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 w="12700" cap="rnd" algn="ctr">
          <a:noFill/>
          <a:miter lim="800000"/>
          <a:headEnd/>
          <a:tailEnd/>
        </a:ln>
      </a:spPr>
      <a:bodyPr lIns="182880" anchor="ctr" anchorCtr="1"/>
      <a:lstStyle>
        <a:defPPr algn="ctr" eaLnBrk="0" hangingPunct="0">
          <a:lnSpc>
            <a:spcPct val="106000"/>
          </a:lnSpc>
          <a:defRPr b="1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6000"/>
          </a:lnSpc>
          <a:spcBef>
            <a:spcPct val="50000"/>
          </a:spcBef>
          <a:spcAft>
            <a:spcPct val="0"/>
          </a:spcAft>
          <a:buClrTx/>
          <a:buSzPct val="100000"/>
          <a:buFont typeface="Wingdings 2" pitchFamily="18" charset="2"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/>
      <a:lstStyle>
        <a:defPPr marL="169863" indent="-168275" algn="l" rtl="0" fontAlgn="base">
          <a:lnSpc>
            <a:spcPct val="106000"/>
          </a:lnSpc>
          <a:spcBef>
            <a:spcPct val="80000"/>
          </a:spcBef>
          <a:spcAft>
            <a:spcPct val="0"/>
          </a:spcAft>
          <a:buClr>
            <a:srgbClr val="000000"/>
          </a:buClr>
          <a:buFont typeface="Wingdings 2" pitchFamily="18" charset="2"/>
          <a:buChar char="¡"/>
          <a:defRPr sz="1100" kern="1200" dirty="0">
            <a:solidFill>
              <a:srgbClr val="000000"/>
            </a:solidFill>
            <a:latin typeface="Arial"/>
            <a:ea typeface="+mn-ea"/>
            <a:cs typeface="Arial" charset="0"/>
          </a:defRPr>
        </a:defPPr>
      </a:lstStyle>
    </a:txDef>
  </a:objectDefaults>
  <a:extraClrSchemeLst>
    <a:extraClrScheme>
      <a:clrScheme name="US Consulting Report Template_R1.5_0325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Consulting Report Template_R1.5_0325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US Consulting Report Template_R1.5V_0411">
  <a:themeElements>
    <a:clrScheme name="">
      <a:dk1>
        <a:srgbClr val="000000"/>
      </a:dk1>
      <a:lt1>
        <a:srgbClr val="FFFFFF"/>
      </a:lt1>
      <a:dk2>
        <a:srgbClr val="4066B2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S Consulting Report Template_R1.5_0325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 w="12700" cap="rnd" algn="ctr">
          <a:noFill/>
          <a:miter lim="800000"/>
          <a:headEnd/>
          <a:tailEnd/>
        </a:ln>
      </a:spPr>
      <a:bodyPr lIns="182880" anchor="ctr" anchorCtr="1"/>
      <a:lstStyle>
        <a:defPPr algn="ctr" eaLnBrk="0" hangingPunct="0">
          <a:lnSpc>
            <a:spcPct val="106000"/>
          </a:lnSpc>
          <a:defRPr b="1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6000"/>
          </a:lnSpc>
          <a:spcBef>
            <a:spcPct val="50000"/>
          </a:spcBef>
          <a:spcAft>
            <a:spcPct val="0"/>
          </a:spcAft>
          <a:buClrTx/>
          <a:buSzPct val="100000"/>
          <a:buFont typeface="Wingdings 2" pitchFamily="18" charset="2"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/>
      <a:lstStyle>
        <a:defPPr marL="169863" indent="-168275" algn="l" rtl="0" fontAlgn="base">
          <a:lnSpc>
            <a:spcPct val="106000"/>
          </a:lnSpc>
          <a:spcBef>
            <a:spcPct val="80000"/>
          </a:spcBef>
          <a:spcAft>
            <a:spcPct val="0"/>
          </a:spcAft>
          <a:buClr>
            <a:srgbClr val="000000"/>
          </a:buClr>
          <a:buFont typeface="Wingdings 2" pitchFamily="18" charset="2"/>
          <a:buChar char="¡"/>
          <a:defRPr sz="1100" kern="1200" dirty="0">
            <a:solidFill>
              <a:srgbClr val="000000"/>
            </a:solidFill>
            <a:latin typeface="Arial"/>
            <a:ea typeface="+mn-ea"/>
            <a:cs typeface="Arial" charset="0"/>
          </a:defRPr>
        </a:defPPr>
      </a:lstStyle>
    </a:txDef>
  </a:objectDefaults>
  <a:extraClrSchemeLst>
    <a:extraClrScheme>
      <a:clrScheme name="US Consulting Report Template_R1.5_0325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Consulting Report Template_R1.5_0325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BF38ED958B0D42A1DB4C3166A68EE8" ma:contentTypeVersion="2" ma:contentTypeDescription="Create a new document." ma:contentTypeScope="" ma:versionID="d4c1aecc64e715925a727993e80c945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rca:RCAuthoringProperties xmlns:rca="urn:sharePointPublishingRcaProperties">
  <rca:Converter rca:guid="6dfdc5b4-2a28-4a06-b0c6-ad3901e3a807">
    <rca:property rca:type="InheritParentSettings">False</rca:property>
    <rca:property rca:type="SelectedPageLayout">28</rca:property>
    <rca:property rca:type="SelectedPageField">f55c4d88-1f2e-4ad9-aaa8-819af4ee7ee8</rca:property>
    <rca:property rca:type="SelectedStylesField">00000000-0000-0000-0000-000000000000</rca:property>
    <rca:property rca:type="CreatePageWithSourceDocument">True</rca:property>
    <rca:property rca:type="AllowChangeLocationConfig">False</rca:property>
    <rca:property rca:type="ConfiguredPageLocation">https://uofr.rochester.edu</rca:property>
    <rca:property rca:type="CreateSynchronously">False</rca:property>
    <rca:property rca:type="AllowChangeProcessingConfig">False</rca:property>
    <rca:property rca:type="ConverterSpecificSettings"/>
  </rca:Converter>
</rca:RCAuthoringProperti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B9D45F-F4FA-4FCA-9147-01DD729F7A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590AE3C2-51D7-4772-85EF-99B26ACECB13}">
  <ds:schemaRefs>
    <ds:schemaRef ds:uri="urn:sharePointPublishingRcaProperties"/>
  </ds:schemaRefs>
</ds:datastoreItem>
</file>

<file path=customXml/itemProps3.xml><?xml version="1.0" encoding="utf-8"?>
<ds:datastoreItem xmlns:ds="http://schemas.openxmlformats.org/officeDocument/2006/customXml" ds:itemID="{57650506-E0D1-4842-AE4E-075A8982DE02}">
  <ds:schemaRefs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8CE1EC6E-7DEE-40A7-8470-13A775BFD7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81591</TotalTime>
  <Words>406</Words>
  <Application>Microsoft Office PowerPoint</Application>
  <PresentationFormat>On-screen Show (4:3)</PresentationFormat>
  <Paragraphs>56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10</vt:i4>
      </vt:variant>
    </vt:vector>
  </HeadingPairs>
  <TitlesOfParts>
    <vt:vector size="24" baseType="lpstr">
      <vt:lpstr>Arial</vt:lpstr>
      <vt:lpstr>Calibri</vt:lpstr>
      <vt:lpstr>Wingdings</vt:lpstr>
      <vt:lpstr>Wingdings 2</vt:lpstr>
      <vt:lpstr>Office Theme</vt:lpstr>
      <vt:lpstr>US Consulting Report Template_R1.5V_0411</vt:lpstr>
      <vt:lpstr>1_US Consulting Report Template_R1.5V_0411</vt:lpstr>
      <vt:lpstr>2_US Consulting Report Template_R1.5V_0411</vt:lpstr>
      <vt:lpstr>3_US Consulting Report Template_R1.5V_0411</vt:lpstr>
      <vt:lpstr>4_US Consulting Report Template_R1.5V_0411</vt:lpstr>
      <vt:lpstr>5_US Consulting Report Template_R1.5V_0411</vt:lpstr>
      <vt:lpstr>6_US Consulting Report Template_R1.5V_0411</vt:lpstr>
      <vt:lpstr>7_US Consulting Report Template_R1.5V_0411</vt:lpstr>
      <vt:lpstr>8_US Consulting Report Template_R1.5V_0411</vt:lpstr>
      <vt:lpstr>PowerPoint Presentation</vt:lpstr>
      <vt:lpstr>Fixed Asset Policy Updates</vt:lpstr>
      <vt:lpstr>Capitalization threshold policy</vt:lpstr>
      <vt:lpstr>Capitalization threshold policy</vt:lpstr>
      <vt:lpstr>Capitalization threshold policy</vt:lpstr>
      <vt:lpstr>Capitalization threshold policy</vt:lpstr>
      <vt:lpstr>Capitalization threshold policy</vt:lpstr>
      <vt:lpstr>Depreciation methodology change</vt:lpstr>
      <vt:lpstr>Fixed Asset Policy Updates</vt:lpstr>
      <vt:lpstr>PowerPoint Presentation</vt:lpstr>
    </vt:vector>
  </TitlesOfParts>
  <Company>University of Rochester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 Days</dc:title>
  <dc:subject>EDUCAUSE 2007</dc:subject>
  <dc:creator>Jim Dobbertin</dc:creator>
  <cp:lastModifiedBy>Ballou, Caroline</cp:lastModifiedBy>
  <cp:revision>2745</cp:revision>
  <cp:lastPrinted>2020-02-19T20:17:45Z</cp:lastPrinted>
  <dcterms:created xsi:type="dcterms:W3CDTF">2007-09-21T12:15:26Z</dcterms:created>
  <dcterms:modified xsi:type="dcterms:W3CDTF">2024-01-28T16:01:30Z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0x010100F9BF38ED958B0D42A1DB4C3166A68EE8</vt:lpwstr>
  </property>
  <property fmtid="{D5CDD505-2E9C-101B-9397-08002B2CF9AE}" pid="4" name="Status">
    <vt:lpwstr>In Build</vt:lpwstr>
  </property>
</Properties>
</file>