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8"/>
  </p:notesMasterIdLst>
  <p:handoutMasterIdLst>
    <p:handoutMasterId r:id="rId9"/>
  </p:handoutMasterIdLst>
  <p:sldIdLst>
    <p:sldId id="452" r:id="rId3"/>
    <p:sldId id="449" r:id="rId4"/>
    <p:sldId id="451" r:id="rId5"/>
    <p:sldId id="450" r:id="rId6"/>
    <p:sldId id="45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01"/>
    <p:restoredTop sz="94686"/>
  </p:normalViewPr>
  <p:slideViewPr>
    <p:cSldViewPr snapToGrid="0" snapToObjects="1">
      <p:cViewPr varScale="1">
        <p:scale>
          <a:sx n="80" d="100"/>
          <a:sy n="80" d="100"/>
        </p:scale>
        <p:origin x="538" y="5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3A0BC-1DEF-4209-BED0-12BBBC85789A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14BB4-EAA4-4628-8E1F-9D3E52D1C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499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FF06B-0AA2-5E45-833F-A6282298DA2C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E4A7F-BCA4-1242-85C8-EBA88C63C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9233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5" indent="0" algn="ctr">
              <a:buNone/>
              <a:defRPr sz="2000"/>
            </a:lvl2pPr>
            <a:lvl3pPr marL="914451" indent="0" algn="ctr">
              <a:buNone/>
              <a:defRPr sz="1800"/>
            </a:lvl3pPr>
            <a:lvl4pPr marL="1371675" indent="0" algn="ctr">
              <a:buNone/>
              <a:defRPr sz="1600"/>
            </a:lvl4pPr>
            <a:lvl5pPr marL="1828901" indent="0" algn="ctr">
              <a:buNone/>
              <a:defRPr sz="1600"/>
            </a:lvl5pPr>
            <a:lvl6pPr marL="2286126" indent="0" algn="ctr">
              <a:buNone/>
              <a:defRPr sz="1600"/>
            </a:lvl6pPr>
            <a:lvl7pPr marL="2743351" indent="0" algn="ctr">
              <a:buNone/>
              <a:defRPr sz="1600"/>
            </a:lvl7pPr>
            <a:lvl8pPr marL="3200576" indent="0" algn="ctr">
              <a:buNone/>
              <a:defRPr sz="1600"/>
            </a:lvl8pPr>
            <a:lvl9pPr marL="365780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06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41F3A099-CA2E-47CD-8C0B-7F718AEDECF1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9221" y="6356353"/>
            <a:ext cx="41135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1220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9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06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C590D9D2-251F-4B9B-921A-5A76BBDD9B9B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9221" y="6356353"/>
            <a:ext cx="41135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1220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4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798" y="365125"/>
            <a:ext cx="26287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08" y="365125"/>
            <a:ext cx="768814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06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CFC5BFD9-7881-4A93-9BCC-71E42D9370D2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9221" y="6356353"/>
            <a:ext cx="41135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1220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4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5" indent="0" algn="ctr">
              <a:buNone/>
              <a:defRPr sz="2000"/>
            </a:lvl2pPr>
            <a:lvl3pPr marL="914451" indent="0" algn="ctr">
              <a:buNone/>
              <a:defRPr sz="1800"/>
            </a:lvl3pPr>
            <a:lvl4pPr marL="1371675" indent="0" algn="ctr">
              <a:buNone/>
              <a:defRPr sz="1600"/>
            </a:lvl4pPr>
            <a:lvl5pPr marL="1828901" indent="0" algn="ctr">
              <a:buNone/>
              <a:defRPr sz="1600"/>
            </a:lvl5pPr>
            <a:lvl6pPr marL="2286126" indent="0" algn="ctr">
              <a:buNone/>
              <a:defRPr sz="1600"/>
            </a:lvl6pPr>
            <a:lvl7pPr marL="2743351" indent="0" algn="ctr">
              <a:buNone/>
              <a:defRPr sz="1600"/>
            </a:lvl7pPr>
            <a:lvl8pPr marL="3200576" indent="0" algn="ctr">
              <a:buNone/>
              <a:defRPr sz="1600"/>
            </a:lvl8pPr>
            <a:lvl9pPr marL="365780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06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4F0042C0-7D64-4D7D-9853-2CCC62512F74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9221" y="6356353"/>
            <a:ext cx="41135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1220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9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408" y="365128"/>
            <a:ext cx="10515187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408" y="1825625"/>
            <a:ext cx="1051518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06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E8771F18-0B3A-4940-97DF-A986A22C8446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9221" y="6356353"/>
            <a:ext cx="41135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1220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212" y="1709741"/>
            <a:ext cx="10515187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212" y="4589466"/>
            <a:ext cx="10515187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5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06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76AF1701-9481-44D9-BDFD-9E0D3B37FB8B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9221" y="6356353"/>
            <a:ext cx="41135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1220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8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408" y="365128"/>
            <a:ext cx="10515187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08" y="1825625"/>
            <a:ext cx="515847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122" y="1825625"/>
            <a:ext cx="5158472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406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E858376F-788D-47E5-9D78-01B391664181}" type="datetime1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9221" y="6356353"/>
            <a:ext cx="41135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1220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472" y="365128"/>
            <a:ext cx="10515187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474" y="1681163"/>
            <a:ext cx="515640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5" indent="0">
              <a:buNone/>
              <a:defRPr sz="2000" b="1"/>
            </a:lvl2pPr>
            <a:lvl3pPr marL="914451" indent="0">
              <a:buNone/>
              <a:defRPr sz="1800" b="1"/>
            </a:lvl3pPr>
            <a:lvl4pPr marL="1371675" indent="0">
              <a:buNone/>
              <a:defRPr sz="1600" b="1"/>
            </a:lvl4pPr>
            <a:lvl5pPr marL="1828901" indent="0">
              <a:buNone/>
              <a:defRPr sz="1600" b="1"/>
            </a:lvl5pPr>
            <a:lvl6pPr marL="2286126" indent="0">
              <a:buNone/>
              <a:defRPr sz="1600" b="1"/>
            </a:lvl6pPr>
            <a:lvl7pPr marL="2743351" indent="0">
              <a:buNone/>
              <a:defRPr sz="1600" b="1"/>
            </a:lvl7pPr>
            <a:lvl8pPr marL="3200576" indent="0">
              <a:buNone/>
              <a:defRPr sz="1600" b="1"/>
            </a:lvl8pPr>
            <a:lvl9pPr marL="365780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474" y="2505075"/>
            <a:ext cx="515640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409" y="1681163"/>
            <a:ext cx="518325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5" indent="0">
              <a:buNone/>
              <a:defRPr sz="2000" b="1"/>
            </a:lvl2pPr>
            <a:lvl3pPr marL="914451" indent="0">
              <a:buNone/>
              <a:defRPr sz="1800" b="1"/>
            </a:lvl3pPr>
            <a:lvl4pPr marL="1371675" indent="0">
              <a:buNone/>
              <a:defRPr sz="1600" b="1"/>
            </a:lvl4pPr>
            <a:lvl5pPr marL="1828901" indent="0">
              <a:buNone/>
              <a:defRPr sz="1600" b="1"/>
            </a:lvl5pPr>
            <a:lvl6pPr marL="2286126" indent="0">
              <a:buNone/>
              <a:defRPr sz="1600" b="1"/>
            </a:lvl6pPr>
            <a:lvl7pPr marL="2743351" indent="0">
              <a:buNone/>
              <a:defRPr sz="1600" b="1"/>
            </a:lvl7pPr>
            <a:lvl8pPr marL="3200576" indent="0">
              <a:buNone/>
              <a:defRPr sz="1600" b="1"/>
            </a:lvl8pPr>
            <a:lvl9pPr marL="365780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409" y="2505075"/>
            <a:ext cx="518325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406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BFF00056-2CD7-4A86-978B-5778CDCD35F1}" type="datetime1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9221" y="6356353"/>
            <a:ext cx="41135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1220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7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408" y="365128"/>
            <a:ext cx="10515187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406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B505EC81-0481-4862-83BD-F227875CB1B0}" type="datetime1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9221" y="6356353"/>
            <a:ext cx="41135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1220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7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406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1BDD677B-2FFC-4264-BCBC-63801A1246D9}" type="datetime1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9221" y="6356353"/>
            <a:ext cx="41135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1220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8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472" y="457200"/>
            <a:ext cx="3931837" cy="1600200"/>
          </a:xfrm>
          <a:prstGeom prst="rect">
            <a:avLst/>
          </a:prstGeom>
        </p:spPr>
        <p:txBody>
          <a:bodyPr anchor="b"/>
          <a:lstStyle>
            <a:lvl1pPr>
              <a:defRPr sz="32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252" y="987428"/>
            <a:ext cx="6172407" cy="4873625"/>
          </a:xfrm>
          <a:prstGeom prst="rect">
            <a:avLst/>
          </a:prstGeom>
        </p:spPr>
        <p:txBody>
          <a:bodyPr/>
          <a:lstStyle>
            <a:lvl1pPr>
              <a:defRPr sz="320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472" y="2057400"/>
            <a:ext cx="39318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5" indent="0">
              <a:buNone/>
              <a:defRPr sz="1400"/>
            </a:lvl2pPr>
            <a:lvl3pPr marL="914451" indent="0">
              <a:buNone/>
              <a:defRPr sz="1200"/>
            </a:lvl3pPr>
            <a:lvl4pPr marL="1371675" indent="0">
              <a:buNone/>
              <a:defRPr sz="1000"/>
            </a:lvl4pPr>
            <a:lvl5pPr marL="1828901" indent="0">
              <a:buNone/>
              <a:defRPr sz="1000"/>
            </a:lvl5pPr>
            <a:lvl6pPr marL="2286126" indent="0">
              <a:buNone/>
              <a:defRPr sz="1000"/>
            </a:lvl6pPr>
            <a:lvl7pPr marL="2743351" indent="0">
              <a:buNone/>
              <a:defRPr sz="1000"/>
            </a:lvl7pPr>
            <a:lvl8pPr marL="3200576" indent="0">
              <a:buNone/>
              <a:defRPr sz="1000"/>
            </a:lvl8pPr>
            <a:lvl9pPr marL="365780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406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684AF620-5623-45AA-BED8-E6491C169C5D}" type="datetime1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9221" y="6356353"/>
            <a:ext cx="41135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1220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8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06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0DDCF4FC-499F-48D5-A1BE-598D76B4F892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9221" y="6356353"/>
            <a:ext cx="41135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1220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6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472" y="457200"/>
            <a:ext cx="3931837" cy="1600200"/>
          </a:xfrm>
          <a:prstGeom prst="rect">
            <a:avLst/>
          </a:prstGeom>
        </p:spPr>
        <p:txBody>
          <a:bodyPr anchor="b"/>
          <a:lstStyle>
            <a:lvl1pPr>
              <a:defRPr sz="32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252" y="987428"/>
            <a:ext cx="6172407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1"/>
            </a:lvl1pPr>
            <a:lvl2pPr marL="457225" indent="0">
              <a:buNone/>
              <a:defRPr sz="2800"/>
            </a:lvl2pPr>
            <a:lvl3pPr marL="914451" indent="0">
              <a:buNone/>
              <a:defRPr sz="2400"/>
            </a:lvl3pPr>
            <a:lvl4pPr marL="1371675" indent="0">
              <a:buNone/>
              <a:defRPr sz="2000"/>
            </a:lvl4pPr>
            <a:lvl5pPr marL="1828901" indent="0">
              <a:buNone/>
              <a:defRPr sz="2000"/>
            </a:lvl5pPr>
            <a:lvl6pPr marL="2286126" indent="0">
              <a:buNone/>
              <a:defRPr sz="2000"/>
            </a:lvl6pPr>
            <a:lvl7pPr marL="2743351" indent="0">
              <a:buNone/>
              <a:defRPr sz="2000"/>
            </a:lvl7pPr>
            <a:lvl8pPr marL="3200576" indent="0">
              <a:buNone/>
              <a:defRPr sz="2000"/>
            </a:lvl8pPr>
            <a:lvl9pPr marL="365780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472" y="2057400"/>
            <a:ext cx="39318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5" indent="0">
              <a:buNone/>
              <a:defRPr sz="1400"/>
            </a:lvl2pPr>
            <a:lvl3pPr marL="914451" indent="0">
              <a:buNone/>
              <a:defRPr sz="1200"/>
            </a:lvl3pPr>
            <a:lvl4pPr marL="1371675" indent="0">
              <a:buNone/>
              <a:defRPr sz="1000"/>
            </a:lvl4pPr>
            <a:lvl5pPr marL="1828901" indent="0">
              <a:buNone/>
              <a:defRPr sz="1000"/>
            </a:lvl5pPr>
            <a:lvl6pPr marL="2286126" indent="0">
              <a:buNone/>
              <a:defRPr sz="1000"/>
            </a:lvl6pPr>
            <a:lvl7pPr marL="2743351" indent="0">
              <a:buNone/>
              <a:defRPr sz="1000"/>
            </a:lvl7pPr>
            <a:lvl8pPr marL="3200576" indent="0">
              <a:buNone/>
              <a:defRPr sz="1000"/>
            </a:lvl8pPr>
            <a:lvl9pPr marL="365780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406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3166D0EA-B8C3-4C0D-AD6E-A2D273823C38}" type="datetime1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9221" y="6356353"/>
            <a:ext cx="41135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1220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7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408" y="365128"/>
            <a:ext cx="10515187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08" y="1825625"/>
            <a:ext cx="10515187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06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76EE1663-D431-4D03-890A-E49E31B98263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9221" y="6356353"/>
            <a:ext cx="41135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1220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5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798" y="365125"/>
            <a:ext cx="2628796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08" y="365125"/>
            <a:ext cx="7688147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06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9DA9B37C-D8C6-4F31-A9F1-8E86B11C3383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9221" y="6356353"/>
            <a:ext cx="41135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1220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A2E9D46C-065D-A747-83B2-957B029B2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9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212" y="1709741"/>
            <a:ext cx="1051518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212" y="4589466"/>
            <a:ext cx="1051518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5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406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963028DD-E236-498B-840F-7E3A0610EBAB}" type="datetime1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9221" y="6356353"/>
            <a:ext cx="41135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1220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4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08" y="1825625"/>
            <a:ext cx="515847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122" y="1825625"/>
            <a:ext cx="515847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406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650FD32D-CCAE-4442-B839-5C33904407CE}" type="datetime1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9221" y="6356353"/>
            <a:ext cx="41135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1220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3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472" y="365128"/>
            <a:ext cx="10515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474" y="1681163"/>
            <a:ext cx="515640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5" indent="0">
              <a:buNone/>
              <a:defRPr sz="2000" b="1"/>
            </a:lvl2pPr>
            <a:lvl3pPr marL="914451" indent="0">
              <a:buNone/>
              <a:defRPr sz="1800" b="1"/>
            </a:lvl3pPr>
            <a:lvl4pPr marL="1371675" indent="0">
              <a:buNone/>
              <a:defRPr sz="1600" b="1"/>
            </a:lvl4pPr>
            <a:lvl5pPr marL="1828901" indent="0">
              <a:buNone/>
              <a:defRPr sz="1600" b="1"/>
            </a:lvl5pPr>
            <a:lvl6pPr marL="2286126" indent="0">
              <a:buNone/>
              <a:defRPr sz="1600" b="1"/>
            </a:lvl6pPr>
            <a:lvl7pPr marL="2743351" indent="0">
              <a:buNone/>
              <a:defRPr sz="1600" b="1"/>
            </a:lvl7pPr>
            <a:lvl8pPr marL="3200576" indent="0">
              <a:buNone/>
              <a:defRPr sz="1600" b="1"/>
            </a:lvl8pPr>
            <a:lvl9pPr marL="365780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474" y="2505075"/>
            <a:ext cx="515640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409" y="1681163"/>
            <a:ext cx="518325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5" indent="0">
              <a:buNone/>
              <a:defRPr sz="2000" b="1"/>
            </a:lvl2pPr>
            <a:lvl3pPr marL="914451" indent="0">
              <a:buNone/>
              <a:defRPr sz="1800" b="1"/>
            </a:lvl3pPr>
            <a:lvl4pPr marL="1371675" indent="0">
              <a:buNone/>
              <a:defRPr sz="1600" b="1"/>
            </a:lvl4pPr>
            <a:lvl5pPr marL="1828901" indent="0">
              <a:buNone/>
              <a:defRPr sz="1600" b="1"/>
            </a:lvl5pPr>
            <a:lvl6pPr marL="2286126" indent="0">
              <a:buNone/>
              <a:defRPr sz="1600" b="1"/>
            </a:lvl6pPr>
            <a:lvl7pPr marL="2743351" indent="0">
              <a:buNone/>
              <a:defRPr sz="1600" b="1"/>
            </a:lvl7pPr>
            <a:lvl8pPr marL="3200576" indent="0">
              <a:buNone/>
              <a:defRPr sz="1600" b="1"/>
            </a:lvl8pPr>
            <a:lvl9pPr marL="365780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409" y="2505075"/>
            <a:ext cx="518325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406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10FA4EDB-3687-4BF2-B638-58408A6077E2}" type="datetime1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9221" y="6356353"/>
            <a:ext cx="41135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1220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6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406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5F8B1978-D5A2-42D2-AA73-8529D1164BE8}" type="datetime1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9221" y="6356353"/>
            <a:ext cx="41135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1220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9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406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D8F24CE5-9540-4EC9-B904-4A3B3795989D}" type="datetime1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9221" y="6356353"/>
            <a:ext cx="41135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1220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472" y="457200"/>
            <a:ext cx="3931837" cy="1600200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252" y="987428"/>
            <a:ext cx="6172407" cy="4873625"/>
          </a:xfrm>
        </p:spPr>
        <p:txBody>
          <a:bodyPr/>
          <a:lstStyle>
            <a:lvl1pPr>
              <a:defRPr sz="320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472" y="2057400"/>
            <a:ext cx="39318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5" indent="0">
              <a:buNone/>
              <a:defRPr sz="1400"/>
            </a:lvl2pPr>
            <a:lvl3pPr marL="914451" indent="0">
              <a:buNone/>
              <a:defRPr sz="1200"/>
            </a:lvl3pPr>
            <a:lvl4pPr marL="1371675" indent="0">
              <a:buNone/>
              <a:defRPr sz="1000"/>
            </a:lvl4pPr>
            <a:lvl5pPr marL="1828901" indent="0">
              <a:buNone/>
              <a:defRPr sz="1000"/>
            </a:lvl5pPr>
            <a:lvl6pPr marL="2286126" indent="0">
              <a:buNone/>
              <a:defRPr sz="1000"/>
            </a:lvl6pPr>
            <a:lvl7pPr marL="2743351" indent="0">
              <a:buNone/>
              <a:defRPr sz="1000"/>
            </a:lvl7pPr>
            <a:lvl8pPr marL="3200576" indent="0">
              <a:buNone/>
              <a:defRPr sz="1000"/>
            </a:lvl8pPr>
            <a:lvl9pPr marL="365780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406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D320DBC6-2C30-46A1-A77F-2DE3799DDEEA}" type="datetime1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9221" y="6356353"/>
            <a:ext cx="41135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1220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472" y="457200"/>
            <a:ext cx="3931837" cy="1600200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252" y="987428"/>
            <a:ext cx="6172407" cy="4873625"/>
          </a:xfrm>
        </p:spPr>
        <p:txBody>
          <a:bodyPr/>
          <a:lstStyle>
            <a:lvl1pPr marL="0" indent="0">
              <a:buNone/>
              <a:defRPr sz="3201"/>
            </a:lvl1pPr>
            <a:lvl2pPr marL="457225" indent="0">
              <a:buNone/>
              <a:defRPr sz="2800"/>
            </a:lvl2pPr>
            <a:lvl3pPr marL="914451" indent="0">
              <a:buNone/>
              <a:defRPr sz="2400"/>
            </a:lvl3pPr>
            <a:lvl4pPr marL="1371675" indent="0">
              <a:buNone/>
              <a:defRPr sz="2000"/>
            </a:lvl4pPr>
            <a:lvl5pPr marL="1828901" indent="0">
              <a:buNone/>
              <a:defRPr sz="2000"/>
            </a:lvl5pPr>
            <a:lvl6pPr marL="2286126" indent="0">
              <a:buNone/>
              <a:defRPr sz="2000"/>
            </a:lvl6pPr>
            <a:lvl7pPr marL="2743351" indent="0">
              <a:buNone/>
              <a:defRPr sz="2000"/>
            </a:lvl7pPr>
            <a:lvl8pPr marL="3200576" indent="0">
              <a:buNone/>
              <a:defRPr sz="2000"/>
            </a:lvl8pPr>
            <a:lvl9pPr marL="365780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472" y="2057400"/>
            <a:ext cx="39318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5" indent="0">
              <a:buNone/>
              <a:defRPr sz="1400"/>
            </a:lvl2pPr>
            <a:lvl3pPr marL="914451" indent="0">
              <a:buNone/>
              <a:defRPr sz="1200"/>
            </a:lvl3pPr>
            <a:lvl4pPr marL="1371675" indent="0">
              <a:buNone/>
              <a:defRPr sz="1000"/>
            </a:lvl4pPr>
            <a:lvl5pPr marL="1828901" indent="0">
              <a:buNone/>
              <a:defRPr sz="1000"/>
            </a:lvl5pPr>
            <a:lvl6pPr marL="2286126" indent="0">
              <a:buNone/>
              <a:defRPr sz="1000"/>
            </a:lvl6pPr>
            <a:lvl7pPr marL="2743351" indent="0">
              <a:buNone/>
              <a:defRPr sz="1000"/>
            </a:lvl7pPr>
            <a:lvl8pPr marL="3200576" indent="0">
              <a:buNone/>
              <a:defRPr sz="1000"/>
            </a:lvl8pPr>
            <a:lvl9pPr marL="365780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406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9A97C846-95B8-4493-9D9B-5E4EB60C8E6A}" type="datetime1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9221" y="6356353"/>
            <a:ext cx="411356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1220" y="6356353"/>
            <a:ext cx="2742374" cy="365125"/>
          </a:xfrm>
          <a:prstGeom prst="rect">
            <a:avLst/>
          </a:prstGeom>
        </p:spPr>
        <p:txBody>
          <a:bodyPr/>
          <a:lstStyle/>
          <a:p>
            <a:fld id="{ABB3C585-4783-0D43-A521-C3EFA07ED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7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408" y="311804"/>
            <a:ext cx="105151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08" y="1529794"/>
            <a:ext cx="10515187" cy="2827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495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51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51" rtl="0" eaLnBrk="1" latinLnBrk="0" hangingPunct="1">
        <a:lnSpc>
          <a:spcPct val="90000"/>
        </a:lnSpc>
        <a:spcBef>
          <a:spcPts val="1000"/>
        </a:spcBef>
        <a:buFont typeface="Arial"/>
        <a:buNone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38" indent="-228613" algn="l" defTabSz="91445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63" indent="-228613" algn="l" defTabSz="91445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88" indent="-228613" algn="l" defTabSz="91445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513" indent="-228613" algn="l" defTabSz="91445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739" indent="-228613" algn="l" defTabSz="91445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63" indent="-228613" algn="l" defTabSz="91445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89" indent="-228613" algn="l" defTabSz="91445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14" indent="-228613" algn="l" defTabSz="91445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5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51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75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01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26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51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76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01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31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51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3" indent="-228613" algn="l" defTabSz="914451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8" indent="-228613" algn="l" defTabSz="91445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63" indent="-228613" algn="l" defTabSz="91445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8" indent="-228613" algn="l" defTabSz="91445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13" indent="-228613" algn="l" defTabSz="91445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39" indent="-228613" algn="l" defTabSz="91445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63" indent="-228613" algn="l" defTabSz="91445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89" indent="-228613" algn="l" defTabSz="91445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14" indent="-228613" algn="l" defTabSz="914451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5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51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75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01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26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51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76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01" algn="l" defTabSz="914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EF4037-1BB0-C356-948D-48160BE5B8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UR CTSI Research Services Changes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926A0B6-1A22-E2E5-F935-C7BF3ACCAC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473C39-0E3E-40DD-A758-7EA0FD514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C585-4783-0D43-A521-C3EFA07EDD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2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D14BCE-3D7B-CAC2-9D3D-58F03F5D7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C585-4783-0D43-A521-C3EFA07EDD94}" type="slidenum">
              <a:rPr lang="en-US" smtClean="0"/>
              <a:t>2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C21AADB-225E-BC6B-8D63-E45DBF0FCA10}"/>
              </a:ext>
            </a:extLst>
          </p:cNvPr>
          <p:cNvSpPr txBox="1">
            <a:spLocks/>
          </p:cNvSpPr>
          <p:nvPr/>
        </p:nvSpPr>
        <p:spPr>
          <a:xfrm>
            <a:off x="2054225" y="411219"/>
            <a:ext cx="8083550" cy="1325563"/>
          </a:xfrm>
          <a:prstGeom prst="rect">
            <a:avLst/>
          </a:prstGeom>
        </p:spPr>
        <p:txBody>
          <a:bodyPr/>
          <a:lstStyle>
            <a:lvl1pPr algn="l" defTabSz="9144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CRC application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CD08BB-D618-D389-3B5D-FB84EF427467}"/>
              </a:ext>
            </a:extLst>
          </p:cNvPr>
          <p:cNvSpPr txBox="1">
            <a:spLocks/>
          </p:cNvSpPr>
          <p:nvPr/>
        </p:nvSpPr>
        <p:spPr>
          <a:xfrm>
            <a:off x="866775" y="1591645"/>
            <a:ext cx="10839450" cy="37125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51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38" indent="-228613" algn="l" defTabSz="91445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63" indent="-228613" algn="l" defTabSz="91445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88" indent="-228613" algn="l" defTabSz="91445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513" indent="-228613" algn="l" defTabSz="91445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739" indent="-228613" algn="l" defTabSz="91445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63" indent="-228613" algn="l" defTabSz="91445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89" indent="-228613" algn="l" defTabSz="91445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14" indent="-228613" algn="l" defTabSz="91445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Applications are now done online.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Visit the CRC webpage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Nursing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Nutrition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DXA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Coordinator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Recruitment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B33BA9-D1F5-64BE-763F-6BC9A7D71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050" y="2126309"/>
            <a:ext cx="2643188" cy="264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49DEA4-947F-46FD-7587-61CA0D79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changes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B2348-B2AE-C416-646B-0C954BAD6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08" y="1529794"/>
            <a:ext cx="10515187" cy="431583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CRC will be switching their scheduling and billing from Scheduler to </a:t>
            </a:r>
            <a:r>
              <a:rPr lang="en-US" dirty="0" err="1"/>
              <a:t>eRecord</a:t>
            </a:r>
            <a:r>
              <a:rPr lang="en-US" dirty="0"/>
              <a:t>.  </a:t>
            </a:r>
          </a:p>
          <a:p>
            <a:pPr marL="1143038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Planned for 7/1/2025</a:t>
            </a:r>
          </a:p>
          <a:p>
            <a:pPr marL="1143038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Any new or current study that wants to use nursing, nutrition, lab or DXA services will need to be in </a:t>
            </a:r>
            <a:r>
              <a:rPr lang="en-US" dirty="0" err="1"/>
              <a:t>OnCore</a:t>
            </a:r>
            <a:r>
              <a:rPr lang="en-US" dirty="0"/>
              <a:t> and pushed over to </a:t>
            </a:r>
            <a:r>
              <a:rPr lang="en-US" dirty="0" err="1"/>
              <a:t>eRecord</a:t>
            </a:r>
            <a:r>
              <a:rPr lang="en-US" dirty="0"/>
              <a:t>.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For study coordinator and recruitment services we will be using </a:t>
            </a:r>
            <a:r>
              <a:rPr lang="en-US" dirty="0" err="1"/>
              <a:t>REDCap</a:t>
            </a:r>
            <a:r>
              <a:rPr lang="en-US" dirty="0"/>
              <a:t> to capture information for billing.</a:t>
            </a:r>
          </a:p>
          <a:p>
            <a:pPr marL="1143038" lvl="1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should not impact your processes.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7577C9-7416-6EEA-A1C8-D131B65A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C585-4783-0D43-A521-C3EFA07EDD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1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38364D-57FB-60AF-DF28-A010039EE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C585-4783-0D43-A521-C3EFA07EDD94}" type="slidenum">
              <a:rPr lang="en-US" smtClean="0"/>
              <a:t>4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C96579B-ED5E-C449-3C76-DE3FD6F0EF8C}"/>
              </a:ext>
            </a:extLst>
          </p:cNvPr>
          <p:cNvSpPr txBox="1">
            <a:spLocks/>
          </p:cNvSpPr>
          <p:nvPr/>
        </p:nvSpPr>
        <p:spPr>
          <a:xfrm>
            <a:off x="2054225" y="411219"/>
            <a:ext cx="8083550" cy="1325563"/>
          </a:xfrm>
          <a:prstGeom prst="rect">
            <a:avLst/>
          </a:prstGeom>
        </p:spPr>
        <p:txBody>
          <a:bodyPr/>
          <a:lstStyle>
            <a:lvl1pPr algn="l" defTabSz="9144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UR Health Research Change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March 1, 2025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E594F3-FB43-F7A5-D3DD-B8F293F815EC}"/>
              </a:ext>
            </a:extLst>
          </p:cNvPr>
          <p:cNvSpPr txBox="1">
            <a:spLocks/>
          </p:cNvSpPr>
          <p:nvPr/>
        </p:nvSpPr>
        <p:spPr>
          <a:xfrm>
            <a:off x="723900" y="2126309"/>
            <a:ext cx="10839450" cy="37125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51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38" indent="-228613" algn="l" defTabSz="91445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63" indent="-228613" algn="l" defTabSz="91445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88" indent="-228613" algn="l" defTabSz="91445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513" indent="-228613" algn="l" defTabSz="91445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739" indent="-228613" algn="l" defTabSz="91445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63" indent="-228613" algn="l" defTabSz="91445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89" indent="-228613" algn="l" defTabSz="91445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414" indent="-228613" algn="l" defTabSz="914451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Clinical trial listing page will change from old platform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Studypages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Old links to trial listings will still work until June 30,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Recruitment materials with the old link (e.g. QR code) will need to get IRB approval to use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Studypages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38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Replace your old link with the new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Studypages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link</a:t>
            </a:r>
          </a:p>
        </p:txBody>
      </p:sp>
    </p:spTree>
    <p:extLst>
      <p:ext uri="{BB962C8B-B14F-4D97-AF65-F5344CB8AC3E}">
        <p14:creationId xmlns:p14="http://schemas.microsoft.com/office/powerpoint/2010/main" val="27502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73DABB-0720-FFBC-EA10-192C24D7B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July 1, 2025- Recruitment Services Fees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46FF3-ACD4-7071-91DE-4CEA9C0FA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08" y="1529794"/>
            <a:ext cx="10515187" cy="436618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Starting July 1</a:t>
            </a:r>
            <a:r>
              <a:rPr lang="en-US" baseline="30000" dirty="0"/>
              <a:t>st</a:t>
            </a:r>
            <a:r>
              <a:rPr lang="en-US" dirty="0"/>
              <a:t>, we will be charging for all our recruitment services</a:t>
            </a:r>
          </a:p>
          <a:p>
            <a:pPr marL="1143038" lvl="1" indent="-457200">
              <a:buFont typeface="Arial" panose="020B0604020202020204" pitchFamily="34" charset="0"/>
              <a:buChar char="•"/>
            </a:pPr>
            <a:r>
              <a:rPr lang="en-US" dirty="0" err="1"/>
              <a:t>Studypages</a:t>
            </a:r>
            <a:endParaRPr lang="en-US" dirty="0"/>
          </a:p>
          <a:p>
            <a:pPr marL="1143038" lvl="1" indent="-457200">
              <a:buFont typeface="Arial" panose="020B0604020202020204" pitchFamily="34" charset="0"/>
              <a:buChar char="•"/>
            </a:pPr>
            <a:r>
              <a:rPr lang="en-US" dirty="0"/>
              <a:t>MyChart for Recruitment</a:t>
            </a:r>
          </a:p>
          <a:p>
            <a:pPr marL="1143038" lvl="1" indent="-457200">
              <a:buFont typeface="Arial" panose="020B0604020202020204" pitchFamily="34" charset="0"/>
              <a:buChar char="•"/>
            </a:pPr>
            <a:r>
              <a:rPr lang="en-US" dirty="0"/>
              <a:t>Use of our local registry</a:t>
            </a:r>
          </a:p>
          <a:p>
            <a:pPr marL="1143038" lvl="1" indent="-457200">
              <a:buFont typeface="Arial" panose="020B0604020202020204" pitchFamily="34" charset="0"/>
              <a:buChar char="•"/>
            </a:pPr>
            <a:r>
              <a:rPr lang="en-US" dirty="0"/>
              <a:t>ResearchMatch.org</a:t>
            </a:r>
          </a:p>
          <a:p>
            <a:pPr marL="1143038" lvl="1" indent="-457200">
              <a:buFont typeface="Arial" panose="020B0604020202020204" pitchFamily="34" charset="0"/>
              <a:buChar char="•"/>
            </a:pPr>
            <a:r>
              <a:rPr lang="en-US" dirty="0"/>
              <a:t>Facebook Advertising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Fee amounts will be released with the full CRC fee schedule April 1</a:t>
            </a:r>
            <a:r>
              <a:rPr lang="en-US" baseline="30000" dirty="0"/>
              <a:t>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Consultations will still be free.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EE2E66-93AB-0EF7-1EA1-CE947721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3C585-4783-0D43-A521-C3EFA07EDD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7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RMC_CTSI_Presentation_1" id="{0D4C1F25-CA7C-EC45-8A4A-2F9AA4824C7E}" vid="{08CE5327-42CE-BE4F-8232-E52A341599C5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RMC_CTSI_Presentation_1" id="{0D4C1F25-CA7C-EC45-8A4A-2F9AA4824C7E}" vid="{13B32F04-6A36-AA4E-9811-07E3F1A452F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URMC_CTSI_Presentation_1_preferred</Template>
  <TotalTime>2804</TotalTime>
  <Words>218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Custom Design</vt:lpstr>
      <vt:lpstr>1_Custom Design</vt:lpstr>
      <vt:lpstr>UR CTSI Research Services Changes</vt:lpstr>
      <vt:lpstr>PowerPoint Presentation</vt:lpstr>
      <vt:lpstr>Future changes</vt:lpstr>
      <vt:lpstr>PowerPoint Presentation</vt:lpstr>
      <vt:lpstr>July 1, 2025- Recruitment Services Fees</vt:lpstr>
    </vt:vector>
  </TitlesOfParts>
  <Company>URMC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Needler, Nancy</dc:creator>
  <cp:lastModifiedBy>Dykes, Carrie</cp:lastModifiedBy>
  <cp:revision>139</cp:revision>
  <dcterms:created xsi:type="dcterms:W3CDTF">2017-03-09T15:34:34Z</dcterms:created>
  <dcterms:modified xsi:type="dcterms:W3CDTF">2025-02-25T17:58:37Z</dcterms:modified>
</cp:coreProperties>
</file>