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83" r:id="rId2"/>
    <p:sldId id="38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039"/>
    <a:srgbClr val="7A6F1E"/>
    <a:srgbClr val="094BA6"/>
    <a:srgbClr val="667FC5"/>
    <a:srgbClr val="EEECEF"/>
    <a:srgbClr val="404040"/>
    <a:srgbClr val="192C50"/>
    <a:srgbClr val="213A6B"/>
    <a:srgbClr val="00ACC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20" autoAdjust="0"/>
    <p:restoredTop sz="96327"/>
  </p:normalViewPr>
  <p:slideViewPr>
    <p:cSldViewPr snapToGrid="0" snapToObjects="1">
      <p:cViewPr varScale="1">
        <p:scale>
          <a:sx n="61" d="100"/>
          <a:sy n="61" d="100"/>
        </p:scale>
        <p:origin x="102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7D697A-0E73-43CB-B58E-FEDA94BA7E50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F3D82AD-2E4B-4493-822A-029575FF6FC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>
              <a:latin typeface="Calibri" panose="020F0502020204030204" pitchFamily="34" charset="0"/>
              <a:cs typeface="Calibri" panose="020F0502020204030204" pitchFamily="34" charset="0"/>
            </a:rPr>
            <a:t>Websites:</a:t>
          </a: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 A collection of related web pages (composed of text, images, multimedia assets, databases, interactions, and functionality) that are grouped together under its own information architecture or navigation scheme; are hosted on University of Rochester-controlled domains; and are used to conduct University business.</a:t>
          </a:r>
        </a:p>
      </dgm:t>
    </dgm:pt>
    <dgm:pt modelId="{31457F55-98F4-4A46-AB34-448AC80EB991}" type="parTrans" cxnId="{5C2A6A6F-104B-4F09-B8D6-C568670056AA}">
      <dgm:prSet/>
      <dgm:spPr/>
      <dgm:t>
        <a:bodyPr/>
        <a:lstStyle/>
        <a:p>
          <a:endParaRPr lang="en-US" sz="1600"/>
        </a:p>
      </dgm:t>
    </dgm:pt>
    <dgm:pt modelId="{7A42BC5F-FEAB-485B-B015-B597E79723E3}" type="sibTrans" cxnId="{5C2A6A6F-104B-4F09-B8D6-C568670056AA}">
      <dgm:prSet/>
      <dgm:spPr/>
      <dgm:t>
        <a:bodyPr/>
        <a:lstStyle/>
        <a:p>
          <a:pPr>
            <a:lnSpc>
              <a:spcPct val="100000"/>
            </a:lnSpc>
          </a:pPr>
          <a:endParaRPr lang="en-US" sz="1600"/>
        </a:p>
      </dgm:t>
    </dgm:pt>
    <dgm:pt modelId="{D0DBAF5E-CB1E-4147-B02D-1400B09F900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>
              <a:latin typeface="Calibri" panose="020F0502020204030204" pitchFamily="34" charset="0"/>
              <a:cs typeface="Calibri" panose="020F0502020204030204" pitchFamily="34" charset="0"/>
            </a:rPr>
            <a:t>Digital Resource: </a:t>
          </a: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Includes but is not limited to websites, email and e-newsletters, mobile applications, audio and video content, electronic documents, and other information or content that are delivered through the use of digital technology and are used to conduct University business.</a:t>
          </a:r>
        </a:p>
      </dgm:t>
    </dgm:pt>
    <dgm:pt modelId="{859AE399-D372-4716-8E6B-330AA31EB520}" type="parTrans" cxnId="{4A83160F-264C-4674-98CD-BCB49820F6F3}">
      <dgm:prSet/>
      <dgm:spPr/>
      <dgm:t>
        <a:bodyPr/>
        <a:lstStyle/>
        <a:p>
          <a:endParaRPr lang="en-US" sz="1600"/>
        </a:p>
      </dgm:t>
    </dgm:pt>
    <dgm:pt modelId="{B127C9DC-66EF-4F89-A506-C3F13D632E71}" type="sibTrans" cxnId="{4A83160F-264C-4674-98CD-BCB49820F6F3}">
      <dgm:prSet/>
      <dgm:spPr/>
      <dgm:t>
        <a:bodyPr/>
        <a:lstStyle/>
        <a:p>
          <a:pPr>
            <a:lnSpc>
              <a:spcPct val="100000"/>
            </a:lnSpc>
          </a:pPr>
          <a:endParaRPr lang="en-US" sz="1600"/>
        </a:p>
      </dgm:t>
    </dgm:pt>
    <dgm:pt modelId="{DCC8CC67-C966-49A0-9836-6AD8B46BD0F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dirty="0">
              <a:latin typeface="Calibri" panose="020F0502020204030204" pitchFamily="34" charset="0"/>
              <a:cs typeface="Calibri" panose="020F0502020204030204" pitchFamily="34" charset="0"/>
            </a:rPr>
            <a:t>Services:</a:t>
          </a:r>
          <a:r>
            <a:rPr lang="en-US" sz="1600" dirty="0">
              <a:latin typeface="Calibri" panose="020F0502020204030204" pitchFamily="34" charset="0"/>
              <a:cs typeface="Calibri" panose="020F0502020204030204" pitchFamily="34" charset="0"/>
            </a:rPr>
            <a:t> Consultants who provide services for designing websites or digital platforms.</a:t>
          </a:r>
        </a:p>
      </dgm:t>
    </dgm:pt>
    <dgm:pt modelId="{67E16E2C-0F2A-4D93-8A48-9F99252740FA}" type="parTrans" cxnId="{FB9B54D6-C0B0-42E4-A231-AB5E6D1B5069}">
      <dgm:prSet/>
      <dgm:spPr/>
      <dgm:t>
        <a:bodyPr/>
        <a:lstStyle/>
        <a:p>
          <a:endParaRPr lang="en-US" sz="1600"/>
        </a:p>
      </dgm:t>
    </dgm:pt>
    <dgm:pt modelId="{2ABF33C7-D5F2-4405-84BB-F6599C1ED0C9}" type="sibTrans" cxnId="{FB9B54D6-C0B0-42E4-A231-AB5E6D1B5069}">
      <dgm:prSet/>
      <dgm:spPr/>
      <dgm:t>
        <a:bodyPr/>
        <a:lstStyle/>
        <a:p>
          <a:endParaRPr lang="en-US" sz="1600"/>
        </a:p>
      </dgm:t>
    </dgm:pt>
    <dgm:pt modelId="{E05D609F-650F-488D-BE03-D0F3026678FD}" type="pres">
      <dgm:prSet presAssocID="{057D697A-0E73-43CB-B58E-FEDA94BA7E50}" presName="root" presStyleCnt="0">
        <dgm:presLayoutVars>
          <dgm:dir/>
          <dgm:resizeHandles val="exact"/>
        </dgm:presLayoutVars>
      </dgm:prSet>
      <dgm:spPr/>
    </dgm:pt>
    <dgm:pt modelId="{2237B6F8-D97C-4253-A823-A076227F8540}" type="pres">
      <dgm:prSet presAssocID="{057D697A-0E73-43CB-B58E-FEDA94BA7E50}" presName="container" presStyleCnt="0">
        <dgm:presLayoutVars>
          <dgm:dir/>
          <dgm:resizeHandles val="exact"/>
        </dgm:presLayoutVars>
      </dgm:prSet>
      <dgm:spPr/>
    </dgm:pt>
    <dgm:pt modelId="{CD7C463D-708D-48B3-82C8-DA3778BB6F9A}" type="pres">
      <dgm:prSet presAssocID="{CF3D82AD-2E4B-4493-822A-029575FF6FC1}" presName="compNode" presStyleCnt="0"/>
      <dgm:spPr/>
    </dgm:pt>
    <dgm:pt modelId="{51957885-06DC-4A73-9007-73081BCFB06E}" type="pres">
      <dgm:prSet presAssocID="{CF3D82AD-2E4B-4493-822A-029575FF6FC1}" presName="iconBgRect" presStyleLbl="bgShp" presStyleIdx="0" presStyleCnt="3"/>
      <dgm:spPr/>
    </dgm:pt>
    <dgm:pt modelId="{7540BE30-9969-4490-B67C-3BD979E6A708}" type="pres">
      <dgm:prSet presAssocID="{CF3D82AD-2E4B-4493-822A-029575FF6FC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21226455-5C2C-4EA7-AFF0-B4F7F78B8E77}" type="pres">
      <dgm:prSet presAssocID="{CF3D82AD-2E4B-4493-822A-029575FF6FC1}" presName="spaceRect" presStyleCnt="0"/>
      <dgm:spPr/>
    </dgm:pt>
    <dgm:pt modelId="{DE6015DB-4D29-40FA-8E01-74538E8C86CC}" type="pres">
      <dgm:prSet presAssocID="{CF3D82AD-2E4B-4493-822A-029575FF6FC1}" presName="textRect" presStyleLbl="revTx" presStyleIdx="0" presStyleCnt="3">
        <dgm:presLayoutVars>
          <dgm:chMax val="1"/>
          <dgm:chPref val="1"/>
        </dgm:presLayoutVars>
      </dgm:prSet>
      <dgm:spPr/>
    </dgm:pt>
    <dgm:pt modelId="{47AEF08D-8A3F-4CE7-A2B9-8439829B6C44}" type="pres">
      <dgm:prSet presAssocID="{7A42BC5F-FEAB-485B-B015-B597E79723E3}" presName="sibTrans" presStyleLbl="sibTrans2D1" presStyleIdx="0" presStyleCnt="0"/>
      <dgm:spPr/>
    </dgm:pt>
    <dgm:pt modelId="{BCBCED35-5D83-41DD-9CD5-427A79439758}" type="pres">
      <dgm:prSet presAssocID="{D0DBAF5E-CB1E-4147-B02D-1400B09F9002}" presName="compNode" presStyleCnt="0"/>
      <dgm:spPr/>
    </dgm:pt>
    <dgm:pt modelId="{AB9F51DE-D13C-4347-B227-18ED1A019C3E}" type="pres">
      <dgm:prSet presAssocID="{D0DBAF5E-CB1E-4147-B02D-1400B09F9002}" presName="iconBgRect" presStyleLbl="bgShp" presStyleIdx="1" presStyleCnt="3"/>
      <dgm:spPr/>
    </dgm:pt>
    <dgm:pt modelId="{997C900C-32DB-4FED-9D4F-73F70C4425CC}" type="pres">
      <dgm:prSet presAssocID="{D0DBAF5E-CB1E-4147-B02D-1400B09F90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BDEE7EAF-6D3C-4200-BA15-62FD259C492F}" type="pres">
      <dgm:prSet presAssocID="{D0DBAF5E-CB1E-4147-B02D-1400B09F9002}" presName="spaceRect" presStyleCnt="0"/>
      <dgm:spPr/>
    </dgm:pt>
    <dgm:pt modelId="{5F8A8397-8EEE-49E3-B0FF-DF7C6E91EA83}" type="pres">
      <dgm:prSet presAssocID="{D0DBAF5E-CB1E-4147-B02D-1400B09F9002}" presName="textRect" presStyleLbl="revTx" presStyleIdx="1" presStyleCnt="3">
        <dgm:presLayoutVars>
          <dgm:chMax val="1"/>
          <dgm:chPref val="1"/>
        </dgm:presLayoutVars>
      </dgm:prSet>
      <dgm:spPr/>
    </dgm:pt>
    <dgm:pt modelId="{3479D9EA-3D8F-41D4-92AC-835A630BE4AA}" type="pres">
      <dgm:prSet presAssocID="{B127C9DC-66EF-4F89-A506-C3F13D632E71}" presName="sibTrans" presStyleLbl="sibTrans2D1" presStyleIdx="0" presStyleCnt="0"/>
      <dgm:spPr/>
    </dgm:pt>
    <dgm:pt modelId="{D66CC215-9217-4F49-BEDF-AB97A742AE50}" type="pres">
      <dgm:prSet presAssocID="{DCC8CC67-C966-49A0-9836-6AD8B46BD0F2}" presName="compNode" presStyleCnt="0"/>
      <dgm:spPr/>
    </dgm:pt>
    <dgm:pt modelId="{44901A7F-8A24-4859-BF28-9974E995EB2C}" type="pres">
      <dgm:prSet presAssocID="{DCC8CC67-C966-49A0-9836-6AD8B46BD0F2}" presName="iconBgRect" presStyleLbl="bgShp" presStyleIdx="2" presStyleCnt="3"/>
      <dgm:spPr/>
    </dgm:pt>
    <dgm:pt modelId="{D4150837-511C-4555-9A2A-1DEABE040E19}" type="pres">
      <dgm:prSet presAssocID="{DCC8CC67-C966-49A0-9836-6AD8B46BD0F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7E36EABD-47E6-41CC-B05C-3D30839D4558}" type="pres">
      <dgm:prSet presAssocID="{DCC8CC67-C966-49A0-9836-6AD8B46BD0F2}" presName="spaceRect" presStyleCnt="0"/>
      <dgm:spPr/>
    </dgm:pt>
    <dgm:pt modelId="{54D51CCF-BCB3-4D4E-952D-0881B688A0AE}" type="pres">
      <dgm:prSet presAssocID="{DCC8CC67-C966-49A0-9836-6AD8B46BD0F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D008309-8484-442F-BA02-1877F111E784}" type="presOf" srcId="{DCC8CC67-C966-49A0-9836-6AD8B46BD0F2}" destId="{54D51CCF-BCB3-4D4E-952D-0881B688A0AE}" srcOrd="0" destOrd="0" presId="urn:microsoft.com/office/officeart/2018/2/layout/IconCircleList"/>
    <dgm:cxn modelId="{4A83160F-264C-4674-98CD-BCB49820F6F3}" srcId="{057D697A-0E73-43CB-B58E-FEDA94BA7E50}" destId="{D0DBAF5E-CB1E-4147-B02D-1400B09F9002}" srcOrd="1" destOrd="0" parTransId="{859AE399-D372-4716-8E6B-330AA31EB520}" sibTransId="{B127C9DC-66EF-4F89-A506-C3F13D632E71}"/>
    <dgm:cxn modelId="{5270425C-17FB-44D8-8883-A8FC9AA030D4}" type="presOf" srcId="{CF3D82AD-2E4B-4493-822A-029575FF6FC1}" destId="{DE6015DB-4D29-40FA-8E01-74538E8C86CC}" srcOrd="0" destOrd="0" presId="urn:microsoft.com/office/officeart/2018/2/layout/IconCircleList"/>
    <dgm:cxn modelId="{5C2A6A6F-104B-4F09-B8D6-C568670056AA}" srcId="{057D697A-0E73-43CB-B58E-FEDA94BA7E50}" destId="{CF3D82AD-2E4B-4493-822A-029575FF6FC1}" srcOrd="0" destOrd="0" parTransId="{31457F55-98F4-4A46-AB34-448AC80EB991}" sibTransId="{7A42BC5F-FEAB-485B-B015-B597E79723E3}"/>
    <dgm:cxn modelId="{54CC4971-D33B-4B96-8C04-9399856B70E7}" type="presOf" srcId="{7A42BC5F-FEAB-485B-B015-B597E79723E3}" destId="{47AEF08D-8A3F-4CE7-A2B9-8439829B6C44}" srcOrd="0" destOrd="0" presId="urn:microsoft.com/office/officeart/2018/2/layout/IconCircleList"/>
    <dgm:cxn modelId="{BEBBD3B1-A70C-4C4B-BCED-78CF007DF190}" type="presOf" srcId="{057D697A-0E73-43CB-B58E-FEDA94BA7E50}" destId="{E05D609F-650F-488D-BE03-D0F3026678FD}" srcOrd="0" destOrd="0" presId="urn:microsoft.com/office/officeart/2018/2/layout/IconCircleList"/>
    <dgm:cxn modelId="{FB9B54D6-C0B0-42E4-A231-AB5E6D1B5069}" srcId="{057D697A-0E73-43CB-B58E-FEDA94BA7E50}" destId="{DCC8CC67-C966-49A0-9836-6AD8B46BD0F2}" srcOrd="2" destOrd="0" parTransId="{67E16E2C-0F2A-4D93-8A48-9F99252740FA}" sibTransId="{2ABF33C7-D5F2-4405-84BB-F6599C1ED0C9}"/>
    <dgm:cxn modelId="{87FCCEEE-182A-4166-A29E-BDC8F903FEE1}" type="presOf" srcId="{B127C9DC-66EF-4F89-A506-C3F13D632E71}" destId="{3479D9EA-3D8F-41D4-92AC-835A630BE4AA}" srcOrd="0" destOrd="0" presId="urn:microsoft.com/office/officeart/2018/2/layout/IconCircleList"/>
    <dgm:cxn modelId="{164CFAF1-F7A9-4F6E-82D0-470535549A15}" type="presOf" srcId="{D0DBAF5E-CB1E-4147-B02D-1400B09F9002}" destId="{5F8A8397-8EEE-49E3-B0FF-DF7C6E91EA83}" srcOrd="0" destOrd="0" presId="urn:microsoft.com/office/officeart/2018/2/layout/IconCircleList"/>
    <dgm:cxn modelId="{F652560A-FB45-44CF-8682-2F3D2877DDF3}" type="presParOf" srcId="{E05D609F-650F-488D-BE03-D0F3026678FD}" destId="{2237B6F8-D97C-4253-A823-A076227F8540}" srcOrd="0" destOrd="0" presId="urn:microsoft.com/office/officeart/2018/2/layout/IconCircleList"/>
    <dgm:cxn modelId="{F8AF9A4F-3B98-476A-8855-AFBE80F87525}" type="presParOf" srcId="{2237B6F8-D97C-4253-A823-A076227F8540}" destId="{CD7C463D-708D-48B3-82C8-DA3778BB6F9A}" srcOrd="0" destOrd="0" presId="urn:microsoft.com/office/officeart/2018/2/layout/IconCircleList"/>
    <dgm:cxn modelId="{7F2818A9-10A6-4B93-973E-AEFE2807721B}" type="presParOf" srcId="{CD7C463D-708D-48B3-82C8-DA3778BB6F9A}" destId="{51957885-06DC-4A73-9007-73081BCFB06E}" srcOrd="0" destOrd="0" presId="urn:microsoft.com/office/officeart/2018/2/layout/IconCircleList"/>
    <dgm:cxn modelId="{81E7F3AB-342F-4428-BEA8-032714698502}" type="presParOf" srcId="{CD7C463D-708D-48B3-82C8-DA3778BB6F9A}" destId="{7540BE30-9969-4490-B67C-3BD979E6A708}" srcOrd="1" destOrd="0" presId="urn:microsoft.com/office/officeart/2018/2/layout/IconCircleList"/>
    <dgm:cxn modelId="{F7D901EF-31E8-4B17-A96A-AE8268B5D676}" type="presParOf" srcId="{CD7C463D-708D-48B3-82C8-DA3778BB6F9A}" destId="{21226455-5C2C-4EA7-AFF0-B4F7F78B8E77}" srcOrd="2" destOrd="0" presId="urn:microsoft.com/office/officeart/2018/2/layout/IconCircleList"/>
    <dgm:cxn modelId="{E88A9191-867D-4673-9BA8-96CA57892492}" type="presParOf" srcId="{CD7C463D-708D-48B3-82C8-DA3778BB6F9A}" destId="{DE6015DB-4D29-40FA-8E01-74538E8C86CC}" srcOrd="3" destOrd="0" presId="urn:microsoft.com/office/officeart/2018/2/layout/IconCircleList"/>
    <dgm:cxn modelId="{6A0A3C34-6400-40D3-8171-47DABCBCC511}" type="presParOf" srcId="{2237B6F8-D97C-4253-A823-A076227F8540}" destId="{47AEF08D-8A3F-4CE7-A2B9-8439829B6C44}" srcOrd="1" destOrd="0" presId="urn:microsoft.com/office/officeart/2018/2/layout/IconCircleList"/>
    <dgm:cxn modelId="{84EDE164-4C4E-4687-BE8A-2EBB895E9E25}" type="presParOf" srcId="{2237B6F8-D97C-4253-A823-A076227F8540}" destId="{BCBCED35-5D83-41DD-9CD5-427A79439758}" srcOrd="2" destOrd="0" presId="urn:microsoft.com/office/officeart/2018/2/layout/IconCircleList"/>
    <dgm:cxn modelId="{B88CDD84-8273-4CC9-976C-5F1FABE6F2D3}" type="presParOf" srcId="{BCBCED35-5D83-41DD-9CD5-427A79439758}" destId="{AB9F51DE-D13C-4347-B227-18ED1A019C3E}" srcOrd="0" destOrd="0" presId="urn:microsoft.com/office/officeart/2018/2/layout/IconCircleList"/>
    <dgm:cxn modelId="{909C53D4-9CB0-4D35-B78A-1A8DAD69E5A2}" type="presParOf" srcId="{BCBCED35-5D83-41DD-9CD5-427A79439758}" destId="{997C900C-32DB-4FED-9D4F-73F70C4425CC}" srcOrd="1" destOrd="0" presId="urn:microsoft.com/office/officeart/2018/2/layout/IconCircleList"/>
    <dgm:cxn modelId="{862433BA-71B2-4BA7-B239-4A1FC0031F69}" type="presParOf" srcId="{BCBCED35-5D83-41DD-9CD5-427A79439758}" destId="{BDEE7EAF-6D3C-4200-BA15-62FD259C492F}" srcOrd="2" destOrd="0" presId="urn:microsoft.com/office/officeart/2018/2/layout/IconCircleList"/>
    <dgm:cxn modelId="{1CEEE98E-9151-4BCE-8497-21EF837788B1}" type="presParOf" srcId="{BCBCED35-5D83-41DD-9CD5-427A79439758}" destId="{5F8A8397-8EEE-49E3-B0FF-DF7C6E91EA83}" srcOrd="3" destOrd="0" presId="urn:microsoft.com/office/officeart/2018/2/layout/IconCircleList"/>
    <dgm:cxn modelId="{E3436A54-E75A-468C-B0B4-82FB3D8536D3}" type="presParOf" srcId="{2237B6F8-D97C-4253-A823-A076227F8540}" destId="{3479D9EA-3D8F-41D4-92AC-835A630BE4AA}" srcOrd="3" destOrd="0" presId="urn:microsoft.com/office/officeart/2018/2/layout/IconCircleList"/>
    <dgm:cxn modelId="{FF6A192B-A902-464E-AD9D-EC1E20CA9867}" type="presParOf" srcId="{2237B6F8-D97C-4253-A823-A076227F8540}" destId="{D66CC215-9217-4F49-BEDF-AB97A742AE50}" srcOrd="4" destOrd="0" presId="urn:microsoft.com/office/officeart/2018/2/layout/IconCircleList"/>
    <dgm:cxn modelId="{FB8FF5EB-2584-4307-8F4A-E6D7EC93B075}" type="presParOf" srcId="{D66CC215-9217-4F49-BEDF-AB97A742AE50}" destId="{44901A7F-8A24-4859-BF28-9974E995EB2C}" srcOrd="0" destOrd="0" presId="urn:microsoft.com/office/officeart/2018/2/layout/IconCircleList"/>
    <dgm:cxn modelId="{4E08B1E2-4747-4D3F-B246-2E7F02548297}" type="presParOf" srcId="{D66CC215-9217-4F49-BEDF-AB97A742AE50}" destId="{D4150837-511C-4555-9A2A-1DEABE040E19}" srcOrd="1" destOrd="0" presId="urn:microsoft.com/office/officeart/2018/2/layout/IconCircleList"/>
    <dgm:cxn modelId="{906A9FF4-3549-4C25-B3D8-70254033BFF4}" type="presParOf" srcId="{D66CC215-9217-4F49-BEDF-AB97A742AE50}" destId="{7E36EABD-47E6-41CC-B05C-3D30839D4558}" srcOrd="2" destOrd="0" presId="urn:microsoft.com/office/officeart/2018/2/layout/IconCircleList"/>
    <dgm:cxn modelId="{B6CDAEA8-9B64-484B-AB84-E56A4E1F6E86}" type="presParOf" srcId="{D66CC215-9217-4F49-BEDF-AB97A742AE50}" destId="{54D51CCF-BCB3-4D4E-952D-0881B688A0A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57885-06DC-4A73-9007-73081BCFB06E}">
      <dsp:nvSpPr>
        <dsp:cNvPr id="0" name=""/>
        <dsp:cNvSpPr/>
      </dsp:nvSpPr>
      <dsp:spPr>
        <a:xfrm>
          <a:off x="441387" y="1553146"/>
          <a:ext cx="939366" cy="93936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40BE30-9969-4490-B67C-3BD979E6A708}">
      <dsp:nvSpPr>
        <dsp:cNvPr id="0" name=""/>
        <dsp:cNvSpPr/>
      </dsp:nvSpPr>
      <dsp:spPr>
        <a:xfrm>
          <a:off x="638654" y="1750413"/>
          <a:ext cx="544832" cy="5448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015DB-4D29-40FA-8E01-74538E8C86CC}">
      <dsp:nvSpPr>
        <dsp:cNvPr id="0" name=""/>
        <dsp:cNvSpPr/>
      </dsp:nvSpPr>
      <dsp:spPr>
        <a:xfrm>
          <a:off x="1582046" y="1553146"/>
          <a:ext cx="2214220" cy="939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alibri" panose="020F0502020204030204" pitchFamily="34" charset="0"/>
              <a:cs typeface="Calibri" panose="020F0502020204030204" pitchFamily="34" charset="0"/>
            </a:rPr>
            <a:t>Websites:</a:t>
          </a: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 A collection of related web pages (composed of text, images, multimedia assets, databases, interactions, and functionality) that are grouped together under its own information architecture or navigation scheme; are hosted on University of Rochester-controlled domains; and are used to conduct University business.</a:t>
          </a:r>
        </a:p>
      </dsp:txBody>
      <dsp:txXfrm>
        <a:off x="1582046" y="1553146"/>
        <a:ext cx="2214220" cy="939366"/>
      </dsp:txXfrm>
    </dsp:sp>
    <dsp:sp modelId="{AB9F51DE-D13C-4347-B227-18ED1A019C3E}">
      <dsp:nvSpPr>
        <dsp:cNvPr id="0" name=""/>
        <dsp:cNvSpPr/>
      </dsp:nvSpPr>
      <dsp:spPr>
        <a:xfrm>
          <a:off x="4182077" y="1553146"/>
          <a:ext cx="939366" cy="93936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C900C-32DB-4FED-9D4F-73F70C4425CC}">
      <dsp:nvSpPr>
        <dsp:cNvPr id="0" name=""/>
        <dsp:cNvSpPr/>
      </dsp:nvSpPr>
      <dsp:spPr>
        <a:xfrm>
          <a:off x="4379344" y="1750413"/>
          <a:ext cx="544832" cy="5448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A8397-8EEE-49E3-B0FF-DF7C6E91EA83}">
      <dsp:nvSpPr>
        <dsp:cNvPr id="0" name=""/>
        <dsp:cNvSpPr/>
      </dsp:nvSpPr>
      <dsp:spPr>
        <a:xfrm>
          <a:off x="5322736" y="1553146"/>
          <a:ext cx="2214220" cy="939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alibri" panose="020F0502020204030204" pitchFamily="34" charset="0"/>
              <a:cs typeface="Calibri" panose="020F0502020204030204" pitchFamily="34" charset="0"/>
            </a:rPr>
            <a:t>Digital Resource: </a:t>
          </a: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Includes but is not limited to websites, email and e-newsletters, mobile applications, audio and video content, electronic documents, and other information or content that are delivered through the use of digital technology and are used to conduct University business.</a:t>
          </a:r>
        </a:p>
      </dsp:txBody>
      <dsp:txXfrm>
        <a:off x="5322736" y="1553146"/>
        <a:ext cx="2214220" cy="939366"/>
      </dsp:txXfrm>
    </dsp:sp>
    <dsp:sp modelId="{44901A7F-8A24-4859-BF28-9974E995EB2C}">
      <dsp:nvSpPr>
        <dsp:cNvPr id="0" name=""/>
        <dsp:cNvSpPr/>
      </dsp:nvSpPr>
      <dsp:spPr>
        <a:xfrm>
          <a:off x="7922768" y="1553146"/>
          <a:ext cx="939366" cy="93936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50837-511C-4555-9A2A-1DEABE040E19}">
      <dsp:nvSpPr>
        <dsp:cNvPr id="0" name=""/>
        <dsp:cNvSpPr/>
      </dsp:nvSpPr>
      <dsp:spPr>
        <a:xfrm>
          <a:off x="8120035" y="1750413"/>
          <a:ext cx="544832" cy="5448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51CCF-BCB3-4D4E-952D-0881B688A0AE}">
      <dsp:nvSpPr>
        <dsp:cNvPr id="0" name=""/>
        <dsp:cNvSpPr/>
      </dsp:nvSpPr>
      <dsp:spPr>
        <a:xfrm>
          <a:off x="9063427" y="1553146"/>
          <a:ext cx="2214220" cy="939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Calibri" panose="020F0502020204030204" pitchFamily="34" charset="0"/>
              <a:cs typeface="Calibri" panose="020F0502020204030204" pitchFamily="34" charset="0"/>
            </a:rPr>
            <a:t>Services:</a:t>
          </a: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 Consultants who provide services for designing websites or digital platforms.</a:t>
          </a:r>
        </a:p>
      </dsp:txBody>
      <dsp:txXfrm>
        <a:off x="9063427" y="1553146"/>
        <a:ext cx="2214220" cy="939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FF03E-D4BB-6C44-97AA-7F415241EA2F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E0168-0618-4341-BCA9-A6D5F313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3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B50073-21F7-A23C-536C-719EEE866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BCF701A-5F14-E8BE-E48D-8845972A2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02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15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7476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 (blu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16ED8B7-90CC-55C5-1D27-9ECE5CD71C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0550" y="2057400"/>
            <a:ext cx="33909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58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blu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A78078-492D-A00A-0D10-8E3C5356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216BDFF-9D5F-83E4-EF6B-045CB1A6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077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F10244-A370-E238-DF89-B0540D8836D9}"/>
              </a:ext>
            </a:extLst>
          </p:cNvPr>
          <p:cNvSpPr/>
          <p:nvPr userDrawn="1"/>
        </p:nvSpPr>
        <p:spPr>
          <a:xfrm>
            <a:off x="0" y="3299012"/>
            <a:ext cx="12192000" cy="3558988"/>
          </a:xfrm>
          <a:prstGeom prst="rect">
            <a:avLst/>
          </a:prstGeom>
          <a:solidFill>
            <a:srgbClr val="192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93032-57CC-5C8B-78A7-0E4D53DC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956" y="5204605"/>
            <a:ext cx="10571401" cy="69863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FED03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55E6327-7E31-F832-FEF4-43E70B29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956" y="3768458"/>
            <a:ext cx="10571401" cy="1332351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43F785-BB3F-8C24-B1AB-C1297ECD5AA9}"/>
              </a:ext>
            </a:extLst>
          </p:cNvPr>
          <p:cNvCxnSpPr>
            <a:cxnSpLocks/>
          </p:cNvCxnSpPr>
          <p:nvPr userDrawn="1"/>
        </p:nvCxnSpPr>
        <p:spPr>
          <a:xfrm>
            <a:off x="857956" y="5148193"/>
            <a:ext cx="11334044" cy="0"/>
          </a:xfrm>
          <a:prstGeom prst="line">
            <a:avLst/>
          </a:prstGeom>
          <a:ln w="19050">
            <a:solidFill>
              <a:srgbClr val="FED03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64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with pho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F10244-A370-E238-DF89-B0540D8836D9}"/>
              </a:ext>
            </a:extLst>
          </p:cNvPr>
          <p:cNvSpPr/>
          <p:nvPr userDrawn="1"/>
        </p:nvSpPr>
        <p:spPr>
          <a:xfrm>
            <a:off x="0" y="3299012"/>
            <a:ext cx="12192000" cy="3558988"/>
          </a:xfrm>
          <a:prstGeom prst="rect">
            <a:avLst/>
          </a:prstGeom>
          <a:solidFill>
            <a:srgbClr val="192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93032-57CC-5C8B-78A7-0E4D53DC7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956" y="5204605"/>
            <a:ext cx="10571401" cy="69863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FED03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9D54E5-EEA1-8C88-121C-5BE80C29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956" y="3768458"/>
            <a:ext cx="10571401" cy="1332351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0B1DFA4-FD73-89F5-5705-7447F746CF08}"/>
              </a:ext>
            </a:extLst>
          </p:cNvPr>
          <p:cNvCxnSpPr>
            <a:cxnSpLocks/>
          </p:cNvCxnSpPr>
          <p:nvPr userDrawn="1"/>
        </p:nvCxnSpPr>
        <p:spPr>
          <a:xfrm>
            <a:off x="857956" y="5148193"/>
            <a:ext cx="11334044" cy="0"/>
          </a:xfrm>
          <a:prstGeom prst="line">
            <a:avLst/>
          </a:prstGeom>
          <a:ln w="19050">
            <a:solidFill>
              <a:srgbClr val="FED03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8060E300-01CB-768E-1ECC-49154A5F549E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12192000" cy="3291077"/>
          </a:xfrm>
        </p:spPr>
        <p:txBody>
          <a:bodyPr/>
          <a:lstStyle>
            <a:lvl1pPr marL="0" indent="0">
              <a:buNone/>
              <a:defRPr sz="32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9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131FF-9A7C-9399-F209-E4C25B5A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655"/>
            <a:ext cx="10515600" cy="918505"/>
          </a:xfrm>
        </p:spPr>
        <p:txBody>
          <a:bodyPr anchor="t"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148B1-D3C0-C7E5-9492-8A7D3E1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409"/>
            <a:ext cx="10515600" cy="4583553"/>
          </a:xfrm>
        </p:spPr>
        <p:txBody>
          <a:bodyPr anchor="t"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582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131FF-9A7C-9399-F209-E4C25B5AF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148B1-D3C0-C7E5-9492-8A7D3E1F6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0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F1E5F-2C2F-DD38-74DB-01532178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450A01-4195-D3FD-C3C0-34D23CF43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920564" y="0"/>
            <a:ext cx="6271436" cy="6361043"/>
          </a:xfrm>
        </p:spPr>
        <p:txBody>
          <a:bodyPr/>
          <a:lstStyle>
            <a:lvl1pPr marL="0" indent="0">
              <a:buNone/>
              <a:defRPr sz="32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8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9F77-5A66-61B2-FA9E-40EA52B53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CDB0A-582B-4514-7D34-6F949B529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solidFill>
                  <a:srgbClr val="404040"/>
                </a:solidFill>
              </a:defRPr>
            </a:lvl1pPr>
            <a:lvl2pPr>
              <a:defRPr sz="2800">
                <a:solidFill>
                  <a:srgbClr val="404040"/>
                </a:solidFill>
              </a:defRPr>
            </a:lvl2pPr>
            <a:lvl3pPr>
              <a:defRPr sz="2400">
                <a:solidFill>
                  <a:srgbClr val="404040"/>
                </a:solidFill>
              </a:defRPr>
            </a:lvl3pPr>
            <a:lvl4pPr>
              <a:defRPr sz="2000">
                <a:solidFill>
                  <a:srgbClr val="404040"/>
                </a:solidFill>
              </a:defRPr>
            </a:lvl4pPr>
            <a:lvl5pPr>
              <a:defRPr sz="2000">
                <a:solidFill>
                  <a:srgbClr val="40404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C4DDD-6B95-D6C5-14A8-AAE76DB30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78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E6FF9-68BF-2318-F549-63B8AC19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B3EF40-1DCF-2033-5DA7-44027EF43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23490-CA8D-F1C6-F6A1-7C1592DFA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164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957E1C-15C5-D225-32E4-0DF5AFA9F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4367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63C1E-9C35-544A-396C-3C9532A9B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4000" y="309600"/>
            <a:ext cx="5449800" cy="586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619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1" r:id="rId3"/>
    <p:sldLayoutId id="2147483663" r:id="rId4"/>
    <p:sldLayoutId id="2147483665" r:id="rId5"/>
    <p:sldLayoutId id="2147483650" r:id="rId6"/>
    <p:sldLayoutId id="2147483654" r:id="rId7"/>
    <p:sldLayoutId id="2147483656" r:id="rId8"/>
    <p:sldLayoutId id="2147483657" r:id="rId9"/>
    <p:sldLayoutId id="2147483655" r:id="rId10"/>
    <p:sldLayoutId id="2147483658" r:id="rId11"/>
    <p:sldLayoutId id="214748366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192C5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9050EE-26AF-4253-BD50-F0FCD965A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B056D9-E893-7677-C318-3B21073F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Digital Accessibility Procurement Requirements </a:t>
            </a: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id="{D0C78466-EB6E-45A0-99A6-A00789ACD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E99F76E4-5DFD-4DBE-B042-66FBCD118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id="{773717CC-ECEE-4ABF-BA61-C59F46801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9A4FAE41-62DF-4B8E-BD66-8EC206E0E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64C7F1F-5546-40DC-A16B-C9A3E4577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45583216-FC24-4B75-9703-DBEC401FF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2FD0A70D-2E7E-4048-8145-0F45EDBBC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B703C78E-D176-4455-B7B5-2DB4F418D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AD23B98E-D1FB-4BD9-BA4A-060BC8266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C1541992-EEDB-4D6B-BDA9-B66E58A17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08072B3B-B852-4186-ACFE-F614251324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7B5DD2CA-BCBA-4F3E-B472-84006768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C7335DFE-05E4-4D45-B035-1D85E7648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ADCF9375-A092-491A-960D-A4DBB376C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95341599-7E99-490F-9AF8-07EAE5C8D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E1C55EB0-818A-46E6-8D53-550310029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319B036C-5BD8-4F3B-8935-96D50F410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A8445880-106C-4DC8-A250-D132F0D6F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52AA1DD-5DBE-43CD-9B85-63C7626929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A412466-ED73-4944-83CE-224B1769C2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07E195A-10DB-494C-A547-E1D0C6F61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4CD4AECE-734D-4B90-984F-B2ABFA2B6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2927072E-8001-4AD1-A4C4-2EDBA3BF8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499D6F50-E593-46A3-81D8-73389276B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7A96E600-84B4-452B-AE40-295FC5807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BBA17AC-C1AB-4BFC-A051-457275D1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88E850C-90D5-4D0F-A57D-7809327EF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F98D808-AB13-4D8D-B4C5-9D3215346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5AFFBC0-FF37-4117-86FA-21ABDA17A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ED0AC42A-17B0-4154-968C-CAE2A04C2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4A7A31A0-8490-4B9D-B9CC-7FF28053E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8188899C-6A74-43D8-B36C-F86B278C8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1537EAA6-95B6-4674-A7B9-40F9AB7F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4B29507-C08F-4764-B703-0EB33A0FA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200E500-6A99-47FC-A30F-FA4C85DA8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558677C-76AD-451F-AEEE-C5FEE4179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E472E5-A81A-44E7-AEBA-C3A593497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5CD54F54-9E41-4635-A533-6CC6515E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B22D6F46-74C0-49D9-8CD8-BC125E973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C6FAA6EC-EDF6-4522-ACD8-8D4F7FF872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5F8364DC-ED1A-482D-A418-7941B199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96D361-70A8-4528-940B-F306550F8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4D1CB00A-0CE1-4E25-ADCE-9562845F5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1B6761E-B7C6-4218-B95F-F6DEC0066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CA081177-DAC3-4667-91A1-4CC885D4A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435007DC-BB8D-43BA-9598-AE79AA262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46628B8A-02EC-44EF-B52C-5EBAFBCF9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2DACEC99-8F4C-495C-8EAA-670A3A02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8EFEAD4-1425-4357-9D8A-F326DABC6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FDA70E94-A082-47D4-B4F8-142AEF1D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10E96E8A-1EEA-4F1D-8CFE-12DC9B9E7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B12D7CC4-A548-4FF7-A6B2-9151CFA9E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CB3F1C68-B597-4669-87F8-C80124ABE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57037D2-0958-4F34-815F-C8CA7F86A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30AF3969-3F11-4157-B4B9-33B131462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51D613E3-18F5-4426-ADEB-DEC123E16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1DC25548-A3A9-4018-A29B-6972D353F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7EDE6372-94D2-435D-BD43-A20072D8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729575A6-77E2-4199-8F0A-27C89330A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12EB506D-59AD-4011-80F8-36A2BDB9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92FD46FA-14EB-46A2-B4A3-ECD1F49BAC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1CD84E07-49A9-40E3-B34C-91C156C9C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F3090306-C384-44A0-8C38-77397133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15E97E-31A4-4273-AB55-8EAD74CB9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92F63CA-0494-43E2-A0AA-37C35C832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5389A040-E4CC-4CE7-8B9F-40ECA9AC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1BA51B23-705C-49BE-B606-8A9B623E0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B16EF17A-F451-4B5B-9052-33A9116E9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1B20B7D1-27D7-4E1A-A317-E9E7A105A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1E3FADAF-FD1D-45B2-A40D-EBDD536E7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01257BA-BCE2-4479-A04F-A9DBFAF9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19D0ABC-04D9-405A-A52F-5EEC01762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123AE5C7-608A-47A7-B7A1-55662B70B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957BDA1A-3081-45EB-A31E-3F98EC6DC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683DDA50-C794-4DC5-8297-CFDEB8DCB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FA42024A-A832-4635-9CE6-B968232CE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564D00AA-3E68-4F56-80A0-08D5DFFB6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D988A711-E3E8-4172-AFE1-60E93FF10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7A89FF34-EE34-461C-A3EF-73AC3801B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80D55E43-BE59-444D-B32B-9C0306A12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639C823F-B16B-4DF7-BA6E-0D832AAB2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E623C08-172F-41EA-90CB-59ED0D583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94C0577F-0FF9-47D5-8C6D-FC7B4CC31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0C80E9D-7909-4C52-ACAD-80FF874F9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2B9598CE-4E74-4A54-BAB8-59379D211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E7188EAA-47E1-4B73-8682-C74A0421B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36900E8B-61F2-411F-B29F-A9CDC6E81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0A25598A-334A-487D-9604-4753EAE81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C8DBE472-045A-491C-AB7C-4153EE2B0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2F6DD374-5D5F-48BB-8135-8F37EE2C2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86B8A5A-00D0-4291-937B-931B3F19C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89C10BFA-8067-495D-810E-1F4085F7B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51F94E69-8294-4AB3-A457-3BD4ACF08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AD2859C5-45C5-4EE2-8272-0FA7A0235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4AFB321-1B9D-41AF-9686-8C689A3F4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5C4403F4-D893-4E4C-8DFE-E79AE6A62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A894316-677B-4B51-AF19-0D3FAF96A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FDE9AD-8F5A-44B0-AC7E-30148150D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A4D0E6BA-489D-4EA4-994E-225F7D078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7EDFBCCB-EC92-4860-BBDB-2EC6355FE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459DBA8E-2EB0-4C51-A161-2C595B89D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FB1BA285-9A95-49B7-A098-F38400D92B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D29C405E-90F5-4AB5-8B5F-3CA2F181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F7214FFD-3321-412F-9CA5-4BC6E874F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5F16C3D8-64A1-443D-92A7-EA97518A6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7E4EFAB9-436A-4B6B-A16B-8DA3F614A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037DDFC3-D7A5-443D-8417-D723296DA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253AC142-F4B4-47E8-BBEE-F7D0F8547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890AAA82-94E2-41D0-AE92-9C87195CC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FD33B856-EF4E-40FC-BDA0-9E26203D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24AEBF58-C8A2-4D00-9AFB-B5012AEA3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21270E55-4211-4529-BDC3-29B80BDF5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16DD7E91-EFBB-4DD7-B30F-4A13C20BE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96260F31-66FB-4E2C-801E-701C2B859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B5FEE1C9-3961-4400-AD3E-B5AD93A47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34E1BE05-269F-4A13-99FE-2A973A0E7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2D591FBD-65C6-46C4-AF19-875D652D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85F7E635-CB45-4346-BBFB-10FF0576A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3BDAC885-F0B3-4D66-8587-438465298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3427A7E1-71C9-42CC-9CAF-53642DC4D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20BF60C4-2E5D-473E-96B6-D22BB8536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C4703732-1088-4448-ACC0-D8BD901B2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6777D706-23BF-4962-98D3-D5AE7DF4E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783FF777-4C59-44D0-9441-2B40E0A70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2037F33C-65F4-44B6-9CB2-D32D1552C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E73BA403-F3FD-4D76-A516-5698375D6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0AF0D29B-415A-4327-A4B4-B5DC8F0AC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374A9388-F55E-4F94-817D-5BFF0B59E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30C52183-F223-4E0A-B713-C91589CEB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A6BEE030-DC6B-4CB1-A01B-95CC82552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2D41CF67-37BB-443C-85CF-2A05174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65A449CF-396F-45B8-B268-6824A4E89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9C20A7EF-7013-4D6C-ADD8-868A931DF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F787692C-3BA9-4D4D-82F8-E497797AA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A6D539D6-A55E-40F5-83AC-A77340524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4D7922F-CA55-4202-B99F-ED303E704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4120C846-A602-4B6C-9C07-11D2B0F8A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84B5D527-4684-45F5-84CE-73642492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FF31CF21-8169-4D45-A115-9CF8D371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DA8762B9-9CD8-4676-93F5-6C9358A94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A183E80A-70D1-4F52-A92D-D396648CC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3FBB0F7-E17E-4890-9B66-3625BA146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708E7BF1-2D4D-44AB-A5CC-0ED91B846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4B468C4E-6F63-4172-AE1F-8965744DB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974C7149-F567-4D55-8F48-511DCF3A8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54A551FA-7E10-4D28-9A10-B9A06C078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1D04F3C0-CE2C-4B8D-A5BD-0E994FD8D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id="{D2EA9230-DD52-48A9-B268-56744EA50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id="{043A05F5-A8CF-4D01-AF12-95D1ECAE4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id="{1F47C6BC-BD1A-4291-B018-05E5A72E4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5B89844-FD17-4048-A3F5-35E390C6E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B5593F34-8B0E-4D34-9781-B594E2F5D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4428E4BB-2263-4D19-8254-C9B54B856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2366216E-6EA2-4872-8370-C5EC22520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id="{D66F8E3F-BF33-4F99-A1F0-EB5885BF2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EB506747-ED9D-43EA-BD67-DF7971849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AC803CE8-FFF7-40EA-AF62-102724C32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7EF6FFCA-06CC-4395-AEB0-425719A42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0D95F285-AAC0-4F32-8665-2677878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8DFCCA2E-BF12-4D26-A5A4-A0338754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id="{2ABEAC60-6AC3-4D6A-95F9-2E79F6BE0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A6015B7-49FE-4729-B2F4-585F0F305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id="{D611DEB1-76FE-4625-9449-88E52D15F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id="{97F031C1-1AA7-4CA7-ADD3-E0577626E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96F5D0CB-22E6-4536-8403-F42527F31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A32718AB-7401-4F66-9C77-E06C3CF7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85B6B5F1-D1E4-45A3-8117-348D02D2A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534869FD-184C-42DB-B9DA-293DB67E5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A781504F-CAFD-4201-B288-8B4A809B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D9FC8348-2BA6-4631-8AA7-D63CD898C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id="{C1AF95A2-64EA-45E2-A43B-1EBD56910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id="{CFC80050-240D-434A-BFCB-DE4DA4FAF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9090F-D3D8-4EC1-1FD4-6D0769297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7270" y="1130846"/>
            <a:ext cx="497477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  <a:cs typeface="+mn-cs"/>
              </a:rPr>
              <a:t>Yi-Li van den Berg</a:t>
            </a:r>
          </a:p>
          <a:p>
            <a:endParaRPr lang="en-US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  <a:cs typeface="+mn-cs"/>
              </a:rPr>
              <a:t>February 25, 2025</a:t>
            </a:r>
          </a:p>
        </p:txBody>
      </p:sp>
    </p:spTree>
    <p:extLst>
      <p:ext uri="{BB962C8B-B14F-4D97-AF65-F5344CB8AC3E}">
        <p14:creationId xmlns:p14="http://schemas.microsoft.com/office/powerpoint/2010/main" val="126661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81FB7E-3819-9C44-B60D-2474E22F77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D16915-B1EF-161C-C9F8-6559428AD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287" y="348865"/>
            <a:ext cx="10484072" cy="877729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ACCESSIBILITY PURCHASING REQUIREMENTS</a:t>
            </a:r>
            <a:br>
              <a:rPr lang="en-US" sz="25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https://www.rochester.edu/digital-accessibility/purchasers/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461DC6-EA38-4019-16BE-40D7521C27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499269"/>
              </p:ext>
            </p:extLst>
          </p:nvPr>
        </p:nvGraphicFramePr>
        <p:xfrm>
          <a:off x="136634" y="2259724"/>
          <a:ext cx="11719035" cy="4045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09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of the President PPT">
      <a:dk1>
        <a:srgbClr val="192C50"/>
      </a:dk1>
      <a:lt1>
        <a:srgbClr val="FFFFFF"/>
      </a:lt1>
      <a:dk2>
        <a:srgbClr val="001F5A"/>
      </a:dk2>
      <a:lt2>
        <a:srgbClr val="F3F4F3"/>
      </a:lt2>
      <a:accent1>
        <a:srgbClr val="094AA5"/>
      </a:accent1>
      <a:accent2>
        <a:srgbClr val="F75153"/>
      </a:accent2>
      <a:accent3>
        <a:srgbClr val="FED038"/>
      </a:accent3>
      <a:accent4>
        <a:srgbClr val="0EA89F"/>
      </a:accent4>
      <a:accent5>
        <a:srgbClr val="7E218A"/>
      </a:accent5>
      <a:accent6>
        <a:srgbClr val="91D050"/>
      </a:accent6>
      <a:hlink>
        <a:srgbClr val="4386C2"/>
      </a:hlink>
      <a:folHlink>
        <a:srgbClr val="7E218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988 Presentation TEMPLATE" id="{2DA34AAD-FBE5-264E-8B84-31961DC15026}" vid="{ED709706-760E-714C-B8EF-643FFD5880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37221</TotalTime>
  <Words>144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Digital Accessibility Procurement Requirements </vt:lpstr>
      <vt:lpstr>DIGITAL ACCESSIBILITY PURCHASING REQUIREMENTS https://www.rochester.edu/digital-accessibility/purchasers/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Mossey, Sarah</dc:creator>
  <cp:lastModifiedBy>Van Den Berg, Yanli</cp:lastModifiedBy>
  <cp:revision>553</cp:revision>
  <dcterms:created xsi:type="dcterms:W3CDTF">2022-08-03T16:49:24Z</dcterms:created>
  <dcterms:modified xsi:type="dcterms:W3CDTF">2025-02-25T15:44:46Z</dcterms:modified>
</cp:coreProperties>
</file>