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7B612-B255-A400-ED7B-828C5C85CA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91D44-209C-D75F-AEEF-097002D41F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910334-960B-FB87-7C2A-51D04CEA7382}"/>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5" name="Footer Placeholder 4">
            <a:extLst>
              <a:ext uri="{FF2B5EF4-FFF2-40B4-BE49-F238E27FC236}">
                <a16:creationId xmlns:a16="http://schemas.microsoft.com/office/drawing/2014/main" id="{BDC18C02-A5A4-A883-D834-9DE2763C34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0EA141-FA8E-DFD9-BAEA-54C4F417D935}"/>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1789836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04D17-029C-7F43-A750-CEC8BB9C75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2FA546-FB06-AA6B-2EE1-6386162E76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6AA012-61E4-2189-BD8A-637555A812AA}"/>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5" name="Footer Placeholder 4">
            <a:extLst>
              <a:ext uri="{FF2B5EF4-FFF2-40B4-BE49-F238E27FC236}">
                <a16:creationId xmlns:a16="http://schemas.microsoft.com/office/drawing/2014/main" id="{F42D6EC6-C6DB-C2BD-1815-9FE6EEE404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326EB4-08D0-C839-33AA-3A64F3B81964}"/>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1507537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10ACCC-D0F5-B112-7F45-7F263A43FA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9512EC-0065-3CB3-205D-0080D48DB2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7AC3F3-117E-52C8-C367-47949855DCD3}"/>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5" name="Footer Placeholder 4">
            <a:extLst>
              <a:ext uri="{FF2B5EF4-FFF2-40B4-BE49-F238E27FC236}">
                <a16:creationId xmlns:a16="http://schemas.microsoft.com/office/drawing/2014/main" id="{183AC99D-319E-ECBD-D861-886F695C48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A6D192-D9BA-A516-6FF8-5A7821BA51A6}"/>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2728556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AD42A-4C58-40EA-ECDB-3C0A620C08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585D2C-A34E-3F80-55FD-FCDF88F213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175A1B-6710-4AA9-9627-1EC4CA85B37B}"/>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5" name="Footer Placeholder 4">
            <a:extLst>
              <a:ext uri="{FF2B5EF4-FFF2-40B4-BE49-F238E27FC236}">
                <a16:creationId xmlns:a16="http://schemas.microsoft.com/office/drawing/2014/main" id="{B3A40850-BECE-1EA8-434E-936B639DEF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997969-2EE0-0AE8-0822-BB49FEB97B3A}"/>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47098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48CA-4E2C-48AB-2E1B-7C1D5DE846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00E23F-A605-0D45-616F-3939B621C43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804CF2-F7CC-DBD2-3390-275082669305}"/>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5" name="Footer Placeholder 4">
            <a:extLst>
              <a:ext uri="{FF2B5EF4-FFF2-40B4-BE49-F238E27FC236}">
                <a16:creationId xmlns:a16="http://schemas.microsoft.com/office/drawing/2014/main" id="{FE0502DA-A7E5-A75B-D8AF-8A2ED879EF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84570-4C70-D29E-3F96-01A4438F58A6}"/>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26843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B65A1-C1FF-DB9D-453E-9D86140D2E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C1831F-66B4-DDA3-615C-5C9E2F7EA3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E772D-22D4-1E8D-E75F-0F324B426B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C21880-84EC-F930-CF12-F107677ACDDA}"/>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6" name="Footer Placeholder 5">
            <a:extLst>
              <a:ext uri="{FF2B5EF4-FFF2-40B4-BE49-F238E27FC236}">
                <a16:creationId xmlns:a16="http://schemas.microsoft.com/office/drawing/2014/main" id="{22992246-8C88-15DA-08DC-3C66B851CF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C734D-AB9A-791D-8994-5AF05D3591A7}"/>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309786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D4AB8-ACED-A918-1963-D6167DB5A1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1D4B9D-3AB9-900B-A662-966E854CBF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1774ED-5370-BB30-6E85-3B7CFBAE63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B259D8-3306-2802-2404-557165D316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BD1772-3FBF-B69E-07C7-99A8102DAB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6FD3E5-B821-89D3-CF04-FD5427CA613E}"/>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8" name="Footer Placeholder 7">
            <a:extLst>
              <a:ext uri="{FF2B5EF4-FFF2-40B4-BE49-F238E27FC236}">
                <a16:creationId xmlns:a16="http://schemas.microsoft.com/office/drawing/2014/main" id="{5786E8E8-E400-3AB7-4618-CF1969A6B6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C2FBCF-99E9-1C51-32BC-09AF009DAF45}"/>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85542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C6D0B-2EDF-8A41-84B3-16DE1E57D4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02F4D4-8C40-BC4B-92A8-27B04FB1DA00}"/>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4" name="Footer Placeholder 3">
            <a:extLst>
              <a:ext uri="{FF2B5EF4-FFF2-40B4-BE49-F238E27FC236}">
                <a16:creationId xmlns:a16="http://schemas.microsoft.com/office/drawing/2014/main" id="{193A2ED6-AF2F-B3AC-2941-DC0404BF1B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2B4F3C-2F5E-5BF5-28D3-507663856BFC}"/>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273615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D5C43A-D5C9-9C71-0E2A-CEDE43CD7A6E}"/>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3" name="Footer Placeholder 2">
            <a:extLst>
              <a:ext uri="{FF2B5EF4-FFF2-40B4-BE49-F238E27FC236}">
                <a16:creationId xmlns:a16="http://schemas.microsoft.com/office/drawing/2014/main" id="{23115C2A-BACE-8592-011C-337E53ADF5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403468-2014-DFB9-AF93-EF1F996446D2}"/>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204146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02ACA-6A65-64C0-8683-BC26392A4C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D7FF89-CA50-AA28-AAAC-45D8B3CC6A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9AE43F-F615-9EE5-2A20-FA70A8FD6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EF996D-4313-F7D8-FB4F-73DBF0AE90FC}"/>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6" name="Footer Placeholder 5">
            <a:extLst>
              <a:ext uri="{FF2B5EF4-FFF2-40B4-BE49-F238E27FC236}">
                <a16:creationId xmlns:a16="http://schemas.microsoft.com/office/drawing/2014/main" id="{55576767-22F3-3074-CE8B-7AC1B070B1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2DA1E0-FEE6-51ED-B182-CDE3E6045AE9}"/>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66711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4852-E42B-4AA6-92E0-F2191FA5A8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80F57C-292A-95BD-8EEB-80B1529DA2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116AB8-C4EA-32A9-786D-4F078B9096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68A143-D269-783F-3F86-4355263C5534}"/>
              </a:ext>
            </a:extLst>
          </p:cNvPr>
          <p:cNvSpPr>
            <a:spLocks noGrp="1"/>
          </p:cNvSpPr>
          <p:nvPr>
            <p:ph type="dt" sz="half" idx="10"/>
          </p:nvPr>
        </p:nvSpPr>
        <p:spPr/>
        <p:txBody>
          <a:bodyPr/>
          <a:lstStyle/>
          <a:p>
            <a:fld id="{EC3E3A30-8DB3-4B77-8AF2-F22F48411741}" type="datetimeFigureOut">
              <a:rPr lang="en-US" smtClean="0"/>
              <a:t>2/25/2025</a:t>
            </a:fld>
            <a:endParaRPr lang="en-US"/>
          </a:p>
        </p:txBody>
      </p:sp>
      <p:sp>
        <p:nvSpPr>
          <p:cNvPr id="6" name="Footer Placeholder 5">
            <a:extLst>
              <a:ext uri="{FF2B5EF4-FFF2-40B4-BE49-F238E27FC236}">
                <a16:creationId xmlns:a16="http://schemas.microsoft.com/office/drawing/2014/main" id="{56E4AC90-76AA-B9ED-7BDB-0363D5F481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2B6036-EFFB-246B-76D5-325F19D79FDC}"/>
              </a:ext>
            </a:extLst>
          </p:cNvPr>
          <p:cNvSpPr>
            <a:spLocks noGrp="1"/>
          </p:cNvSpPr>
          <p:nvPr>
            <p:ph type="sldNum" sz="quarter" idx="12"/>
          </p:nvPr>
        </p:nvSpPr>
        <p:spPr/>
        <p:txBody>
          <a:bodyPr/>
          <a:lstStyle/>
          <a:p>
            <a:fld id="{8C39A1AD-2EC6-4065-8DFF-DF3F7C19BF6C}" type="slidenum">
              <a:rPr lang="en-US" smtClean="0"/>
              <a:t>‹#›</a:t>
            </a:fld>
            <a:endParaRPr lang="en-US"/>
          </a:p>
        </p:txBody>
      </p:sp>
    </p:spTree>
    <p:extLst>
      <p:ext uri="{BB962C8B-B14F-4D97-AF65-F5344CB8AC3E}">
        <p14:creationId xmlns:p14="http://schemas.microsoft.com/office/powerpoint/2010/main" val="113055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2956B0-AE35-EB41-EACD-CBC2B41A61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271ECB-5799-B216-32B7-0F3F4D99C9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96A80-4D36-1AE9-3472-8E138EEA98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3E3A30-8DB3-4B77-8AF2-F22F48411741}" type="datetimeFigureOut">
              <a:rPr lang="en-US" smtClean="0"/>
              <a:t>2/25/2025</a:t>
            </a:fld>
            <a:endParaRPr lang="en-US"/>
          </a:p>
        </p:txBody>
      </p:sp>
      <p:sp>
        <p:nvSpPr>
          <p:cNvPr id="5" name="Footer Placeholder 4">
            <a:extLst>
              <a:ext uri="{FF2B5EF4-FFF2-40B4-BE49-F238E27FC236}">
                <a16:creationId xmlns:a16="http://schemas.microsoft.com/office/drawing/2014/main" id="{59AE7410-46E5-9D86-F4F3-916CB6A146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926C937-704B-096D-CEC7-4DBF65754C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39A1AD-2EC6-4065-8DFF-DF3F7C19BF6C}" type="slidenum">
              <a:rPr lang="en-US" smtClean="0"/>
              <a:t>‹#›</a:t>
            </a:fld>
            <a:endParaRPr lang="en-US"/>
          </a:p>
        </p:txBody>
      </p:sp>
    </p:spTree>
    <p:extLst>
      <p:ext uri="{BB962C8B-B14F-4D97-AF65-F5344CB8AC3E}">
        <p14:creationId xmlns:p14="http://schemas.microsoft.com/office/powerpoint/2010/main" val="318104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usaspending.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EBD39-9B5C-059F-3238-B1A73864F9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C9A87E-9695-D3AA-4828-19401578BC45}"/>
              </a:ext>
            </a:extLst>
          </p:cNvPr>
          <p:cNvSpPr>
            <a:spLocks noGrp="1"/>
          </p:cNvSpPr>
          <p:nvPr>
            <p:ph idx="1"/>
          </p:nvPr>
        </p:nvSpPr>
        <p:spPr/>
        <p:txBody>
          <a:bodyPr>
            <a:normAutofit fontScale="92500" lnSpcReduction="10000"/>
          </a:bodyPr>
          <a:lstStyle/>
          <a:p>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a:t>
            </a:r>
            <a:r>
              <a:rPr lang="en-US" sz="1800" b="1" dirty="0">
                <a:solidFill>
                  <a:srgbClr val="000000"/>
                </a:solidFill>
                <a:effectLst/>
                <a:latin typeface="Arial" panose="020B0604020202020204" pitchFamily="34" charset="0"/>
                <a:ea typeface="Aptos" panose="020B0004020202020204" pitchFamily="34" charset="0"/>
                <a:cs typeface="Aptos" panose="020B0004020202020204" pitchFamily="34" charset="0"/>
              </a:rPr>
              <a:t>Review of FFATA</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 The Federal Funding Accountability and Transparency Act, commonly known as FFATA was signed in 2006. The intent is to empower every American with the ability to hold the government accountable for each spending decision in an effort to reduce wasteful spending in the federal government. The FFATA legislation requires information on federal awards be made available to the public via a single, searchable website, which is </a:t>
            </a:r>
            <a:r>
              <a:rPr lang="en-US" sz="1800" u="sng" dirty="0">
                <a:solidFill>
                  <a:srgbClr val="51688A"/>
                </a:solidFill>
                <a:effectLst/>
                <a:latin typeface="Arial" panose="020B0604020202020204" pitchFamily="34" charset="0"/>
                <a:ea typeface="Aptos" panose="020B0004020202020204" pitchFamily="34" charset="0"/>
                <a:cs typeface="Aptos" panose="020B0004020202020204" pitchFamily="34" charset="0"/>
                <a:hlinkClick r:id="rId2"/>
              </a:rPr>
              <a:t>www.USASpending.gov</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So, we know when  the University is the prime recipient, the federal government can easily make that information available to the public.  But what about when the University issues a subaward with federal funds?   That is done via FFATA reporting.  </a:t>
            </a:r>
            <a:r>
              <a:rPr lang="en-US" sz="1800" dirty="0" err="1">
                <a:solidFill>
                  <a:srgbClr val="000000"/>
                </a:solidFill>
                <a:effectLst/>
                <a:latin typeface="Arial" panose="020B0604020202020204" pitchFamily="34" charset="0"/>
                <a:ea typeface="Aptos" panose="020B0004020202020204" pitchFamily="34" charset="0"/>
                <a:cs typeface="Aptos" panose="020B0004020202020204" pitchFamily="34" charset="0"/>
              </a:rPr>
              <a:t>Crys</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Holm in ORPA does FFATA reporting for the University.  Each time we issue a subaward with a value of $30,000 or more, </a:t>
            </a:r>
            <a:r>
              <a:rPr lang="en-US" sz="1800" dirty="0" err="1">
                <a:solidFill>
                  <a:srgbClr val="000000"/>
                </a:solidFill>
                <a:effectLst/>
                <a:latin typeface="Arial" panose="020B0604020202020204" pitchFamily="34" charset="0"/>
                <a:ea typeface="Aptos" panose="020B0004020202020204" pitchFamily="34" charset="0"/>
                <a:cs typeface="Aptos" panose="020B0004020202020204" pitchFamily="34" charset="0"/>
              </a:rPr>
              <a:t>Crys</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is required to report that in a government sponsored database.  Those are easy!  However, when we issue a subaward under a federally funded clinical trial those are more challenging.    They are more challenging because we typically pay the subrecipient a fixed rate for each patient they enroll.  At the time we issue the subaward, we have no way of knowing how many patients an enrolling site will enroll.. So we have no way of knowing when the total amount paid to that subrecipient reaches the FFATA $30,000 threshold for reporting.  We need to rely on departments to tell us when that threshold is reached.  This notification to ORPA must happen quickly.  </a:t>
            </a:r>
            <a:r>
              <a:rPr lang="en-US" sz="1800" dirty="0" err="1">
                <a:solidFill>
                  <a:srgbClr val="000000"/>
                </a:solidFill>
                <a:effectLst/>
                <a:latin typeface="Arial" panose="020B0604020202020204" pitchFamily="34" charset="0"/>
                <a:ea typeface="Aptos" panose="020B0004020202020204" pitchFamily="34" charset="0"/>
                <a:cs typeface="Aptos" panose="020B0004020202020204" pitchFamily="34" charset="0"/>
              </a:rPr>
              <a:t>Crys</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must report these subawards  by the end of the month following the month in which the $30,000 payment to the subrecipient was reached. -  So this is a reminder, if you have subawards under a federally funded clinical trial where you are paying the subrecipient a per patient fee, you must notify your RA when the payments to that site reach $30,000.  </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2939780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CAB2D-5D92-C3EA-7B84-DAE944E371E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8C81A0-1EE4-4F9E-7E8D-5D91A3D6EC86}"/>
              </a:ext>
            </a:extLst>
          </p:cNvPr>
          <p:cNvSpPr>
            <a:spLocks noGrp="1"/>
          </p:cNvSpPr>
          <p:nvPr>
            <p:ph idx="1"/>
          </p:nvPr>
        </p:nvSpPr>
        <p:spPr/>
        <p:txBody>
          <a:bodyPr/>
          <a:lstStyle/>
          <a:p>
            <a:r>
              <a:rPr lang="en-US" sz="1800" b="1" dirty="0">
                <a:solidFill>
                  <a:srgbClr val="000000"/>
                </a:solidFill>
                <a:effectLst/>
                <a:latin typeface="Arial" panose="020B0604020202020204" pitchFamily="34" charset="0"/>
                <a:ea typeface="Aptos" panose="020B0004020202020204" pitchFamily="34" charset="0"/>
                <a:cs typeface="Aptos" panose="020B0004020202020204" pitchFamily="34" charset="0"/>
              </a:rPr>
              <a:t>Data Management Sharing Plan question in IORA</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 If we are a subrecipient under an planned NIH submission, we may not be involved in the preparation of the required DMSP.  However, if an award is made and a </a:t>
            </a:r>
            <a:r>
              <a:rPr lang="en-US" sz="1800" dirty="0" err="1">
                <a:solidFill>
                  <a:srgbClr val="000000"/>
                </a:solidFill>
                <a:effectLst/>
                <a:latin typeface="Arial" panose="020B0604020202020204" pitchFamily="34" charset="0"/>
                <a:ea typeface="Aptos" panose="020B0004020202020204" pitchFamily="34" charset="0"/>
                <a:cs typeface="Aptos" panose="020B0004020202020204" pitchFamily="34" charset="0"/>
              </a:rPr>
              <a:t>subagreement</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is issued to us, we are required to comply with the DMSP as approved by NIH.  The prime awardee should then be attaching a copy of the approved DMSP to our subaward.  So, given these circumstances, we should answer the DMSP question in the IORA FP as “Yes”.  Questions? </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1548203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0593D-294D-5B6E-41BC-0ED4D67A59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46BE6C7-75F8-3369-17B3-4B5122D6AC2F}"/>
              </a:ext>
            </a:extLst>
          </p:cNvPr>
          <p:cNvSpPr>
            <a:spLocks noGrp="1"/>
          </p:cNvSpPr>
          <p:nvPr>
            <p:ph idx="1"/>
          </p:nvPr>
        </p:nvSpPr>
        <p:spPr/>
        <p:txBody>
          <a:bodyPr/>
          <a:lstStyle/>
          <a:p>
            <a:pPr marL="0" marR="0"/>
            <a:r>
              <a:rPr lang="en-US" sz="1800" b="1" dirty="0">
                <a:solidFill>
                  <a:srgbClr val="000000"/>
                </a:solidFill>
                <a:effectLst/>
                <a:latin typeface="Arial" panose="020B0604020202020204" pitchFamily="34" charset="0"/>
                <a:ea typeface="Aptos" panose="020B0004020202020204" pitchFamily="34" charset="0"/>
                <a:cs typeface="Aptos" panose="020B0004020202020204" pitchFamily="34" charset="0"/>
              </a:rPr>
              <a:t>Subaward threshold - Per ORPA-L that went out last Friday.</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1200"/>
              </a:spcBef>
              <a:spcAft>
                <a:spcPts val="120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Pursuant to the updates to the Uniform Guidance released in April 2024 with effective dates of October 1, 2024 the Subaward threshold changed from $25,000 to $50,000.  This means when preparing a proposal which includes subawards, while the subrecipient is able to collect F &amp; A / </a:t>
            </a:r>
            <a:r>
              <a:rPr lang="en-US" sz="1800" dirty="0" err="1">
                <a:solidFill>
                  <a:srgbClr val="000000"/>
                </a:solidFill>
                <a:effectLst/>
                <a:latin typeface="Arial" panose="020B0604020202020204" pitchFamily="34" charset="0"/>
                <a:ea typeface="Aptos" panose="020B0004020202020204" pitchFamily="34" charset="0"/>
                <a:cs typeface="Aptos" panose="020B0004020202020204" pitchFamily="34" charset="0"/>
              </a:rPr>
              <a:t>indirects</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on all of their qualifying direct costs, UR can now collect F&amp;A / </a:t>
            </a:r>
            <a:r>
              <a:rPr lang="en-US" sz="1800" dirty="0" err="1">
                <a:solidFill>
                  <a:srgbClr val="000000"/>
                </a:solidFill>
                <a:effectLst/>
                <a:latin typeface="Arial" panose="020B0604020202020204" pitchFamily="34" charset="0"/>
                <a:ea typeface="Aptos" panose="020B0004020202020204" pitchFamily="34" charset="0"/>
                <a:cs typeface="Aptos" panose="020B0004020202020204" pitchFamily="34" charset="0"/>
              </a:rPr>
              <a:t>indirects</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on  the first $50,000 of the subrecipient’s total costs as opposed to the previous allowability of F &amp; A/</a:t>
            </a:r>
            <a:r>
              <a:rPr lang="en-US" sz="1800" dirty="0" err="1">
                <a:solidFill>
                  <a:srgbClr val="000000"/>
                </a:solidFill>
                <a:effectLst/>
                <a:latin typeface="Arial" panose="020B0604020202020204" pitchFamily="34" charset="0"/>
                <a:ea typeface="Aptos" panose="020B0004020202020204" pitchFamily="34" charset="0"/>
                <a:cs typeface="Aptos" panose="020B0004020202020204" pitchFamily="34" charset="0"/>
              </a:rPr>
              <a:t>Indirects</a:t>
            </a: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on only the first $25,000.</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1200"/>
              </a:spcBef>
              <a:spcAft>
                <a:spcPts val="1200"/>
              </a:spcAft>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 While ORPA had announced this change last year, we were informed by the federal government that we could not begin utilizing this new threshold until we had new negotiated F &amp; A rates.  We now have our negotiated rates.  Please accept this email as approval to begin utilizing this new threshold immediately for any funding proposals with start dates of July 1, 2025 or later. </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1402527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625</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Ritz, Michael</dc:creator>
  <cp:lastModifiedBy>Ritz, Michael</cp:lastModifiedBy>
  <cp:revision>1</cp:revision>
  <dcterms:created xsi:type="dcterms:W3CDTF">2025-02-25T19:41:49Z</dcterms:created>
  <dcterms:modified xsi:type="dcterms:W3CDTF">2025-02-25T19:43:26Z</dcterms:modified>
</cp:coreProperties>
</file>