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5" r:id="rId3"/>
    <p:sldId id="266" r:id="rId4"/>
    <p:sldId id="286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01" autoAdjust="0"/>
    <p:restoredTop sz="96357" autoAdjust="0"/>
  </p:normalViewPr>
  <p:slideViewPr>
    <p:cSldViewPr snapToGrid="0">
      <p:cViewPr varScale="1">
        <p:scale>
          <a:sx n="104" d="100"/>
          <a:sy n="104" d="100"/>
        </p:scale>
        <p:origin x="124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EDDAE-FE56-4B8A-B10B-3D10906BA2DC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19C84-5712-4153-8779-6EA1C6388F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5544EC-FFB2-402A-D139-8C7A89A898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C9E3B1-0E54-F91B-9E99-C18A9E710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FC0D6-25F5-DC46-A1F2-52DBE61100A1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DDC078D-BF0D-7798-58CC-B31CF9259B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7D7D190-3F80-0A07-AA5E-E2251EA7E7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1836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A15F8-3452-9092-BF92-6E73619BB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F4A1B3-CC3F-6E5A-57B4-F6D54CFB2A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FC0D6-25F5-DC46-A1F2-52DBE61100A1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41A0031-CDF4-2B25-414B-84C874CBD6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90F0B63-9D58-E7A5-767C-00EFA851B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1703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A15F8-3452-9092-BF92-6E73619BB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F4A1B3-CC3F-6E5A-57B4-F6D54CFB2A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FC0D6-25F5-DC46-A1F2-52DBE61100A1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41A0031-CDF4-2B25-414B-84C874CBD6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90F0B63-9D58-E7A5-767C-00EFA851B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8132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A15F8-3452-9092-BF92-6E73619BB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F4A1B3-CC3F-6E5A-57B4-F6D54CFB2A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FC0D6-25F5-DC46-A1F2-52DBE61100A1}" type="slidenum">
              <a:rPr lang="en-US" altLang="en-US"/>
              <a:pPr/>
              <a:t>4</a:t>
            </a:fld>
            <a:endParaRPr lang="en-US" altLang="en-US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41A0031-CDF4-2B25-414B-84C874CBD6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90F0B63-9D58-E7A5-767C-00EFA851B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986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A15F8-3452-9092-BF92-6E73619BB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F4A1B3-CC3F-6E5A-57B4-F6D54CFB2A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FC0D6-25F5-DC46-A1F2-52DBE61100A1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41A0031-CDF4-2B25-414B-84C874CBD6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90F0B63-9D58-E7A5-767C-00EFA851B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608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C2DBD-47D0-A234-19D6-E1C5AD9E2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62F1B-058A-F502-FE1C-5546CFECB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890FD-B4AF-695B-BAF2-5534FD6F8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1C677-3F58-31FF-DE97-3C1A0C6F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BB611-C6C3-30AE-4380-D9783FE5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7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7741-190B-3BFB-03A8-52373B695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7301F-2FD8-AB0F-49F5-62B22E2DA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0CABE-BAF7-B68D-DC65-AFAC650F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7CE78-06BD-0700-7A16-2564DA48C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9613B-5767-F12E-A97D-D1C0972FA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200A3-AA99-23D6-0FFE-54B3F2CD29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F119C-79BF-5E46-D773-512DC1359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2CB36-12A8-C241-33CF-C489F5B8B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6D51B-B333-25F2-43C9-DA892A7D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27C2C-0518-AF4D-1CD8-F6305C8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3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B0BB2-550A-D6B6-5DDF-9FC2175D8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68570-4DC0-E412-A047-3B53AB0A6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802CA-C5D8-4155-DB25-ED8E3859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DE324-0BB4-E5E0-6D7B-3E6BDEE85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7312B-9CA1-8B7E-6A7D-4FDADE27D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5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CC91A-6DA1-E03B-48A5-F0E73263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57D87-0980-C0AA-C2ED-E88789401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2CD26-7009-CB59-8A06-F36CA55AA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FA7E2-1676-BDDF-71D3-F430A075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22242-367E-CC5F-D2E5-9758648CD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9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8D488-AD69-9E6A-1D5E-012A6E940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0EBE-EADD-FA44-EAE9-EB9F6ED1B7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F6ACD-13DE-E0E8-2F0D-5ECF8E43D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14B06-D499-C756-3A67-FF5ED9E5E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4477BB-45CE-133F-99FA-52C2B54D6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FEC95-155D-37FC-135D-81670772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7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402C-A4E4-734A-79B6-4686552F1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74A24-6435-23A8-519F-B3EBA5317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16596E-933A-CAD3-1CDF-623EB49AB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DF57B-43BD-198D-624D-6487B0945C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3D053C-F067-00EE-D519-815CE0DA88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AD78F9-C3BD-F218-55A6-DF528F33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B1D64B-29FC-0473-2094-AA938E55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1B5F31-E8B4-17F2-D9A6-F2A399E57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82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E1721-924E-278C-AAC5-37C1D5E8D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1CB168-E898-B74D-A60C-1794D52ED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86D02-8709-757A-DE7B-7D3EB210B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2D297D-B633-20ED-0164-C2214D91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8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86D5B0-AE97-60D4-4E8F-025685910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4E35D-CB2B-531A-6F48-5120FE755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B7B5B-E80B-D754-FB4D-F613E2E3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75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45E67-488C-732A-EB7A-0EC128AB3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6DB02-C218-A2FE-CF55-08E8FC5E2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B0821B-B18A-BD04-D06B-7E9EDD203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CBA31-D81B-19D3-0690-D1EE2431F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93662-81A7-95DF-F99C-4376E78B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7D23D-E7A3-B2EC-FBB5-4D8F1EC1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64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2F54C-9BB7-21E8-D308-663B43166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D73A0C-B815-5A6E-F3C8-F461BE1A64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53CA5C-FE90-B59D-63AF-ADA039182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B3CF4-D96B-5782-30B6-42C6BAEEC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30F40-B12D-362B-2000-DC40F412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05A39-FCF6-9BCD-FC84-7E26AD804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5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DF00A1-C4F8-82ED-CF2E-86CB990D4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A1688A-51F4-0259-7930-30F1ED514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5C193-4323-2C6D-AD55-E4069AD6F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2A50B-C934-487A-9033-348ACA9EB90B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9963-1A8F-5207-2F51-AEF4AE71C1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E95D1-4FE6-FE03-0A5F-99AEBC228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F688B-C310-4497-8FB9-406C6ADF3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4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rochester.edu/adminfinance/urprocurement/log-in-links/vendor-add-request-for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C1B2F-A04F-EFC0-F979-661B3DE36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C3E8D7-ED13-62C3-7180-235C7B518254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6096000"/>
            <a:ext cx="12192000" cy="787400"/>
            <a:chOff x="0" y="4552950"/>
            <a:chExt cx="9144000" cy="590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0F64F62-C971-8E1B-BB1B-B5B8E9B6AB1A}"/>
                </a:ext>
              </a:extLst>
            </p:cNvPr>
            <p:cNvSpPr/>
            <p:nvPr/>
          </p:nvSpPr>
          <p:spPr>
            <a:xfrm>
              <a:off x="0" y="4552950"/>
              <a:ext cx="9144000" cy="590550"/>
            </a:xfrm>
            <a:prstGeom prst="rect">
              <a:avLst/>
            </a:prstGeom>
            <a:solidFill>
              <a:srgbClr val="003B7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5BCF5F5-EBE3-2384-C13D-4A44042F6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400" y="4652089"/>
              <a:ext cx="3048000" cy="358061"/>
            </a:xfrm>
            <a:prstGeom prst="rect">
              <a:avLst/>
            </a:prstGeom>
          </p:spPr>
        </p:pic>
      </p:grpSp>
      <p:sp>
        <p:nvSpPr>
          <p:cNvPr id="9" name="Subtitle 2">
            <a:extLst>
              <a:ext uri="{FF2B5EF4-FFF2-40B4-BE49-F238E27FC236}">
                <a16:creationId xmlns:a16="http://schemas.microsoft.com/office/drawing/2014/main" id="{A2942D69-092D-B4D2-4B04-C329E4BC4B70}"/>
              </a:ext>
            </a:extLst>
          </p:cNvPr>
          <p:cNvSpPr txBox="1">
            <a:spLocks/>
          </p:cNvSpPr>
          <p:nvPr/>
        </p:nvSpPr>
        <p:spPr>
          <a:xfrm>
            <a:off x="-13584" y="3177714"/>
            <a:ext cx="12219168" cy="502571"/>
          </a:xfrm>
          <a:prstGeom prst="rect">
            <a:avLst/>
          </a:prstGeom>
          <a:solidFill>
            <a:srgbClr val="FFD100"/>
          </a:solidFill>
        </p:spPr>
        <p:txBody>
          <a:bodyPr vert="horz" lIns="121920" tIns="60960" rIns="121920" bIns="6096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Aptos" panose="020B0004020202020204" pitchFamily="34" charset="0"/>
                <a:cs typeface="Helvetica Neue Light"/>
              </a:rPr>
              <a:t>Supplier Request Questionnaire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88DDA13-CCC3-572C-8B03-E1285889DF41}"/>
              </a:ext>
            </a:extLst>
          </p:cNvPr>
          <p:cNvSpPr txBox="1"/>
          <p:nvPr/>
        </p:nvSpPr>
        <p:spPr>
          <a:xfrm>
            <a:off x="633412" y="4029311"/>
            <a:ext cx="10925175" cy="430887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sz="2000" dirty="0">
                <a:latin typeface="Aptos" panose="020B0004020202020204" pitchFamily="34" charset="0"/>
              </a:rPr>
              <a:t>2025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1C9A82-B9E0-B8C4-9508-19223DCD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3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39545-7623-F1CF-B8F6-E6CDD7A1D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8D8D86B-705C-59F5-510D-AC9CC31CA98B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6096000"/>
            <a:ext cx="12192000" cy="787400"/>
            <a:chOff x="0" y="4552950"/>
            <a:chExt cx="9144000" cy="590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1E90950-35C7-514F-AB98-5902665B1270}"/>
                </a:ext>
              </a:extLst>
            </p:cNvPr>
            <p:cNvSpPr/>
            <p:nvPr/>
          </p:nvSpPr>
          <p:spPr>
            <a:xfrm>
              <a:off x="0" y="4552950"/>
              <a:ext cx="9144000" cy="590550"/>
            </a:xfrm>
            <a:prstGeom prst="rect">
              <a:avLst/>
            </a:prstGeom>
            <a:solidFill>
              <a:srgbClr val="003B7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38FE1B1-5503-5A2B-BEA0-FED472BF7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400" y="4652089"/>
              <a:ext cx="3048000" cy="358061"/>
            </a:xfrm>
            <a:prstGeom prst="rect">
              <a:avLst/>
            </a:prstGeom>
          </p:spPr>
        </p:pic>
      </p:grpSp>
      <p:sp>
        <p:nvSpPr>
          <p:cNvPr id="9" name="Subtitle 2">
            <a:extLst>
              <a:ext uri="{FF2B5EF4-FFF2-40B4-BE49-F238E27FC236}">
                <a16:creationId xmlns:a16="http://schemas.microsoft.com/office/drawing/2014/main" id="{FB69D527-277C-7F92-D837-AD30C9B0544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219168" cy="502571"/>
          </a:xfrm>
          <a:prstGeom prst="rect">
            <a:avLst/>
          </a:prstGeom>
          <a:solidFill>
            <a:srgbClr val="FFD100"/>
          </a:solidFill>
        </p:spPr>
        <p:txBody>
          <a:bodyPr vert="horz" lIns="121920" tIns="60960" rIns="121920" bIns="6096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Aptos" panose="020B0004020202020204" pitchFamily="34" charset="0"/>
                <a:cs typeface="Helvetica Neue Light"/>
              </a:rPr>
              <a:t>Project Timing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0B4117-25F1-DA2E-21F5-B151533F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BA1386-8217-F55F-D1D7-EE0A2C338ED4}"/>
              </a:ext>
            </a:extLst>
          </p:cNvPr>
          <p:cNvSpPr txBox="1"/>
          <p:nvPr/>
        </p:nvSpPr>
        <p:spPr>
          <a:xfrm>
            <a:off x="517236" y="505318"/>
            <a:ext cx="111575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Currently we have 2 different supplier onboarding processes: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Supplier Request </a:t>
            </a:r>
            <a:r>
              <a:rPr lang="en-US" dirty="0"/>
              <a:t>Questionnaire</a:t>
            </a:r>
          </a:p>
          <a:p>
            <a:r>
              <a:rPr lang="en-US" dirty="0"/>
              <a:t>	February		Demos/Testing</a:t>
            </a:r>
          </a:p>
          <a:p>
            <a:r>
              <a:rPr lang="en-US" dirty="0"/>
              <a:t>	3/12/2025	 Go-live (Day after March P2P User Group meeting)</a:t>
            </a:r>
          </a:p>
          <a:p>
            <a:endParaRPr lang="en-US" b="1" dirty="0"/>
          </a:p>
          <a:p>
            <a:r>
              <a:rPr lang="en-US" b="1" dirty="0"/>
              <a:t>Supplier </a:t>
            </a:r>
            <a:r>
              <a:rPr lang="en-US" b="1" dirty="0">
                <a:solidFill>
                  <a:srgbClr val="FFC000"/>
                </a:solidFill>
              </a:rPr>
              <a:t>Invoice</a:t>
            </a:r>
            <a:r>
              <a:rPr lang="en-US" b="1" dirty="0"/>
              <a:t> Request </a:t>
            </a:r>
            <a:r>
              <a:rPr lang="en-US" dirty="0"/>
              <a:t>Questionnaire	Demos/Testing	Go-live</a:t>
            </a:r>
          </a:p>
          <a:p>
            <a:r>
              <a:rPr lang="en-US" dirty="0"/>
              <a:t>	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SIR Questionnaire is going to be updated to be very similar to Supplier Request Questionnaire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Soon we will be turning our attention to a </a:t>
            </a:r>
            <a:r>
              <a:rPr lang="en-US" u="sng" dirty="0"/>
              <a:t>new system to onboard </a:t>
            </a:r>
            <a:r>
              <a:rPr lang="en-US" b="1" u="sng" dirty="0"/>
              <a:t>all</a:t>
            </a:r>
            <a:r>
              <a:rPr lang="en-US" u="sng" dirty="0"/>
              <a:t> suppliers</a:t>
            </a:r>
            <a:r>
              <a:rPr lang="en-US" dirty="0"/>
              <a:t>: those that need to be qualified AND suppliers that do not need the more rigorous qualification requirements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02F310-92B9-2D7F-3D26-2E8769262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959046"/>
              </p:ext>
            </p:extLst>
          </p:nvPr>
        </p:nvGraphicFramePr>
        <p:xfrm>
          <a:off x="611909" y="872543"/>
          <a:ext cx="10741892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7546">
                  <a:extLst>
                    <a:ext uri="{9D8B030D-6E8A-4147-A177-3AD203B41FA5}">
                      <a16:colId xmlns:a16="http://schemas.microsoft.com/office/drawing/2014/main" val="1118004268"/>
                    </a:ext>
                  </a:extLst>
                </a:gridCol>
                <a:gridCol w="2253672">
                  <a:extLst>
                    <a:ext uri="{9D8B030D-6E8A-4147-A177-3AD203B41FA5}">
                      <a16:colId xmlns:a16="http://schemas.microsoft.com/office/drawing/2014/main" val="409562942"/>
                    </a:ext>
                  </a:extLst>
                </a:gridCol>
                <a:gridCol w="2900218">
                  <a:extLst>
                    <a:ext uri="{9D8B030D-6E8A-4147-A177-3AD203B41FA5}">
                      <a16:colId xmlns:a16="http://schemas.microsoft.com/office/drawing/2014/main" val="2314839516"/>
                    </a:ext>
                  </a:extLst>
                </a:gridCol>
                <a:gridCol w="3290456">
                  <a:extLst>
                    <a:ext uri="{9D8B030D-6E8A-4147-A177-3AD203B41FA5}">
                      <a16:colId xmlns:a16="http://schemas.microsoft.com/office/drawing/2014/main" val="4382354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Supplier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Initiated 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Initiated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Additional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142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Non-PO supplier for use on SIR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Workday </a:t>
                      </a:r>
                      <a:r>
                        <a:rPr lang="en-US" b="1" dirty="0"/>
                        <a:t>Create Supplier Request </a:t>
                      </a:r>
                      <a:r>
                        <a:rPr lang="en-US" dirty="0"/>
                        <a:t>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Users with Workday role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P2P FAO/Cost Center Submit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300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Qualified/PO supplier for use on Requisition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Webform </a:t>
                      </a:r>
                      <a:r>
                        <a:rPr lang="en-US" dirty="0">
                          <a:hlinkClick r:id="rId4"/>
                        </a:rPr>
                        <a:t>Supplier Add Request 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Users with Active Directory AD authentication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Supplier completes the onboarding/qualification process in Workday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52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52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39545-7623-F1CF-B8F6-E6CDD7A1D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8D8D86B-705C-59F5-510D-AC9CC31CA98B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6096000"/>
            <a:ext cx="12192000" cy="787400"/>
            <a:chOff x="0" y="4552950"/>
            <a:chExt cx="9144000" cy="590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1E90950-35C7-514F-AB98-5902665B1270}"/>
                </a:ext>
              </a:extLst>
            </p:cNvPr>
            <p:cNvSpPr/>
            <p:nvPr/>
          </p:nvSpPr>
          <p:spPr>
            <a:xfrm>
              <a:off x="0" y="4552950"/>
              <a:ext cx="9144000" cy="590550"/>
            </a:xfrm>
            <a:prstGeom prst="rect">
              <a:avLst/>
            </a:prstGeom>
            <a:solidFill>
              <a:srgbClr val="003B7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38FE1B1-5503-5A2B-BEA0-FED472BF7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400" y="4652089"/>
              <a:ext cx="3048000" cy="358061"/>
            </a:xfrm>
            <a:prstGeom prst="rect">
              <a:avLst/>
            </a:prstGeom>
          </p:spPr>
        </p:pic>
      </p:grpSp>
      <p:sp>
        <p:nvSpPr>
          <p:cNvPr id="9" name="Subtitle 2">
            <a:extLst>
              <a:ext uri="{FF2B5EF4-FFF2-40B4-BE49-F238E27FC236}">
                <a16:creationId xmlns:a16="http://schemas.microsoft.com/office/drawing/2014/main" id="{FB69D527-277C-7F92-D837-AD30C9B0544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219168" cy="502571"/>
          </a:xfrm>
          <a:prstGeom prst="rect">
            <a:avLst/>
          </a:prstGeom>
          <a:solidFill>
            <a:srgbClr val="FFD100"/>
          </a:solidFill>
        </p:spPr>
        <p:txBody>
          <a:bodyPr vert="horz" lIns="121920" tIns="60960" rIns="121920" bIns="6096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Aptos" panose="020B0004020202020204" pitchFamily="34" charset="0"/>
                <a:cs typeface="Helvetica Neue Light"/>
              </a:rPr>
              <a:t>Supplier Request Current Status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B8658D9-75E9-6E15-CA74-23D939378CBF}"/>
              </a:ext>
            </a:extLst>
          </p:cNvPr>
          <p:cNvSpPr txBox="1"/>
          <p:nvPr/>
        </p:nvSpPr>
        <p:spPr>
          <a:xfrm>
            <a:off x="572836" y="604348"/>
            <a:ext cx="11046328" cy="2964914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ptos" panose="020B0004020202020204" pitchFamily="34" charset="0"/>
              </a:rPr>
              <a:t>Not collecting all required information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ptos" panose="020B0004020202020204" pitchFamily="34" charset="0"/>
              </a:rPr>
              <a:t>Not all the appropriate information and/or resources are being provided at the time when it is needed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ptos" panose="020B0004020202020204" pitchFamily="34" charset="0"/>
              </a:rPr>
              <a:t>Weaknesses with regard to compliance requirements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ptos" panose="020B0004020202020204" pitchFamily="34" charset="0"/>
              </a:rPr>
              <a:t>Some result in numerous emails to get information, clarify the situation, etc.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ptos" panose="020B0004020202020204" pitchFamily="34" charset="0"/>
              </a:rPr>
              <a:t>Sometimes the result is a Denial with redirection to a different process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ptos" panose="020B00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0B4117-25F1-DA2E-21F5-B151533F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8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39545-7623-F1CF-B8F6-E6CDD7A1D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8D8D86B-705C-59F5-510D-AC9CC31CA98B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6096000"/>
            <a:ext cx="12192000" cy="787400"/>
            <a:chOff x="0" y="4552950"/>
            <a:chExt cx="9144000" cy="590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1E90950-35C7-514F-AB98-5902665B1270}"/>
                </a:ext>
              </a:extLst>
            </p:cNvPr>
            <p:cNvSpPr/>
            <p:nvPr/>
          </p:nvSpPr>
          <p:spPr>
            <a:xfrm>
              <a:off x="0" y="4552950"/>
              <a:ext cx="9144000" cy="590550"/>
            </a:xfrm>
            <a:prstGeom prst="rect">
              <a:avLst/>
            </a:prstGeom>
            <a:solidFill>
              <a:srgbClr val="003B7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38FE1B1-5503-5A2B-BEA0-FED472BF7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400" y="4652089"/>
              <a:ext cx="3048000" cy="358061"/>
            </a:xfrm>
            <a:prstGeom prst="rect">
              <a:avLst/>
            </a:prstGeom>
          </p:spPr>
        </p:pic>
      </p:grpSp>
      <p:sp>
        <p:nvSpPr>
          <p:cNvPr id="9" name="Subtitle 2">
            <a:extLst>
              <a:ext uri="{FF2B5EF4-FFF2-40B4-BE49-F238E27FC236}">
                <a16:creationId xmlns:a16="http://schemas.microsoft.com/office/drawing/2014/main" id="{FB69D527-277C-7F92-D837-AD30C9B0544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219168" cy="502571"/>
          </a:xfrm>
          <a:prstGeom prst="rect">
            <a:avLst/>
          </a:prstGeom>
          <a:solidFill>
            <a:srgbClr val="FFD100"/>
          </a:solidFill>
        </p:spPr>
        <p:txBody>
          <a:bodyPr vert="horz" lIns="121920" tIns="60960" rIns="121920" bIns="6096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Aptos" panose="020B0004020202020204" pitchFamily="34" charset="0"/>
                <a:cs typeface="Helvetica Neue Light"/>
              </a:rPr>
              <a:t>What’s New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B8658D9-75E9-6E15-CA74-23D939378CBF}"/>
              </a:ext>
            </a:extLst>
          </p:cNvPr>
          <p:cNvSpPr txBox="1"/>
          <p:nvPr/>
        </p:nvSpPr>
        <p:spPr>
          <a:xfrm>
            <a:off x="572836" y="604348"/>
            <a:ext cx="11046328" cy="5386090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Supplier Request Instructional Text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Questionnaire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finally made available by Workday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Instructional Text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Redirect to proper process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Reference Guides and links to policies more accessible where the user might have questions and need resources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Questions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PCard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If these conditions exist, then you should be using your PCard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Supplier accepts credit card payments and does not charge more for it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Department has a PCard and it is available for use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payment is within your department’s limit (typically $5k)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High Risk Situations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 If these conditions exist, then you must qualify the supplier instead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Supplier/Payee has access to Protected Health Information (PHI).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Supplier/Payee has access to any other High Risk Data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Lease Agreement/Arrangement exists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CLEAR+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any of these are being purchased then you must qualify the supplier instead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Clinical Equipment, Lab Equip, network connectivity required, other capital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Unless you have an exception document from Purchasing saying use of the SIR process is ok (must attach exception approval)</a:t>
            </a:r>
            <a:endParaRPr lang="en-US" sz="16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0B4117-25F1-DA2E-21F5-B151533F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92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39545-7623-F1CF-B8F6-E6CDD7A1D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8D8D86B-705C-59F5-510D-AC9CC31CA98B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6096000"/>
            <a:ext cx="12192000" cy="787400"/>
            <a:chOff x="0" y="4552950"/>
            <a:chExt cx="9144000" cy="59055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1E90950-35C7-514F-AB98-5902665B1270}"/>
                </a:ext>
              </a:extLst>
            </p:cNvPr>
            <p:cNvSpPr/>
            <p:nvPr/>
          </p:nvSpPr>
          <p:spPr>
            <a:xfrm>
              <a:off x="0" y="4552950"/>
              <a:ext cx="9144000" cy="590550"/>
            </a:xfrm>
            <a:prstGeom prst="rect">
              <a:avLst/>
            </a:prstGeom>
            <a:solidFill>
              <a:srgbClr val="003B7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38FE1B1-5503-5A2B-BEA0-FED472BF71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400" y="4652089"/>
              <a:ext cx="3048000" cy="358061"/>
            </a:xfrm>
            <a:prstGeom prst="rect">
              <a:avLst/>
            </a:prstGeom>
          </p:spPr>
        </p:pic>
      </p:grpSp>
      <p:sp>
        <p:nvSpPr>
          <p:cNvPr id="9" name="Subtitle 2">
            <a:extLst>
              <a:ext uri="{FF2B5EF4-FFF2-40B4-BE49-F238E27FC236}">
                <a16:creationId xmlns:a16="http://schemas.microsoft.com/office/drawing/2014/main" id="{FB69D527-277C-7F92-D837-AD30C9B0544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219168" cy="502571"/>
          </a:xfrm>
          <a:prstGeom prst="rect">
            <a:avLst/>
          </a:prstGeom>
          <a:solidFill>
            <a:srgbClr val="FFD100"/>
          </a:solidFill>
        </p:spPr>
        <p:txBody>
          <a:bodyPr vert="horz" lIns="121920" tIns="60960" rIns="121920" bIns="6096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Aptos" panose="020B0004020202020204" pitchFamily="34" charset="0"/>
                <a:cs typeface="Helvetica Neue Light"/>
              </a:rPr>
              <a:t>What’s New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B8658D9-75E9-6E15-CA74-23D939378CBF}"/>
              </a:ext>
            </a:extLst>
          </p:cNvPr>
          <p:cNvSpPr txBox="1"/>
          <p:nvPr/>
        </p:nvSpPr>
        <p:spPr>
          <a:xfrm>
            <a:off x="547859" y="502571"/>
            <a:ext cx="11123449" cy="5663089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d) Bid Requirement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Redirected to qualify supplier if you are going to pay (in total) $25k+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Diversity questions are asked as part of the qualified supplier onboarding and Requisition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(Supplier Request) Supplier Diversity information collected if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$25k+ and ok on SIR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 &lt;$25k and sponsored funds will be used (excluding study subject payments)</a:t>
            </a:r>
          </a:p>
          <a:p>
            <a:endParaRPr lang="en-US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e) Tax Reportable Payments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Goal is to collect W9/Sprintax info when needed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 needed when you do not intend to pay any type of tax reportable payment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Require only W9/Sprintax if services not being performed but it is a tax reportable payment (e.g., Prizes)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services performed, need to identify Independent Contractors to collect Assessment form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Honoraria and businesses with 2+ employees are exempted/not applicable (W9/Sprintax still required)</a:t>
            </a:r>
            <a:endParaRPr lang="en-US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f) Stark: 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Routing to Compliance Office to review the situation to make a determination. </a:t>
            </a:r>
          </a:p>
          <a:p>
            <a:endParaRPr lang="en-US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g) Conflict of Interest: 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Routing to Office of Counsel to review the situation to make a determination.  Conflicts exist and the majority only involve monitoring.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0B4117-25F1-DA2E-21F5-B151533F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239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604</Words>
  <Application>Microsoft Office PowerPoint</Application>
  <PresentationFormat>Widescreen</PresentationFormat>
  <Paragraphs>83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Herman, Marta</dc:creator>
  <cp:lastModifiedBy>Herman, Marta</cp:lastModifiedBy>
  <cp:revision>21</cp:revision>
  <dcterms:created xsi:type="dcterms:W3CDTF">2024-05-21T16:24:33Z</dcterms:created>
  <dcterms:modified xsi:type="dcterms:W3CDTF">2025-02-17T15:09:37Z</dcterms:modified>
</cp:coreProperties>
</file>