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526" r:id="rId2"/>
    <p:sldId id="527" r:id="rId3"/>
    <p:sldId id="521" r:id="rId4"/>
    <p:sldId id="266" r:id="rId5"/>
    <p:sldId id="529" r:id="rId6"/>
    <p:sldId id="530" r:id="rId7"/>
    <p:sldId id="533" r:id="rId8"/>
    <p:sldId id="534" r:id="rId9"/>
    <p:sldId id="531" r:id="rId10"/>
    <p:sldId id="532" r:id="rId11"/>
    <p:sldId id="540" r:id="rId12"/>
    <p:sldId id="520" r:id="rId13"/>
    <p:sldId id="536" r:id="rId14"/>
    <p:sldId id="537" r:id="rId15"/>
    <p:sldId id="538" r:id="rId16"/>
    <p:sldId id="539" r:id="rId17"/>
    <p:sldId id="525" r:id="rId1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ゴシック" pitchFamily="-92"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ゴシック" pitchFamily="-92"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ゴシック" pitchFamily="-92"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ゴシック" pitchFamily="-92"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ゴシック" pitchFamily="-92" charset="-128"/>
        <a:cs typeface="+mn-cs"/>
      </a:defRPr>
    </a:lvl5pPr>
    <a:lvl6pPr marL="2286000" algn="l" defTabSz="914400" rtl="0" eaLnBrk="1" latinLnBrk="0" hangingPunct="1">
      <a:defRPr sz="2400" kern="1200">
        <a:solidFill>
          <a:schemeClr val="tx1"/>
        </a:solidFill>
        <a:latin typeface="Arial" panose="020B0604020202020204" pitchFamily="34" charset="0"/>
        <a:ea typeface="MS Pゴシック" pitchFamily="-92" charset="-128"/>
        <a:cs typeface="+mn-cs"/>
      </a:defRPr>
    </a:lvl6pPr>
    <a:lvl7pPr marL="2743200" algn="l" defTabSz="914400" rtl="0" eaLnBrk="1" latinLnBrk="0" hangingPunct="1">
      <a:defRPr sz="2400" kern="1200">
        <a:solidFill>
          <a:schemeClr val="tx1"/>
        </a:solidFill>
        <a:latin typeface="Arial" panose="020B0604020202020204" pitchFamily="34" charset="0"/>
        <a:ea typeface="MS Pゴシック" pitchFamily="-92" charset="-128"/>
        <a:cs typeface="+mn-cs"/>
      </a:defRPr>
    </a:lvl7pPr>
    <a:lvl8pPr marL="3200400" algn="l" defTabSz="914400" rtl="0" eaLnBrk="1" latinLnBrk="0" hangingPunct="1">
      <a:defRPr sz="2400" kern="1200">
        <a:solidFill>
          <a:schemeClr val="tx1"/>
        </a:solidFill>
        <a:latin typeface="Arial" panose="020B0604020202020204" pitchFamily="34" charset="0"/>
        <a:ea typeface="MS Pゴシック" pitchFamily="-92" charset="-128"/>
        <a:cs typeface="+mn-cs"/>
      </a:defRPr>
    </a:lvl8pPr>
    <a:lvl9pPr marL="3657600" algn="l" defTabSz="914400" rtl="0" eaLnBrk="1" latinLnBrk="0" hangingPunct="1">
      <a:defRPr sz="2400" kern="1200">
        <a:solidFill>
          <a:schemeClr val="tx1"/>
        </a:solidFill>
        <a:latin typeface="Arial" panose="020B0604020202020204" pitchFamily="34" charset="0"/>
        <a:ea typeface="MS Pゴシック" pitchFamily="-92"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ferSingleView="1">
    <p:restoredLeft sz="10453" autoAdjust="0"/>
    <p:restoredTop sz="93792" autoAdjust="0"/>
  </p:normalViewPr>
  <p:slideViewPr>
    <p:cSldViewPr>
      <p:cViewPr varScale="1">
        <p:scale>
          <a:sx n="112" d="100"/>
          <a:sy n="112" d="100"/>
        </p:scale>
        <p:origin x="2502" y="11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86" d="100"/>
          <a:sy n="86" d="100"/>
        </p:scale>
        <p:origin x="39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7BADF86-0D9A-DB53-0098-9719BDD151A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6147" name="Rectangle 3">
            <a:extLst>
              <a:ext uri="{FF2B5EF4-FFF2-40B4-BE49-F238E27FC236}">
                <a16:creationId xmlns:a16="http://schemas.microsoft.com/office/drawing/2014/main" id="{46B430D5-3B56-044E-5F60-10C37E5C3E82}"/>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6148" name="Rectangle 4">
            <a:extLst>
              <a:ext uri="{FF2B5EF4-FFF2-40B4-BE49-F238E27FC236}">
                <a16:creationId xmlns:a16="http://schemas.microsoft.com/office/drawing/2014/main" id="{F3D4C2D1-8210-33EC-DAFF-86C817126064}"/>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6149" name="Rectangle 5">
            <a:extLst>
              <a:ext uri="{FF2B5EF4-FFF2-40B4-BE49-F238E27FC236}">
                <a16:creationId xmlns:a16="http://schemas.microsoft.com/office/drawing/2014/main" id="{D0423116-EACD-FFBB-899D-26B340EAAE16}"/>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8B50C58-1624-45BD-8404-D6A5709CE5E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20EDF5A-60E1-4386-61D4-ED24DD65100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8195" name="Rectangle 3">
            <a:extLst>
              <a:ext uri="{FF2B5EF4-FFF2-40B4-BE49-F238E27FC236}">
                <a16:creationId xmlns:a16="http://schemas.microsoft.com/office/drawing/2014/main" id="{027453E8-EE44-133F-E47C-2A8CEEBA08D2}"/>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8196" name="Rectangle 4">
            <a:extLst>
              <a:ext uri="{FF2B5EF4-FFF2-40B4-BE49-F238E27FC236}">
                <a16:creationId xmlns:a16="http://schemas.microsoft.com/office/drawing/2014/main" id="{6F29499C-0303-796F-A204-BBA67A48B14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a:extLst>
              <a:ext uri="{FF2B5EF4-FFF2-40B4-BE49-F238E27FC236}">
                <a16:creationId xmlns:a16="http://schemas.microsoft.com/office/drawing/2014/main" id="{D89708B3-00D4-3640-9C2C-8BFE6B1C3068}"/>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198" name="Rectangle 6">
            <a:extLst>
              <a:ext uri="{FF2B5EF4-FFF2-40B4-BE49-F238E27FC236}">
                <a16:creationId xmlns:a16="http://schemas.microsoft.com/office/drawing/2014/main" id="{3F663364-3BF6-81BF-8BAB-C4F763C2D869}"/>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8199" name="Rectangle 7">
            <a:extLst>
              <a:ext uri="{FF2B5EF4-FFF2-40B4-BE49-F238E27FC236}">
                <a16:creationId xmlns:a16="http://schemas.microsoft.com/office/drawing/2014/main" id="{54D8B0E3-41D1-A8B1-45AF-A55B3A4ADB45}"/>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308F768-8EB9-4E02-BE88-FCF276964B6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S Pゴシック" pitchFamily="-92"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S Pゴシック" pitchFamily="-92"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S Pゴシック" pitchFamily="-92"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S Pゴシック" pitchFamily="-92"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S Pゴシック" pitchFamily="-9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4FC0597-DDFF-6743-E003-84AE57230C2F}"/>
              </a:ext>
            </a:extLst>
          </p:cNvPr>
          <p:cNvSpPr>
            <a:spLocks noGrp="1" noChangeArrowheads="1"/>
          </p:cNvSpPr>
          <p:nvPr>
            <p:ph type="sldNum" sz="quarter" idx="5"/>
          </p:nvPr>
        </p:nvSpPr>
        <p:spPr>
          <a:ln/>
        </p:spPr>
        <p:txBody>
          <a:bodyPr/>
          <a:lstStyle/>
          <a:p>
            <a:fld id="{470F6327-1E5A-4F16-889C-CD76F39E939D}" type="slidenum">
              <a:rPr lang="en-US" altLang="en-US"/>
              <a:pPr/>
              <a:t>1</a:t>
            </a:fld>
            <a:endParaRPr lang="en-US" altLang="en-US"/>
          </a:p>
        </p:txBody>
      </p:sp>
      <p:sp>
        <p:nvSpPr>
          <p:cNvPr id="9218" name="Rectangle 2">
            <a:extLst>
              <a:ext uri="{FF2B5EF4-FFF2-40B4-BE49-F238E27FC236}">
                <a16:creationId xmlns:a16="http://schemas.microsoft.com/office/drawing/2014/main" id="{2D40937B-D726-819C-4A5C-DCF2BFB854C2}"/>
              </a:ext>
            </a:extLst>
          </p:cNvPr>
          <p:cNvSpPr>
            <a:spLocks noGrp="1" noRot="1" noChangeAspect="1" noChangeArrowheads="1" noTextEdit="1"/>
          </p:cNvSpPr>
          <p:nvPr>
            <p:ph type="sldImg"/>
          </p:nvPr>
        </p:nvSpPr>
        <p:spPr>
          <a:xfrm>
            <a:off x="1143000" y="685800"/>
            <a:ext cx="4572000" cy="3429000"/>
          </a:xfrm>
          <a:ln/>
        </p:spPr>
      </p:sp>
      <p:sp>
        <p:nvSpPr>
          <p:cNvPr id="9219" name="Rectangle 3">
            <a:extLst>
              <a:ext uri="{FF2B5EF4-FFF2-40B4-BE49-F238E27FC236}">
                <a16:creationId xmlns:a16="http://schemas.microsoft.com/office/drawing/2014/main" id="{5BA6781F-21E4-8DF4-9787-6C908F7D1FA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70395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Plan is broken down into these sections:</a:t>
            </a:r>
          </a:p>
          <a:p>
            <a:pPr marL="171450" indent="-171450">
              <a:buFont typeface="Arial" panose="020B0604020202020204" pitchFamily="34" charset="0"/>
              <a:buChar char="•"/>
            </a:pPr>
            <a:r>
              <a:rPr lang="en-US" dirty="0"/>
              <a:t>Data Type</a:t>
            </a:r>
          </a:p>
          <a:p>
            <a:pPr marL="171450" indent="-171450">
              <a:buFont typeface="Arial" panose="020B0604020202020204" pitchFamily="34" charset="0"/>
              <a:buChar char="•"/>
            </a:pPr>
            <a:r>
              <a:rPr lang="en-US" dirty="0"/>
              <a:t>Related Tools, Software and/or Code</a:t>
            </a:r>
          </a:p>
          <a:p>
            <a:pPr marL="171450" indent="-171450">
              <a:buFont typeface="Arial" panose="020B0604020202020204" pitchFamily="34" charset="0"/>
              <a:buChar char="•"/>
            </a:pPr>
            <a:r>
              <a:rPr lang="en-US" dirty="0"/>
              <a:t>Standards</a:t>
            </a:r>
          </a:p>
          <a:p>
            <a:pPr marL="171450" indent="-171450">
              <a:buFont typeface="Arial" panose="020B0604020202020204" pitchFamily="34" charset="0"/>
              <a:buChar char="•"/>
            </a:pPr>
            <a:r>
              <a:rPr lang="en-US" dirty="0"/>
              <a:t>Data Preservation, Access, and Associated Timelines</a:t>
            </a:r>
          </a:p>
          <a:p>
            <a:pPr marL="171450" indent="-171450">
              <a:buFont typeface="Arial" panose="020B0604020202020204" pitchFamily="34" charset="0"/>
              <a:buChar char="•"/>
            </a:pPr>
            <a:r>
              <a:rPr lang="en-US" dirty="0"/>
              <a:t>Access, Distribution, or Reuse Considerations</a:t>
            </a:r>
          </a:p>
        </p:txBody>
      </p:sp>
      <p:sp>
        <p:nvSpPr>
          <p:cNvPr id="4" name="Slide Number Placeholder 3"/>
          <p:cNvSpPr>
            <a:spLocks noGrp="1"/>
          </p:cNvSpPr>
          <p:nvPr>
            <p:ph type="sldNum" sz="quarter" idx="5"/>
          </p:nvPr>
        </p:nvSpPr>
        <p:spPr/>
        <p:txBody>
          <a:bodyPr/>
          <a:lstStyle/>
          <a:p>
            <a:fld id="{C308F768-8EB9-4E02-BE88-FCF276964B60}" type="slidenum">
              <a:rPr lang="en-US" altLang="en-US" smtClean="0"/>
              <a:pPr/>
              <a:t>3</a:t>
            </a:fld>
            <a:endParaRPr lang="en-US" altLang="en-US"/>
          </a:p>
        </p:txBody>
      </p:sp>
    </p:spTree>
    <p:extLst>
      <p:ext uri="{BB962C8B-B14F-4D97-AF65-F5344CB8AC3E}">
        <p14:creationId xmlns:p14="http://schemas.microsoft.com/office/powerpoint/2010/main" val="2988777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19EA2E3-18CE-6437-AB49-2A69EEA8D5DE}"/>
              </a:ext>
            </a:extLst>
          </p:cNvPr>
          <p:cNvSpPr>
            <a:spLocks noGrp="1" noChangeArrowheads="1"/>
          </p:cNvSpPr>
          <p:nvPr>
            <p:ph type="ctrTitle"/>
          </p:nvPr>
        </p:nvSpPr>
        <p:spPr>
          <a:xfrm>
            <a:off x="685800" y="2057400"/>
            <a:ext cx="7772400" cy="1143000"/>
          </a:xfrm>
        </p:spPr>
        <p:txBody>
          <a:bodyPr/>
          <a:lstStyle>
            <a:lvl1pPr>
              <a:defRPr/>
            </a:lvl1pPr>
          </a:lstStyle>
          <a:p>
            <a:pPr lvl="0"/>
            <a:r>
              <a:rPr lang="en-US" altLang="en-US" noProof="0"/>
              <a:t>Click to edit Master title style</a:t>
            </a:r>
          </a:p>
        </p:txBody>
      </p:sp>
      <p:sp>
        <p:nvSpPr>
          <p:cNvPr id="3075" name="Rectangle 3">
            <a:extLst>
              <a:ext uri="{FF2B5EF4-FFF2-40B4-BE49-F238E27FC236}">
                <a16:creationId xmlns:a16="http://schemas.microsoft.com/office/drawing/2014/main" id="{19AF49B1-A288-CC86-574C-4B90EB4ECEA8}"/>
              </a:ext>
            </a:extLst>
          </p:cNvPr>
          <p:cNvSpPr>
            <a:spLocks noGrp="1" noChangeArrowheads="1"/>
          </p:cNvSpPr>
          <p:nvPr>
            <p:ph type="subTitle" idx="1"/>
          </p:nvPr>
        </p:nvSpPr>
        <p:spPr>
          <a:xfrm>
            <a:off x="685800" y="3505200"/>
            <a:ext cx="77724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pic>
        <p:nvPicPr>
          <p:cNvPr id="3079" name="Picture 7">
            <a:extLst>
              <a:ext uri="{FF2B5EF4-FFF2-40B4-BE49-F238E27FC236}">
                <a16:creationId xmlns:a16="http://schemas.microsoft.com/office/drawing/2014/main" id="{467DD2A2-E6F0-8005-04C8-FC847C28E1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76977"/>
            <a:ext cx="9144000" cy="581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CB2BB-62DD-3244-86EE-6179F93005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967B3F-FF72-746C-61C1-371C2473EA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7955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05DF45-58B6-086B-01FA-2D728A4812E8}"/>
              </a:ext>
            </a:extLst>
          </p:cNvPr>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BE13F0-869E-0593-BF83-1AA1AA152559}"/>
              </a:ext>
            </a:extLst>
          </p:cNvPr>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4990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36078-5D6A-AF9E-C0A6-3AA00A0747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051EE2-FDA7-2B6E-EC13-2EF65BB210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1172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B901F-DFA2-7709-2924-FA418F7BBE81}"/>
              </a:ext>
            </a:extLst>
          </p:cNvPr>
          <p:cNvSpPr>
            <a:spLocks noGrp="1"/>
          </p:cNvSpPr>
          <p:nvPr>
            <p:ph type="title"/>
          </p:nvPr>
        </p:nvSpPr>
        <p:spPr>
          <a:xfrm>
            <a:off x="623888" y="1709740"/>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916000-F16F-15D3-C828-C2A34FDF3AF0}"/>
              </a:ext>
            </a:extLst>
          </p:cNvPr>
          <p:cNvSpPr>
            <a:spLocks noGrp="1"/>
          </p:cNvSpPr>
          <p:nvPr>
            <p:ph type="body" idx="1"/>
          </p:nvPr>
        </p:nvSpPr>
        <p:spPr>
          <a:xfrm>
            <a:off x="623888" y="4589465"/>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533328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AAAD3-D3BE-F2EE-800A-69E1A2BADB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8B76C2-6755-3669-2B40-6666CACAC44F}"/>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D7C9A6-9C72-0EA4-11B2-C2EE1C16200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78323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6D29-615D-A227-F086-8F2765D60213}"/>
              </a:ext>
            </a:extLst>
          </p:cNvPr>
          <p:cNvSpPr>
            <a:spLocks noGrp="1"/>
          </p:cNvSpPr>
          <p:nvPr>
            <p:ph type="title"/>
          </p:nvPr>
        </p:nvSpPr>
        <p:spPr>
          <a:xfrm>
            <a:off x="630238" y="365127"/>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4CD165-8F73-1095-CA3E-6FD336EFFE1C}"/>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9664CB-CD6A-5519-739B-817B8C4FE697}"/>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120DF8-A149-E952-4F2C-FD5C869C6A7B}"/>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58CCD7-17A6-0E83-2670-64321F94E71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69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72B1-ADA5-7888-6A41-8E39981C2C7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90194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5092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6E4F-E99A-67E8-9350-2ACAB26029E5}"/>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A0B7472-0655-74F2-5A3D-07D7A714D0F4}"/>
              </a:ext>
            </a:extLst>
          </p:cNvPr>
          <p:cNvSpPr>
            <a:spLocks noGrp="1"/>
          </p:cNvSpPr>
          <p:nvPr>
            <p:ph idx="1"/>
          </p:nvPr>
        </p:nvSpPr>
        <p:spPr>
          <a:xfrm>
            <a:off x="3887788" y="987427"/>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E95890-8673-D589-36AA-3BFC2AB5F7E1}"/>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743207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A487-D1D3-C59C-95C6-F72C81508457}"/>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D5AA96-F87B-6299-1F5F-44267C2F8409}"/>
              </a:ext>
            </a:extLst>
          </p:cNvPr>
          <p:cNvSpPr>
            <a:spLocks noGrp="1"/>
          </p:cNvSpPr>
          <p:nvPr>
            <p:ph type="pic" idx="1"/>
          </p:nvPr>
        </p:nvSpPr>
        <p:spPr>
          <a:xfrm>
            <a:off x="3887788" y="987427"/>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13CFB40-2C74-D56F-1C96-60297E04FDEA}"/>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16373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36" name="Picture 12">
            <a:extLst>
              <a:ext uri="{FF2B5EF4-FFF2-40B4-BE49-F238E27FC236}">
                <a16:creationId xmlns:a16="http://schemas.microsoft.com/office/drawing/2014/main" id="{552FF488-8E8B-36ED-3516-9D18C107E78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276977"/>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a:extLst>
              <a:ext uri="{FF2B5EF4-FFF2-40B4-BE49-F238E27FC236}">
                <a16:creationId xmlns:a16="http://schemas.microsoft.com/office/drawing/2014/main" id="{AD9EAFE5-8EC1-C275-5CC1-BAD114673736}"/>
              </a:ext>
            </a:extLst>
          </p:cNvPr>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2F66684-A813-C6C8-8096-7B9847BAFFD4}"/>
              </a:ext>
            </a:extLst>
          </p:cNvPr>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2pPr>
      <a:lvl3pPr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3pPr>
      <a:lvl4pPr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4pPr>
      <a:lvl5pPr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5pPr>
      <a:lvl6pPr marL="457200"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6pPr>
      <a:lvl7pPr marL="914400"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7pPr>
      <a:lvl8pPr marL="1371600"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8pPr>
      <a:lvl9pPr marL="1828800" algn="ctr" rtl="0" eaLnBrk="1" fontAlgn="base" hangingPunct="1">
        <a:spcBef>
          <a:spcPct val="0"/>
        </a:spcBef>
        <a:spcAft>
          <a:spcPct val="0"/>
        </a:spcAft>
        <a:defRPr sz="4400">
          <a:solidFill>
            <a:schemeClr val="tx2"/>
          </a:solidFill>
          <a:latin typeface="Times New Roman" panose="02020603050405020304" pitchFamily="18" charset="0"/>
          <a:ea typeface="MS Pゴシック" pitchFamily="-92" charset="-128"/>
        </a:defRPr>
      </a:lvl9pPr>
    </p:titleStyle>
    <p:bodyStyle>
      <a:lvl1pPr marL="342900" indent="-342900" algn="l" rtl="0" eaLnBrk="1" fontAlgn="base" hangingPunct="1">
        <a:spcBef>
          <a:spcPct val="20000"/>
        </a:spcBef>
        <a:spcAft>
          <a:spcPct val="0"/>
        </a:spcAft>
        <a:buFont typeface="Wingdings" panose="05000000000000000000" pitchFamily="2" charset="2"/>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anose="05000000000000000000" pitchFamily="2"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Wingdings" panose="05000000000000000000" pitchFamily="2" charset="2"/>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F59B898-3505-0DA5-21CF-1ACE774D291D}"/>
              </a:ext>
            </a:extLst>
          </p:cNvPr>
          <p:cNvSpPr>
            <a:spLocks noGrp="1" noChangeArrowheads="1"/>
          </p:cNvSpPr>
          <p:nvPr>
            <p:ph type="ctrTitle"/>
          </p:nvPr>
        </p:nvSpPr>
        <p:spPr>
          <a:xfrm>
            <a:off x="685800" y="2362200"/>
            <a:ext cx="7772400" cy="1143000"/>
          </a:xfrm>
        </p:spPr>
        <p:txBody>
          <a:bodyPr/>
          <a:lstStyle/>
          <a:p>
            <a:r>
              <a:rPr lang="en-US" altLang="en-US" dirty="0"/>
              <a:t>Take-Aways from NSF Audits of Peer Institutions</a:t>
            </a:r>
          </a:p>
        </p:txBody>
      </p:sp>
    </p:spTree>
    <p:extLst>
      <p:ext uri="{BB962C8B-B14F-4D97-AF65-F5344CB8AC3E}">
        <p14:creationId xmlns:p14="http://schemas.microsoft.com/office/powerpoint/2010/main" val="3650706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F3FE-08D2-B39A-78F6-9515B8BD4908}"/>
              </a:ext>
            </a:extLst>
          </p:cNvPr>
          <p:cNvSpPr>
            <a:spLocks noGrp="1"/>
          </p:cNvSpPr>
          <p:nvPr>
            <p:ph type="title"/>
          </p:nvPr>
        </p:nvSpPr>
        <p:spPr>
          <a:xfrm>
            <a:off x="762000" y="25400"/>
            <a:ext cx="7772400" cy="812800"/>
          </a:xfrm>
        </p:spPr>
        <p:txBody>
          <a:bodyPr/>
          <a:lstStyle/>
          <a:p>
            <a:r>
              <a:rPr lang="en-US" sz="3600" dirty="0"/>
              <a:t>Unallowable Expenses – Visa Expense</a:t>
            </a:r>
          </a:p>
        </p:txBody>
      </p:sp>
      <p:sp>
        <p:nvSpPr>
          <p:cNvPr id="3" name="Content Placeholder 2">
            <a:extLst>
              <a:ext uri="{FF2B5EF4-FFF2-40B4-BE49-F238E27FC236}">
                <a16:creationId xmlns:a16="http://schemas.microsoft.com/office/drawing/2014/main" id="{4B1AC2F5-D778-E7DF-2EDA-82192C665FDA}"/>
              </a:ext>
            </a:extLst>
          </p:cNvPr>
          <p:cNvSpPr>
            <a:spLocks noGrp="1"/>
          </p:cNvSpPr>
          <p:nvPr>
            <p:ph idx="1"/>
          </p:nvPr>
        </p:nvSpPr>
        <p:spPr>
          <a:xfrm>
            <a:off x="0" y="800100"/>
            <a:ext cx="9144000" cy="5448300"/>
          </a:xfrm>
        </p:spPr>
        <p:txBody>
          <a:bodyPr/>
          <a:lstStyle/>
          <a:p>
            <a:endParaRPr lang="en-US" sz="2800" dirty="0"/>
          </a:p>
          <a:p>
            <a:r>
              <a:rPr lang="en-US" sz="2800" dirty="0"/>
              <a:t>The institution charged $3,500 to the award for a long-term visa of a post-doctoral research scientist.  Although the person did work on the project, the long-term visa expense and “premium” processing fee are not allowed.</a:t>
            </a:r>
            <a:endParaRPr lang="en-US" sz="2400" dirty="0"/>
          </a:p>
        </p:txBody>
      </p:sp>
    </p:spTree>
    <p:extLst>
      <p:ext uri="{BB962C8B-B14F-4D97-AF65-F5344CB8AC3E}">
        <p14:creationId xmlns:p14="http://schemas.microsoft.com/office/powerpoint/2010/main" val="554088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F3FE-08D2-B39A-78F6-9515B8BD4908}"/>
              </a:ext>
            </a:extLst>
          </p:cNvPr>
          <p:cNvSpPr>
            <a:spLocks noGrp="1"/>
          </p:cNvSpPr>
          <p:nvPr>
            <p:ph type="title"/>
          </p:nvPr>
        </p:nvSpPr>
        <p:spPr>
          <a:xfrm>
            <a:off x="685800" y="0"/>
            <a:ext cx="7772400" cy="812800"/>
          </a:xfrm>
        </p:spPr>
        <p:txBody>
          <a:bodyPr/>
          <a:lstStyle/>
          <a:p>
            <a:r>
              <a:rPr lang="en-US" sz="3200" dirty="0"/>
              <a:t>Unallowable Expenses – Publication Expenses</a:t>
            </a:r>
          </a:p>
        </p:txBody>
      </p:sp>
      <p:sp>
        <p:nvSpPr>
          <p:cNvPr id="3" name="Content Placeholder 2">
            <a:extLst>
              <a:ext uri="{FF2B5EF4-FFF2-40B4-BE49-F238E27FC236}">
                <a16:creationId xmlns:a16="http://schemas.microsoft.com/office/drawing/2014/main" id="{4B1AC2F5-D778-E7DF-2EDA-82192C665FDA}"/>
              </a:ext>
            </a:extLst>
          </p:cNvPr>
          <p:cNvSpPr>
            <a:spLocks noGrp="1"/>
          </p:cNvSpPr>
          <p:nvPr>
            <p:ph idx="1"/>
          </p:nvPr>
        </p:nvSpPr>
        <p:spPr>
          <a:xfrm>
            <a:off x="0" y="800100"/>
            <a:ext cx="9144000" cy="5448300"/>
          </a:xfrm>
        </p:spPr>
        <p:txBody>
          <a:bodyPr/>
          <a:lstStyle/>
          <a:p>
            <a:endParaRPr lang="en-US" sz="2800" dirty="0"/>
          </a:p>
          <a:p>
            <a:r>
              <a:rPr lang="en-US" sz="2800" dirty="0"/>
              <a:t>The institution charged $35,300 in expenses incurred to publish 11 research papers that did not acknowledge the NSF awards charged, as required by federal regulations.  As a result, the $35,300 was reversed from the projects as a result of the audit.</a:t>
            </a:r>
            <a:endParaRPr lang="en-US" sz="2400" dirty="0"/>
          </a:p>
        </p:txBody>
      </p:sp>
    </p:spTree>
    <p:extLst>
      <p:ext uri="{BB962C8B-B14F-4D97-AF65-F5344CB8AC3E}">
        <p14:creationId xmlns:p14="http://schemas.microsoft.com/office/powerpoint/2010/main" val="2229658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2CD45-0D2C-A9E0-6C30-4E014B7D6814}"/>
              </a:ext>
            </a:extLst>
          </p:cNvPr>
          <p:cNvSpPr>
            <a:spLocks noGrp="1"/>
          </p:cNvSpPr>
          <p:nvPr>
            <p:ph type="title"/>
          </p:nvPr>
        </p:nvSpPr>
        <p:spPr>
          <a:xfrm>
            <a:off x="685800" y="304800"/>
            <a:ext cx="7772400" cy="1143000"/>
          </a:xfrm>
        </p:spPr>
        <p:txBody>
          <a:bodyPr/>
          <a:lstStyle/>
          <a:p>
            <a:r>
              <a:rPr lang="en-US" sz="3600" dirty="0"/>
              <a:t>Allocations</a:t>
            </a:r>
          </a:p>
        </p:txBody>
      </p:sp>
      <p:sp>
        <p:nvSpPr>
          <p:cNvPr id="3" name="Content Placeholder 2">
            <a:extLst>
              <a:ext uri="{FF2B5EF4-FFF2-40B4-BE49-F238E27FC236}">
                <a16:creationId xmlns:a16="http://schemas.microsoft.com/office/drawing/2014/main" id="{3B0E5DC2-6D59-0923-E3CB-DD9F2104C5F2}"/>
              </a:ext>
            </a:extLst>
          </p:cNvPr>
          <p:cNvSpPr>
            <a:spLocks noGrp="1"/>
          </p:cNvSpPr>
          <p:nvPr>
            <p:ph idx="1"/>
          </p:nvPr>
        </p:nvSpPr>
        <p:spPr>
          <a:xfrm>
            <a:off x="685800" y="1295400"/>
            <a:ext cx="7772400" cy="4495800"/>
          </a:xfrm>
        </p:spPr>
        <p:txBody>
          <a:bodyPr/>
          <a:lstStyle/>
          <a:p>
            <a:pPr marL="0" indent="0">
              <a:buNone/>
            </a:pPr>
            <a:endParaRPr lang="en-US" sz="2400" dirty="0"/>
          </a:p>
          <a:p>
            <a:pPr marL="0" indent="0">
              <a:buNone/>
            </a:pPr>
            <a:r>
              <a:rPr lang="en-US" sz="2400" dirty="0"/>
              <a:t>Supplies and Materials</a:t>
            </a:r>
          </a:p>
          <a:p>
            <a:pPr marL="0" indent="0">
              <a:buNone/>
            </a:pPr>
            <a:endParaRPr lang="en-US" sz="2400" dirty="0"/>
          </a:p>
          <a:p>
            <a:r>
              <a:rPr lang="en-US" sz="2400" dirty="0"/>
              <a:t>Materials were purchased 51 days prior to an award’s end date, but were 100% charged to the project.  The materials were to benefit three awards, not this single award.  66.67% of the material cost was disallowed for this project, upon audit.</a:t>
            </a:r>
          </a:p>
        </p:txBody>
      </p:sp>
    </p:spTree>
    <p:extLst>
      <p:ext uri="{BB962C8B-B14F-4D97-AF65-F5344CB8AC3E}">
        <p14:creationId xmlns:p14="http://schemas.microsoft.com/office/powerpoint/2010/main" val="1866927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2CD45-0D2C-A9E0-6C30-4E014B7D6814}"/>
              </a:ext>
            </a:extLst>
          </p:cNvPr>
          <p:cNvSpPr>
            <a:spLocks noGrp="1"/>
          </p:cNvSpPr>
          <p:nvPr>
            <p:ph type="title"/>
          </p:nvPr>
        </p:nvSpPr>
        <p:spPr>
          <a:xfrm>
            <a:off x="685800" y="304800"/>
            <a:ext cx="7772400" cy="1143000"/>
          </a:xfrm>
        </p:spPr>
        <p:txBody>
          <a:bodyPr/>
          <a:lstStyle/>
          <a:p>
            <a:r>
              <a:rPr lang="en-US" sz="3600" dirty="0"/>
              <a:t>Subcontracts</a:t>
            </a:r>
          </a:p>
        </p:txBody>
      </p:sp>
      <p:sp>
        <p:nvSpPr>
          <p:cNvPr id="3" name="Content Placeholder 2">
            <a:extLst>
              <a:ext uri="{FF2B5EF4-FFF2-40B4-BE49-F238E27FC236}">
                <a16:creationId xmlns:a16="http://schemas.microsoft.com/office/drawing/2014/main" id="{3B0E5DC2-6D59-0923-E3CB-DD9F2104C5F2}"/>
              </a:ext>
            </a:extLst>
          </p:cNvPr>
          <p:cNvSpPr>
            <a:spLocks noGrp="1"/>
          </p:cNvSpPr>
          <p:nvPr>
            <p:ph idx="1"/>
          </p:nvPr>
        </p:nvSpPr>
        <p:spPr>
          <a:xfrm>
            <a:off x="685800" y="1295400"/>
            <a:ext cx="7772400" cy="4495800"/>
          </a:xfrm>
        </p:spPr>
        <p:txBody>
          <a:bodyPr/>
          <a:lstStyle/>
          <a:p>
            <a:pPr marL="0" indent="0">
              <a:buNone/>
            </a:pPr>
            <a:r>
              <a:rPr lang="en-US" sz="2400" dirty="0"/>
              <a:t>Fixed Price Approval</a:t>
            </a:r>
          </a:p>
          <a:p>
            <a:pPr marL="0" indent="0">
              <a:buNone/>
            </a:pPr>
            <a:endParaRPr lang="en-US" sz="2400" dirty="0"/>
          </a:p>
          <a:p>
            <a:r>
              <a:rPr lang="en-US" sz="2400" dirty="0"/>
              <a:t>$1,274,000 was paid to a subcontractor as a fixed price award.  NSF did not specifically approve the fixed amount subaward.  The amount above the $150,000 threshold (whereby fixed subawards would need prior NSF approval) was disallowed.  The University was required to reverse $1,124,000 from the NSF project.</a:t>
            </a:r>
          </a:p>
        </p:txBody>
      </p:sp>
    </p:spTree>
    <p:extLst>
      <p:ext uri="{BB962C8B-B14F-4D97-AF65-F5344CB8AC3E}">
        <p14:creationId xmlns:p14="http://schemas.microsoft.com/office/powerpoint/2010/main" val="2729705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2CD45-0D2C-A9E0-6C30-4E014B7D6814}"/>
              </a:ext>
            </a:extLst>
          </p:cNvPr>
          <p:cNvSpPr>
            <a:spLocks noGrp="1"/>
          </p:cNvSpPr>
          <p:nvPr>
            <p:ph type="title"/>
          </p:nvPr>
        </p:nvSpPr>
        <p:spPr>
          <a:xfrm>
            <a:off x="685800" y="304800"/>
            <a:ext cx="7772400" cy="1143000"/>
          </a:xfrm>
        </p:spPr>
        <p:txBody>
          <a:bodyPr/>
          <a:lstStyle/>
          <a:p>
            <a:r>
              <a:rPr lang="en-US" sz="3600" dirty="0"/>
              <a:t>Subcontracts</a:t>
            </a:r>
          </a:p>
        </p:txBody>
      </p:sp>
      <p:sp>
        <p:nvSpPr>
          <p:cNvPr id="3" name="Content Placeholder 2">
            <a:extLst>
              <a:ext uri="{FF2B5EF4-FFF2-40B4-BE49-F238E27FC236}">
                <a16:creationId xmlns:a16="http://schemas.microsoft.com/office/drawing/2014/main" id="{3B0E5DC2-6D59-0923-E3CB-DD9F2104C5F2}"/>
              </a:ext>
            </a:extLst>
          </p:cNvPr>
          <p:cNvSpPr>
            <a:spLocks noGrp="1"/>
          </p:cNvSpPr>
          <p:nvPr>
            <p:ph idx="1"/>
          </p:nvPr>
        </p:nvSpPr>
        <p:spPr>
          <a:xfrm>
            <a:off x="685800" y="1295400"/>
            <a:ext cx="7772400" cy="4495800"/>
          </a:xfrm>
        </p:spPr>
        <p:txBody>
          <a:bodyPr/>
          <a:lstStyle/>
          <a:p>
            <a:pPr marL="0" indent="0">
              <a:buNone/>
            </a:pPr>
            <a:r>
              <a:rPr lang="en-US" sz="2400" dirty="0"/>
              <a:t>Documented Risk Assessment</a:t>
            </a:r>
          </a:p>
          <a:p>
            <a:pPr marL="0" indent="0">
              <a:buNone/>
            </a:pPr>
            <a:endParaRPr lang="en-US" sz="2400" dirty="0"/>
          </a:p>
          <a:p>
            <a:r>
              <a:rPr lang="en-US" sz="2400" dirty="0"/>
              <a:t>$62,000 and $1,086,000 were paid to two subcontractors, but the University did not prepare a risk assessment (e.g., reviewing audit findings of the subcontractor), therefore did not determine the proper amount of </a:t>
            </a:r>
            <a:r>
              <a:rPr lang="en-US" sz="2400" dirty="0" err="1"/>
              <a:t>subawardee</a:t>
            </a:r>
            <a:r>
              <a:rPr lang="en-US" sz="2400" dirty="0"/>
              <a:t> monitoring.  The University was required to reverse both amounts ($1,148,000) from both awards. </a:t>
            </a:r>
          </a:p>
        </p:txBody>
      </p:sp>
    </p:spTree>
    <p:extLst>
      <p:ext uri="{BB962C8B-B14F-4D97-AF65-F5344CB8AC3E}">
        <p14:creationId xmlns:p14="http://schemas.microsoft.com/office/powerpoint/2010/main" val="3559399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2CD45-0D2C-A9E0-6C30-4E014B7D6814}"/>
              </a:ext>
            </a:extLst>
          </p:cNvPr>
          <p:cNvSpPr>
            <a:spLocks noGrp="1"/>
          </p:cNvSpPr>
          <p:nvPr>
            <p:ph type="title"/>
          </p:nvPr>
        </p:nvSpPr>
        <p:spPr>
          <a:xfrm>
            <a:off x="685800" y="304800"/>
            <a:ext cx="7772400" cy="1143000"/>
          </a:xfrm>
        </p:spPr>
        <p:txBody>
          <a:bodyPr/>
          <a:lstStyle/>
          <a:p>
            <a:r>
              <a:rPr lang="en-US" sz="3600" dirty="0"/>
              <a:t>Participant Support Costs</a:t>
            </a:r>
          </a:p>
        </p:txBody>
      </p:sp>
      <p:sp>
        <p:nvSpPr>
          <p:cNvPr id="3" name="Content Placeholder 2">
            <a:extLst>
              <a:ext uri="{FF2B5EF4-FFF2-40B4-BE49-F238E27FC236}">
                <a16:creationId xmlns:a16="http://schemas.microsoft.com/office/drawing/2014/main" id="{3B0E5DC2-6D59-0923-E3CB-DD9F2104C5F2}"/>
              </a:ext>
            </a:extLst>
          </p:cNvPr>
          <p:cNvSpPr>
            <a:spLocks noGrp="1"/>
          </p:cNvSpPr>
          <p:nvPr>
            <p:ph idx="1"/>
          </p:nvPr>
        </p:nvSpPr>
        <p:spPr>
          <a:xfrm>
            <a:off x="685800" y="1295400"/>
            <a:ext cx="7772400" cy="4495800"/>
          </a:xfrm>
        </p:spPr>
        <p:txBody>
          <a:bodyPr/>
          <a:lstStyle/>
          <a:p>
            <a:pPr marL="0" indent="0">
              <a:buNone/>
            </a:pPr>
            <a:endParaRPr lang="en-US" sz="2400" dirty="0"/>
          </a:p>
          <a:p>
            <a:r>
              <a:rPr lang="en-US" sz="2400" dirty="0"/>
              <a:t>$4,800 in participant support funding was used to pay compensation to one of the institution’s own postdoctoral students.  The postdoctoral student does not satisfy the definition of a “participant”.</a:t>
            </a:r>
          </a:p>
          <a:p>
            <a:pPr marL="0" indent="0">
              <a:buNone/>
            </a:pPr>
            <a:endParaRPr lang="en-US" sz="2400" dirty="0"/>
          </a:p>
          <a:p>
            <a:r>
              <a:rPr lang="en-US" sz="2400" dirty="0"/>
              <a:t>$1,900 in participant funding was used to pay “no-show” participant lodging expenses.  The project was deemed NOT to have benefitted from the $1,900.</a:t>
            </a:r>
          </a:p>
        </p:txBody>
      </p:sp>
    </p:spTree>
    <p:extLst>
      <p:ext uri="{BB962C8B-B14F-4D97-AF65-F5344CB8AC3E}">
        <p14:creationId xmlns:p14="http://schemas.microsoft.com/office/powerpoint/2010/main" val="3260096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2CD45-0D2C-A9E0-6C30-4E014B7D6814}"/>
              </a:ext>
            </a:extLst>
          </p:cNvPr>
          <p:cNvSpPr>
            <a:spLocks noGrp="1"/>
          </p:cNvSpPr>
          <p:nvPr>
            <p:ph type="title"/>
          </p:nvPr>
        </p:nvSpPr>
        <p:spPr>
          <a:xfrm>
            <a:off x="685800" y="304800"/>
            <a:ext cx="7772400" cy="1143000"/>
          </a:xfrm>
        </p:spPr>
        <p:txBody>
          <a:bodyPr/>
          <a:lstStyle/>
          <a:p>
            <a:r>
              <a:rPr lang="en-US" sz="3600" dirty="0"/>
              <a:t>Participant Support Costs</a:t>
            </a:r>
          </a:p>
        </p:txBody>
      </p:sp>
      <p:sp>
        <p:nvSpPr>
          <p:cNvPr id="3" name="Content Placeholder 2">
            <a:extLst>
              <a:ext uri="{FF2B5EF4-FFF2-40B4-BE49-F238E27FC236}">
                <a16:creationId xmlns:a16="http://schemas.microsoft.com/office/drawing/2014/main" id="{3B0E5DC2-6D59-0923-E3CB-DD9F2104C5F2}"/>
              </a:ext>
            </a:extLst>
          </p:cNvPr>
          <p:cNvSpPr>
            <a:spLocks noGrp="1"/>
          </p:cNvSpPr>
          <p:nvPr>
            <p:ph idx="1"/>
          </p:nvPr>
        </p:nvSpPr>
        <p:spPr>
          <a:xfrm>
            <a:off x="685800" y="1295400"/>
            <a:ext cx="7772400" cy="4495800"/>
          </a:xfrm>
        </p:spPr>
        <p:txBody>
          <a:bodyPr/>
          <a:lstStyle/>
          <a:p>
            <a:pPr marL="0" indent="0">
              <a:buNone/>
            </a:pPr>
            <a:endParaRPr lang="en-US" sz="2400" dirty="0"/>
          </a:p>
          <a:p>
            <a:r>
              <a:rPr lang="en-US" sz="2400" dirty="0"/>
              <a:t>$4,600 in participant support funding was used to pay the lodging and meals of persons from the institution who were serving as counselors and mentors of the participants.  The institution’s employees fulfilling the counselor/mentor roles do not satisfy the definition of “participant“.</a:t>
            </a:r>
          </a:p>
        </p:txBody>
      </p:sp>
    </p:spTree>
    <p:extLst>
      <p:ext uri="{BB962C8B-B14F-4D97-AF65-F5344CB8AC3E}">
        <p14:creationId xmlns:p14="http://schemas.microsoft.com/office/powerpoint/2010/main" val="1466376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C80BB-A40E-A21E-7F71-FBC1F361F0EF}"/>
              </a:ext>
            </a:extLst>
          </p:cNvPr>
          <p:cNvSpPr>
            <a:spLocks noGrp="1"/>
          </p:cNvSpPr>
          <p:nvPr>
            <p:ph type="title"/>
          </p:nvPr>
        </p:nvSpPr>
        <p:spPr>
          <a:xfrm>
            <a:off x="685800" y="609600"/>
            <a:ext cx="7772400" cy="5105400"/>
          </a:xfrm>
        </p:spPr>
        <p:txBody>
          <a:bodyPr/>
          <a:lstStyle/>
          <a:p>
            <a:r>
              <a:rPr lang="en-US" dirty="0"/>
              <a:t>Thank you </a:t>
            </a:r>
            <a:br>
              <a:rPr lang="en-US" dirty="0"/>
            </a:br>
            <a:br>
              <a:rPr lang="en-US" dirty="0"/>
            </a:br>
            <a:br>
              <a:rPr lang="en-US" dirty="0"/>
            </a:br>
            <a:r>
              <a:rPr lang="en-US" dirty="0"/>
              <a:t>Questions?</a:t>
            </a:r>
          </a:p>
        </p:txBody>
      </p:sp>
    </p:spTree>
    <p:extLst>
      <p:ext uri="{BB962C8B-B14F-4D97-AF65-F5344CB8AC3E}">
        <p14:creationId xmlns:p14="http://schemas.microsoft.com/office/powerpoint/2010/main" val="1550150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36599-2808-60EA-B207-CB0B02A64889}"/>
              </a:ext>
            </a:extLst>
          </p:cNvPr>
          <p:cNvSpPr>
            <a:spLocks noGrp="1"/>
          </p:cNvSpPr>
          <p:nvPr>
            <p:ph type="title"/>
          </p:nvPr>
        </p:nvSpPr>
        <p:spPr>
          <a:xfrm>
            <a:off x="685800" y="152400"/>
            <a:ext cx="7772400" cy="838200"/>
          </a:xfrm>
        </p:spPr>
        <p:txBody>
          <a:bodyPr/>
          <a:lstStyle/>
          <a:p>
            <a:r>
              <a:rPr lang="en-US" sz="3600" dirty="0"/>
              <a:t>Who Was Audited?</a:t>
            </a:r>
          </a:p>
        </p:txBody>
      </p:sp>
      <p:sp>
        <p:nvSpPr>
          <p:cNvPr id="3" name="Content Placeholder 2">
            <a:extLst>
              <a:ext uri="{FF2B5EF4-FFF2-40B4-BE49-F238E27FC236}">
                <a16:creationId xmlns:a16="http://schemas.microsoft.com/office/drawing/2014/main" id="{A86A0403-E29D-E093-0EEE-A4554B99A55F}"/>
              </a:ext>
            </a:extLst>
          </p:cNvPr>
          <p:cNvSpPr>
            <a:spLocks noGrp="1"/>
          </p:cNvSpPr>
          <p:nvPr>
            <p:ph idx="1"/>
          </p:nvPr>
        </p:nvSpPr>
        <p:spPr>
          <a:xfrm>
            <a:off x="685800" y="990600"/>
            <a:ext cx="7772400" cy="5105400"/>
          </a:xfrm>
        </p:spPr>
        <p:txBody>
          <a:bodyPr/>
          <a:lstStyle/>
          <a:p>
            <a:r>
              <a:rPr lang="en-US" sz="2400" dirty="0"/>
              <a:t>Rensselaer Polytechnic Institute 		March 2023</a:t>
            </a:r>
          </a:p>
          <a:p>
            <a:r>
              <a:rPr lang="en-US" sz="2400" dirty="0"/>
              <a:t>University of Vermont 			October 2023</a:t>
            </a:r>
          </a:p>
          <a:p>
            <a:r>
              <a:rPr lang="en-US" sz="2400" dirty="0"/>
              <a:t>University of Arkansas			November 2023</a:t>
            </a:r>
          </a:p>
          <a:p>
            <a:r>
              <a:rPr lang="en-US" sz="2400" dirty="0"/>
              <a:t>North Dakota State University		November 2023</a:t>
            </a:r>
          </a:p>
          <a:p>
            <a:r>
              <a:rPr lang="en-US" sz="2400" dirty="0"/>
              <a:t>Mississippi State University		January 2024</a:t>
            </a:r>
          </a:p>
          <a:p>
            <a:r>
              <a:rPr lang="en-US" sz="2400" dirty="0"/>
              <a:t>University of New Hampshire		January 2024</a:t>
            </a:r>
          </a:p>
          <a:p>
            <a:r>
              <a:rPr lang="en-US" sz="2400" dirty="0"/>
              <a:t>Montana State University			January 2024</a:t>
            </a:r>
          </a:p>
          <a:p>
            <a:r>
              <a:rPr lang="en-US" sz="2400" dirty="0"/>
              <a:t>University of Oklahoma			March 2024</a:t>
            </a:r>
          </a:p>
          <a:p>
            <a:r>
              <a:rPr lang="en-US" sz="2400" dirty="0"/>
              <a:t>University of Alabama			May 2024</a:t>
            </a:r>
          </a:p>
          <a:p>
            <a:r>
              <a:rPr lang="en-US" sz="2400" dirty="0"/>
              <a:t>Brown University				August 2024</a:t>
            </a:r>
          </a:p>
          <a:p>
            <a:r>
              <a:rPr lang="en-US" sz="2400" dirty="0"/>
              <a:t>Iowa State University			August 2024</a:t>
            </a:r>
          </a:p>
          <a:p>
            <a:endParaRPr lang="en-US" sz="2400" dirty="0"/>
          </a:p>
          <a:p>
            <a:endParaRPr lang="en-US" sz="2400" dirty="0"/>
          </a:p>
        </p:txBody>
      </p:sp>
    </p:spTree>
    <p:extLst>
      <p:ext uri="{BB962C8B-B14F-4D97-AF65-F5344CB8AC3E}">
        <p14:creationId xmlns:p14="http://schemas.microsoft.com/office/powerpoint/2010/main" val="3548969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3F8A0-A028-94DC-F43F-DB0B1431AB99}"/>
              </a:ext>
            </a:extLst>
          </p:cNvPr>
          <p:cNvSpPr>
            <a:spLocks noGrp="1"/>
          </p:cNvSpPr>
          <p:nvPr>
            <p:ph type="title"/>
          </p:nvPr>
        </p:nvSpPr>
        <p:spPr>
          <a:xfrm>
            <a:off x="685800" y="0"/>
            <a:ext cx="7772400" cy="1143000"/>
          </a:xfrm>
        </p:spPr>
        <p:txBody>
          <a:bodyPr/>
          <a:lstStyle/>
          <a:p>
            <a:r>
              <a:rPr lang="en-US" sz="3600" dirty="0"/>
              <a:t>Types of Audit Findings</a:t>
            </a:r>
          </a:p>
        </p:txBody>
      </p:sp>
      <p:sp>
        <p:nvSpPr>
          <p:cNvPr id="3" name="Content Placeholder 2">
            <a:extLst>
              <a:ext uri="{FF2B5EF4-FFF2-40B4-BE49-F238E27FC236}">
                <a16:creationId xmlns:a16="http://schemas.microsoft.com/office/drawing/2014/main" id="{5A35294E-37E1-930B-DD48-4307E4E12B12}"/>
              </a:ext>
            </a:extLst>
          </p:cNvPr>
          <p:cNvSpPr>
            <a:spLocks noGrp="1"/>
          </p:cNvSpPr>
          <p:nvPr>
            <p:ph idx="1"/>
          </p:nvPr>
        </p:nvSpPr>
        <p:spPr>
          <a:xfrm>
            <a:off x="190500" y="914400"/>
            <a:ext cx="8763000" cy="5257800"/>
          </a:xfrm>
        </p:spPr>
        <p:txBody>
          <a:bodyPr/>
          <a:lstStyle/>
          <a:p>
            <a:endParaRPr lang="en-US" sz="2000" dirty="0">
              <a:highlight>
                <a:srgbClr val="FFFF00"/>
              </a:highlight>
            </a:endParaRPr>
          </a:p>
          <a:p>
            <a:r>
              <a:rPr lang="en-US" sz="2000" dirty="0">
                <a:highlight>
                  <a:srgbClr val="FFFF00"/>
                </a:highlight>
              </a:rPr>
              <a:t>Unallowable Expenses</a:t>
            </a:r>
          </a:p>
          <a:p>
            <a:pPr lvl="1"/>
            <a:r>
              <a:rPr lang="en-US" sz="2000" dirty="0"/>
              <a:t>Travel</a:t>
            </a:r>
          </a:p>
          <a:p>
            <a:pPr lvl="1"/>
            <a:r>
              <a:rPr lang="en-US" sz="2000" dirty="0"/>
              <a:t>Consultant</a:t>
            </a:r>
          </a:p>
          <a:p>
            <a:pPr lvl="1"/>
            <a:r>
              <a:rPr lang="en-US" sz="2000" dirty="0"/>
              <a:t>Visa Expense</a:t>
            </a:r>
          </a:p>
          <a:p>
            <a:pPr lvl="1"/>
            <a:r>
              <a:rPr lang="en-US" sz="2000" dirty="0"/>
              <a:t>Publication Expenses</a:t>
            </a:r>
          </a:p>
          <a:p>
            <a:pPr marL="457200" lvl="1" indent="0">
              <a:buNone/>
            </a:pPr>
            <a:endParaRPr lang="en-US" sz="2000" dirty="0"/>
          </a:p>
          <a:p>
            <a:r>
              <a:rPr lang="en-US" sz="2000" dirty="0">
                <a:highlight>
                  <a:srgbClr val="FFFF00"/>
                </a:highlight>
              </a:rPr>
              <a:t>Allocations</a:t>
            </a:r>
          </a:p>
          <a:p>
            <a:pPr lvl="1"/>
            <a:r>
              <a:rPr lang="en-US" sz="2000" dirty="0"/>
              <a:t>Supplies and materials</a:t>
            </a:r>
          </a:p>
          <a:p>
            <a:pPr lvl="1"/>
            <a:r>
              <a:rPr lang="en-US" sz="2000" dirty="0"/>
              <a:t>Travel</a:t>
            </a:r>
          </a:p>
          <a:p>
            <a:pPr lvl="1"/>
            <a:endParaRPr lang="en-US" sz="2000" dirty="0"/>
          </a:p>
          <a:p>
            <a:r>
              <a:rPr lang="en-US" sz="2000" dirty="0">
                <a:highlight>
                  <a:srgbClr val="FFFF00"/>
                </a:highlight>
              </a:rPr>
              <a:t>Subcontracts</a:t>
            </a:r>
          </a:p>
          <a:p>
            <a:endParaRPr lang="en-US" sz="2000" dirty="0">
              <a:highlight>
                <a:srgbClr val="FFFF00"/>
              </a:highlight>
            </a:endParaRPr>
          </a:p>
          <a:p>
            <a:r>
              <a:rPr lang="en-US" sz="2000" dirty="0">
                <a:highlight>
                  <a:srgbClr val="FFFF00"/>
                </a:highlight>
              </a:rPr>
              <a:t>Participant Support Costs</a:t>
            </a:r>
          </a:p>
          <a:p>
            <a:pPr lvl="1"/>
            <a:endParaRPr lang="en-US" dirty="0"/>
          </a:p>
          <a:p>
            <a:pPr lvl="1"/>
            <a:endParaRPr lang="en-US" dirty="0"/>
          </a:p>
          <a:p>
            <a:endParaRPr lang="en-US" sz="2400" dirty="0">
              <a:highlight>
                <a:srgbClr val="FFFF00"/>
              </a:highlight>
            </a:endParaRPr>
          </a:p>
        </p:txBody>
      </p:sp>
    </p:spTree>
    <p:extLst>
      <p:ext uri="{BB962C8B-B14F-4D97-AF65-F5344CB8AC3E}">
        <p14:creationId xmlns:p14="http://schemas.microsoft.com/office/powerpoint/2010/main" val="574475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F3FE-08D2-B39A-78F6-9515B8BD4908}"/>
              </a:ext>
            </a:extLst>
          </p:cNvPr>
          <p:cNvSpPr>
            <a:spLocks noGrp="1"/>
          </p:cNvSpPr>
          <p:nvPr>
            <p:ph type="title"/>
          </p:nvPr>
        </p:nvSpPr>
        <p:spPr>
          <a:xfrm>
            <a:off x="762000" y="25400"/>
            <a:ext cx="7772400" cy="812800"/>
          </a:xfrm>
        </p:spPr>
        <p:txBody>
          <a:bodyPr/>
          <a:lstStyle/>
          <a:p>
            <a:r>
              <a:rPr lang="en-US" sz="3600" dirty="0"/>
              <a:t>Unallowable Expenses - Travel</a:t>
            </a:r>
          </a:p>
        </p:txBody>
      </p:sp>
      <p:sp>
        <p:nvSpPr>
          <p:cNvPr id="3" name="Content Placeholder 2">
            <a:extLst>
              <a:ext uri="{FF2B5EF4-FFF2-40B4-BE49-F238E27FC236}">
                <a16:creationId xmlns:a16="http://schemas.microsoft.com/office/drawing/2014/main" id="{4B1AC2F5-D778-E7DF-2EDA-82192C665FDA}"/>
              </a:ext>
            </a:extLst>
          </p:cNvPr>
          <p:cNvSpPr>
            <a:spLocks noGrp="1"/>
          </p:cNvSpPr>
          <p:nvPr>
            <p:ph idx="1"/>
          </p:nvPr>
        </p:nvSpPr>
        <p:spPr>
          <a:xfrm>
            <a:off x="0" y="800100"/>
            <a:ext cx="9144000" cy="5448300"/>
          </a:xfrm>
        </p:spPr>
        <p:txBody>
          <a:bodyPr/>
          <a:lstStyle/>
          <a:p>
            <a:endParaRPr lang="en-US" sz="2800" dirty="0"/>
          </a:p>
          <a:p>
            <a:r>
              <a:rPr lang="en-US" sz="2800" dirty="0"/>
              <a:t>Flight purchased 8/8/XX to attend a conference on 8/9/XX.  Conference registration was completed on 7/20/XX.  Airfare was $500 more expensive than if flight was purchased earlier (i.e., 7/20/XX).  $500 was disallowed upon audit.</a:t>
            </a:r>
          </a:p>
          <a:p>
            <a:endParaRPr lang="en-US" sz="2800" dirty="0"/>
          </a:p>
          <a:p>
            <a:r>
              <a:rPr lang="en-US" sz="2800" dirty="0"/>
              <a:t>$250 payment for an early departure fee was disallowed upon audit.</a:t>
            </a:r>
          </a:p>
          <a:p>
            <a:endParaRPr lang="en-US" sz="2400" dirty="0"/>
          </a:p>
        </p:txBody>
      </p:sp>
    </p:spTree>
    <p:extLst>
      <p:ext uri="{BB962C8B-B14F-4D97-AF65-F5344CB8AC3E}">
        <p14:creationId xmlns:p14="http://schemas.microsoft.com/office/powerpoint/2010/main" val="1425577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F3FE-08D2-B39A-78F6-9515B8BD4908}"/>
              </a:ext>
            </a:extLst>
          </p:cNvPr>
          <p:cNvSpPr>
            <a:spLocks noGrp="1"/>
          </p:cNvSpPr>
          <p:nvPr>
            <p:ph type="title"/>
          </p:nvPr>
        </p:nvSpPr>
        <p:spPr>
          <a:xfrm>
            <a:off x="762000" y="25400"/>
            <a:ext cx="7772400" cy="812800"/>
          </a:xfrm>
        </p:spPr>
        <p:txBody>
          <a:bodyPr/>
          <a:lstStyle/>
          <a:p>
            <a:r>
              <a:rPr lang="en-US" sz="3600" dirty="0"/>
              <a:t>Unallowable Expenses - Travel</a:t>
            </a:r>
          </a:p>
        </p:txBody>
      </p:sp>
      <p:sp>
        <p:nvSpPr>
          <p:cNvPr id="3" name="Content Placeholder 2">
            <a:extLst>
              <a:ext uri="{FF2B5EF4-FFF2-40B4-BE49-F238E27FC236}">
                <a16:creationId xmlns:a16="http://schemas.microsoft.com/office/drawing/2014/main" id="{4B1AC2F5-D778-E7DF-2EDA-82192C665FDA}"/>
              </a:ext>
            </a:extLst>
          </p:cNvPr>
          <p:cNvSpPr>
            <a:spLocks noGrp="1"/>
          </p:cNvSpPr>
          <p:nvPr>
            <p:ph idx="1"/>
          </p:nvPr>
        </p:nvSpPr>
        <p:spPr>
          <a:xfrm>
            <a:off x="0" y="800100"/>
            <a:ext cx="9144000" cy="5448300"/>
          </a:xfrm>
        </p:spPr>
        <p:txBody>
          <a:bodyPr/>
          <a:lstStyle/>
          <a:p>
            <a:endParaRPr lang="en-US" sz="2800" dirty="0"/>
          </a:p>
          <a:p>
            <a:r>
              <a:rPr lang="en-US" sz="2800" dirty="0"/>
              <a:t>Principal Investigator charged award for $1,600 in airfare.  The first part of the trip was to attend a conference that benefitted the project.  The second part of the trip was personal travel.  The institution did not provide a cost comparison (or any documentation) to prove that the award did not incur a greater airfare cost as a result of the personal travel component.</a:t>
            </a:r>
            <a:endParaRPr lang="en-US" sz="2400" dirty="0"/>
          </a:p>
        </p:txBody>
      </p:sp>
    </p:spTree>
    <p:extLst>
      <p:ext uri="{BB962C8B-B14F-4D97-AF65-F5344CB8AC3E}">
        <p14:creationId xmlns:p14="http://schemas.microsoft.com/office/powerpoint/2010/main" val="4234435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F3FE-08D2-B39A-78F6-9515B8BD4908}"/>
              </a:ext>
            </a:extLst>
          </p:cNvPr>
          <p:cNvSpPr>
            <a:spLocks noGrp="1"/>
          </p:cNvSpPr>
          <p:nvPr>
            <p:ph type="title"/>
          </p:nvPr>
        </p:nvSpPr>
        <p:spPr>
          <a:xfrm>
            <a:off x="762000" y="25400"/>
            <a:ext cx="7772400" cy="812800"/>
          </a:xfrm>
        </p:spPr>
        <p:txBody>
          <a:bodyPr/>
          <a:lstStyle/>
          <a:p>
            <a:r>
              <a:rPr lang="en-US" sz="3600" dirty="0"/>
              <a:t>Unallowable Expenses - Travel</a:t>
            </a:r>
          </a:p>
        </p:txBody>
      </p:sp>
      <p:sp>
        <p:nvSpPr>
          <p:cNvPr id="3" name="Content Placeholder 2">
            <a:extLst>
              <a:ext uri="{FF2B5EF4-FFF2-40B4-BE49-F238E27FC236}">
                <a16:creationId xmlns:a16="http://schemas.microsoft.com/office/drawing/2014/main" id="{4B1AC2F5-D778-E7DF-2EDA-82192C665FDA}"/>
              </a:ext>
            </a:extLst>
          </p:cNvPr>
          <p:cNvSpPr>
            <a:spLocks noGrp="1"/>
          </p:cNvSpPr>
          <p:nvPr>
            <p:ph idx="1"/>
          </p:nvPr>
        </p:nvSpPr>
        <p:spPr>
          <a:xfrm>
            <a:off x="0" y="800100"/>
            <a:ext cx="9144000" cy="5448300"/>
          </a:xfrm>
        </p:spPr>
        <p:txBody>
          <a:bodyPr/>
          <a:lstStyle/>
          <a:p>
            <a:endParaRPr lang="en-US" sz="2800" dirty="0"/>
          </a:p>
          <a:p>
            <a:r>
              <a:rPr lang="en-US" sz="2800" dirty="0"/>
              <a:t>Principal Investigator charged an award for $950 of hotel costs to enable her to stay one additional day after a conference.  Although six of the seven travel days benefitted the award, the additional day was spent collaborating with industry partners on other, unrelated projects.  </a:t>
            </a:r>
            <a:endParaRPr lang="en-US" sz="2400" dirty="0"/>
          </a:p>
        </p:txBody>
      </p:sp>
    </p:spTree>
    <p:extLst>
      <p:ext uri="{BB962C8B-B14F-4D97-AF65-F5344CB8AC3E}">
        <p14:creationId xmlns:p14="http://schemas.microsoft.com/office/powerpoint/2010/main" val="3284093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F3FE-08D2-B39A-78F6-9515B8BD4908}"/>
              </a:ext>
            </a:extLst>
          </p:cNvPr>
          <p:cNvSpPr>
            <a:spLocks noGrp="1"/>
          </p:cNvSpPr>
          <p:nvPr>
            <p:ph type="title"/>
          </p:nvPr>
        </p:nvSpPr>
        <p:spPr>
          <a:xfrm>
            <a:off x="762000" y="25400"/>
            <a:ext cx="7772400" cy="812800"/>
          </a:xfrm>
        </p:spPr>
        <p:txBody>
          <a:bodyPr/>
          <a:lstStyle/>
          <a:p>
            <a:r>
              <a:rPr lang="en-US" sz="3600" dirty="0"/>
              <a:t>Unallowable Expenses - Travel</a:t>
            </a:r>
          </a:p>
        </p:txBody>
      </p:sp>
      <p:sp>
        <p:nvSpPr>
          <p:cNvPr id="3" name="Content Placeholder 2">
            <a:extLst>
              <a:ext uri="{FF2B5EF4-FFF2-40B4-BE49-F238E27FC236}">
                <a16:creationId xmlns:a16="http://schemas.microsoft.com/office/drawing/2014/main" id="{4B1AC2F5-D778-E7DF-2EDA-82192C665FDA}"/>
              </a:ext>
            </a:extLst>
          </p:cNvPr>
          <p:cNvSpPr>
            <a:spLocks noGrp="1"/>
          </p:cNvSpPr>
          <p:nvPr>
            <p:ph idx="1"/>
          </p:nvPr>
        </p:nvSpPr>
        <p:spPr>
          <a:xfrm>
            <a:off x="0" y="800100"/>
            <a:ext cx="9144000" cy="5448300"/>
          </a:xfrm>
        </p:spPr>
        <p:txBody>
          <a:bodyPr/>
          <a:lstStyle/>
          <a:p>
            <a:endParaRPr lang="en-US" sz="2800" dirty="0"/>
          </a:p>
          <a:p>
            <a:r>
              <a:rPr lang="en-US" sz="2800" dirty="0"/>
              <a:t>Principal Investigator charged an award for one day’s lodging costs that were ultimately refunded (since the Principal Investigator left the conference one day earlier than originally anticipated).</a:t>
            </a:r>
          </a:p>
          <a:p>
            <a:endParaRPr lang="en-US" sz="2800" dirty="0"/>
          </a:p>
          <a:p>
            <a:r>
              <a:rPr lang="en-US" sz="2800" dirty="0"/>
              <a:t>Principal Investigator charged an award for the registration fee of an accompanying person; however, the accompanying person did not expend effort on the project.</a:t>
            </a:r>
            <a:endParaRPr lang="en-US" sz="2400" dirty="0"/>
          </a:p>
        </p:txBody>
      </p:sp>
    </p:spTree>
    <p:extLst>
      <p:ext uri="{BB962C8B-B14F-4D97-AF65-F5344CB8AC3E}">
        <p14:creationId xmlns:p14="http://schemas.microsoft.com/office/powerpoint/2010/main" val="1617966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F3FE-08D2-B39A-78F6-9515B8BD4908}"/>
              </a:ext>
            </a:extLst>
          </p:cNvPr>
          <p:cNvSpPr>
            <a:spLocks noGrp="1"/>
          </p:cNvSpPr>
          <p:nvPr>
            <p:ph type="title"/>
          </p:nvPr>
        </p:nvSpPr>
        <p:spPr>
          <a:xfrm>
            <a:off x="762000" y="25400"/>
            <a:ext cx="7772400" cy="812800"/>
          </a:xfrm>
        </p:spPr>
        <p:txBody>
          <a:bodyPr/>
          <a:lstStyle/>
          <a:p>
            <a:r>
              <a:rPr lang="en-US" sz="3600" dirty="0"/>
              <a:t>Unallowable Expenses - Travel</a:t>
            </a:r>
          </a:p>
        </p:txBody>
      </p:sp>
      <p:sp>
        <p:nvSpPr>
          <p:cNvPr id="3" name="Content Placeholder 2">
            <a:extLst>
              <a:ext uri="{FF2B5EF4-FFF2-40B4-BE49-F238E27FC236}">
                <a16:creationId xmlns:a16="http://schemas.microsoft.com/office/drawing/2014/main" id="{4B1AC2F5-D778-E7DF-2EDA-82192C665FDA}"/>
              </a:ext>
            </a:extLst>
          </p:cNvPr>
          <p:cNvSpPr>
            <a:spLocks noGrp="1"/>
          </p:cNvSpPr>
          <p:nvPr>
            <p:ph idx="1"/>
          </p:nvPr>
        </p:nvSpPr>
        <p:spPr>
          <a:xfrm>
            <a:off x="0" y="800100"/>
            <a:ext cx="9144000" cy="5448300"/>
          </a:xfrm>
        </p:spPr>
        <p:txBody>
          <a:bodyPr/>
          <a:lstStyle/>
          <a:p>
            <a:endParaRPr lang="en-US" sz="2800" dirty="0"/>
          </a:p>
          <a:p>
            <a:r>
              <a:rPr lang="en-US" sz="2800" dirty="0"/>
              <a:t>Principal Investigator charged an award for upgrade to Comfort Plus seating without documenting that a special accommodation existed that would make the upgrade allowable.</a:t>
            </a:r>
          </a:p>
          <a:p>
            <a:endParaRPr lang="en-US" sz="2800" dirty="0"/>
          </a:p>
          <a:p>
            <a:r>
              <a:rPr lang="en-US" sz="2800" dirty="0"/>
              <a:t>Principal Investigator charged an award for the airfare to attend a conference, but did not attend because of becoming ill.  The airfare was deemed unallowable because – ultimately – the project did not benefit.</a:t>
            </a:r>
            <a:endParaRPr lang="en-US" sz="2400" dirty="0"/>
          </a:p>
        </p:txBody>
      </p:sp>
    </p:spTree>
    <p:extLst>
      <p:ext uri="{BB962C8B-B14F-4D97-AF65-F5344CB8AC3E}">
        <p14:creationId xmlns:p14="http://schemas.microsoft.com/office/powerpoint/2010/main" val="2701144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F3FE-08D2-B39A-78F6-9515B8BD4908}"/>
              </a:ext>
            </a:extLst>
          </p:cNvPr>
          <p:cNvSpPr>
            <a:spLocks noGrp="1"/>
          </p:cNvSpPr>
          <p:nvPr>
            <p:ph type="title"/>
          </p:nvPr>
        </p:nvSpPr>
        <p:spPr>
          <a:xfrm>
            <a:off x="762000" y="25400"/>
            <a:ext cx="7772400" cy="812800"/>
          </a:xfrm>
        </p:spPr>
        <p:txBody>
          <a:bodyPr/>
          <a:lstStyle/>
          <a:p>
            <a:r>
              <a:rPr lang="en-US" sz="3600" dirty="0"/>
              <a:t>Unallowable Expenses - Consultant</a:t>
            </a:r>
          </a:p>
        </p:txBody>
      </p:sp>
      <p:sp>
        <p:nvSpPr>
          <p:cNvPr id="3" name="Content Placeholder 2">
            <a:extLst>
              <a:ext uri="{FF2B5EF4-FFF2-40B4-BE49-F238E27FC236}">
                <a16:creationId xmlns:a16="http://schemas.microsoft.com/office/drawing/2014/main" id="{4B1AC2F5-D778-E7DF-2EDA-82192C665FDA}"/>
              </a:ext>
            </a:extLst>
          </p:cNvPr>
          <p:cNvSpPr>
            <a:spLocks noGrp="1"/>
          </p:cNvSpPr>
          <p:nvPr>
            <p:ph idx="1"/>
          </p:nvPr>
        </p:nvSpPr>
        <p:spPr>
          <a:xfrm>
            <a:off x="0" y="800100"/>
            <a:ext cx="9144000" cy="5448300"/>
          </a:xfrm>
        </p:spPr>
        <p:txBody>
          <a:bodyPr/>
          <a:lstStyle/>
          <a:p>
            <a:endParaRPr lang="en-US" sz="2800" dirty="0"/>
          </a:p>
          <a:p>
            <a:r>
              <a:rPr lang="en-US" sz="2800" dirty="0"/>
              <a:t>In July 20XX, the institution charged the award $3,700 in expenses for consulting services.  There was not a consulting agreement that identified the scope of services provided or that the fee was reasonable.</a:t>
            </a:r>
          </a:p>
          <a:p>
            <a:endParaRPr lang="en-US" sz="2800" dirty="0"/>
          </a:p>
          <a:p>
            <a:r>
              <a:rPr lang="en-US" sz="2800" dirty="0"/>
              <a:t>In December 20XX, the institution charged the award $57,750 in consultant services without completion of the contractor-versus-employee form, completion of a sole source justification form, or an executed contract between the institution and the contractor.</a:t>
            </a:r>
            <a:endParaRPr lang="en-US" sz="2400" dirty="0"/>
          </a:p>
        </p:txBody>
      </p:sp>
    </p:spTree>
    <p:extLst>
      <p:ext uri="{BB962C8B-B14F-4D97-AF65-F5344CB8AC3E}">
        <p14:creationId xmlns:p14="http://schemas.microsoft.com/office/powerpoint/2010/main" val="181677468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6143</TotalTime>
  <Words>952</Words>
  <Application>Microsoft Office PowerPoint</Application>
  <PresentationFormat>On-screen Show (4:3)</PresentationFormat>
  <Paragraphs>91</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Times New Roman</vt:lpstr>
      <vt:lpstr>Wingdings</vt:lpstr>
      <vt:lpstr>Office Theme</vt:lpstr>
      <vt:lpstr>Take-Aways from NSF Audits of Peer Institutions</vt:lpstr>
      <vt:lpstr>Who Was Audited?</vt:lpstr>
      <vt:lpstr>Types of Audit Findings</vt:lpstr>
      <vt:lpstr>Unallowable Expenses - Travel</vt:lpstr>
      <vt:lpstr>Unallowable Expenses - Travel</vt:lpstr>
      <vt:lpstr>Unallowable Expenses - Travel</vt:lpstr>
      <vt:lpstr>Unallowable Expenses - Travel</vt:lpstr>
      <vt:lpstr>Unallowable Expenses - Travel</vt:lpstr>
      <vt:lpstr>Unallowable Expenses - Consultant</vt:lpstr>
      <vt:lpstr>Unallowable Expenses – Visa Expense</vt:lpstr>
      <vt:lpstr>Unallowable Expenses – Publication Expenses</vt:lpstr>
      <vt:lpstr>Allocations</vt:lpstr>
      <vt:lpstr>Subcontracts</vt:lpstr>
      <vt:lpstr>Subcontracts</vt:lpstr>
      <vt:lpstr>Participant Support Costs</vt:lpstr>
      <vt:lpstr>Participant Support Costs</vt:lpstr>
      <vt:lpstr>Thank you    Questions?</vt:lpstr>
    </vt:vector>
  </TitlesOfParts>
  <Manager/>
  <Company>University of Rochester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Reitz, Libby</dc:creator>
  <cp:keywords/>
  <dc:description/>
  <cp:lastModifiedBy>Ritz, Michael</cp:lastModifiedBy>
  <cp:revision>73</cp:revision>
  <cp:lastPrinted>1904-01-01T00:00:00Z</cp:lastPrinted>
  <dcterms:created xsi:type="dcterms:W3CDTF">2022-10-07T13:25:14Z</dcterms:created>
  <dcterms:modified xsi:type="dcterms:W3CDTF">2025-03-25T11:41:36Z</dcterms:modified>
  <cp:category/>
</cp:coreProperties>
</file>