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</p:sldMasterIdLst>
  <p:notesMasterIdLst>
    <p:notesMasterId r:id="rId13"/>
  </p:notesMasterIdLst>
  <p:handoutMasterIdLst>
    <p:handoutMasterId r:id="rId14"/>
  </p:handoutMasterIdLst>
  <p:sldIdLst>
    <p:sldId id="403" r:id="rId7"/>
    <p:sldId id="2145705649" r:id="rId8"/>
    <p:sldId id="2147376432" r:id="rId9"/>
    <p:sldId id="2147376433" r:id="rId10"/>
    <p:sldId id="2147376434" r:id="rId11"/>
    <p:sldId id="421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13" userDrawn="1">
          <p15:clr>
            <a:srgbClr val="A4A3A4"/>
          </p15:clr>
        </p15:guide>
        <p15:guide id="3" orient="horz" pos="2947" userDrawn="1">
          <p15:clr>
            <a:srgbClr val="A4A3A4"/>
          </p15:clr>
        </p15:guide>
        <p15:guide id="4" pos="2209" userDrawn="1">
          <p15:clr>
            <a:srgbClr val="A4A3A4"/>
          </p15:clr>
        </p15:guide>
        <p15:guide id="5" orient="horz" pos="2932" userDrawn="1">
          <p15:clr>
            <a:srgbClr val="A4A3A4"/>
          </p15:clr>
        </p15:guide>
        <p15:guide id="6" orient="horz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0AF6"/>
    <a:srgbClr val="003E74"/>
    <a:srgbClr val="2C5D98"/>
    <a:srgbClr val="FFD815"/>
    <a:srgbClr val="43DFEF"/>
    <a:srgbClr val="FF00FF"/>
    <a:srgbClr val="FF99CC"/>
    <a:srgbClr val="CC00FF"/>
    <a:srgbClr val="FFCC00"/>
    <a:srgbClr val="FFE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0528" autoAdjust="0"/>
  </p:normalViewPr>
  <p:slideViewPr>
    <p:cSldViewPr>
      <p:cViewPr varScale="1">
        <p:scale>
          <a:sx n="101" d="100"/>
          <a:sy n="101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78"/>
      </p:cViewPr>
      <p:guideLst>
        <p:guide orient="horz" pos="2951"/>
        <p:guide pos="2213"/>
        <p:guide orient="horz" pos="2947"/>
        <p:guide pos="2209"/>
        <p:guide orient="horz" pos="2932"/>
        <p:guide orient="horz"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37628" cy="464820"/>
          </a:xfrm>
          <a:prstGeom prst="rect">
            <a:avLst/>
          </a:prstGeom>
        </p:spPr>
        <p:txBody>
          <a:bodyPr vert="horz" lIns="91806" tIns="45904" rIns="91806" bIns="459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90" y="2"/>
            <a:ext cx="3037628" cy="464820"/>
          </a:xfrm>
          <a:prstGeom prst="rect">
            <a:avLst/>
          </a:prstGeom>
        </p:spPr>
        <p:txBody>
          <a:bodyPr vert="horz" lIns="91806" tIns="45904" rIns="91806" bIns="45904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29997"/>
            <a:ext cx="3037628" cy="464820"/>
          </a:xfrm>
          <a:prstGeom prst="rect">
            <a:avLst/>
          </a:prstGeom>
        </p:spPr>
        <p:txBody>
          <a:bodyPr vert="horz" lIns="91806" tIns="45904" rIns="91806" bIns="459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90" y="8829997"/>
            <a:ext cx="3037628" cy="464820"/>
          </a:xfrm>
          <a:prstGeom prst="rect">
            <a:avLst/>
          </a:prstGeom>
        </p:spPr>
        <p:txBody>
          <a:bodyPr vert="horz" lIns="91806" tIns="45904" rIns="91806" bIns="45904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37628" cy="464820"/>
          </a:xfrm>
          <a:prstGeom prst="rect">
            <a:avLst/>
          </a:prstGeom>
        </p:spPr>
        <p:txBody>
          <a:bodyPr vert="horz" lIns="93331" tIns="46664" rIns="93331" bIns="46664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90" y="2"/>
            <a:ext cx="3037628" cy="464820"/>
          </a:xfrm>
          <a:prstGeom prst="rect">
            <a:avLst/>
          </a:prstGeom>
        </p:spPr>
        <p:txBody>
          <a:bodyPr vert="horz" lIns="93331" tIns="46664" rIns="93331" bIns="46664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31" tIns="46664" rIns="93331" bIns="4666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15797"/>
            <a:ext cx="5607684" cy="4183380"/>
          </a:xfrm>
          <a:prstGeom prst="rect">
            <a:avLst/>
          </a:prstGeom>
        </p:spPr>
        <p:txBody>
          <a:bodyPr vert="horz" lIns="93331" tIns="46664" rIns="93331" bIns="4666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29997"/>
            <a:ext cx="3037628" cy="464820"/>
          </a:xfrm>
          <a:prstGeom prst="rect">
            <a:avLst/>
          </a:prstGeom>
        </p:spPr>
        <p:txBody>
          <a:bodyPr vert="horz" lIns="93331" tIns="46664" rIns="93331" bIns="4666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90" y="8829997"/>
            <a:ext cx="3037628" cy="464820"/>
          </a:xfrm>
          <a:prstGeom prst="rect">
            <a:avLst/>
          </a:prstGeom>
        </p:spPr>
        <p:txBody>
          <a:bodyPr vert="horz" lIns="93331" tIns="46664" rIns="93331" bIns="46664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6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6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94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9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B968B-CE0F-7D2E-BFBF-68327AA97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23F7C8-1FD7-6A5A-4C34-75B51AA3C5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AD0F8B-4632-9612-C578-D95EACCA04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BBB01-DF2A-703F-EE58-613533B0C8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6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6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chester.edu/policies/policy/procurement-card-policy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ochester.app.box.com/file/1748588144553?s=erouhr9dbo6kijh3x4gf26ed2fwhie2t" TargetMode="External"/><Relationship Id="rId5" Type="http://schemas.openxmlformats.org/officeDocument/2006/relationships/hyperlink" Target="https://rochester.box.com/s/356e65sv7c378trr2l5jgpwbk7ppnywj" TargetMode="External"/><Relationship Id="rId4" Type="http://schemas.openxmlformats.org/officeDocument/2006/relationships/hyperlink" Target="https://tech.rochester.edu/services/software-licens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rochester.edu/adminfinance/urprocurement/pcard/" TargetMode="External"/><Relationship Id="rId7" Type="http://schemas.openxmlformats.org/officeDocument/2006/relationships/hyperlink" Target="https://rochester.box.com/s/ob0x2wn4wsaokyv1emu567bo5tmr76m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ochester.box.com/s/8wakbyrhl206fiemu4zwa1s6svtfrpvl" TargetMode="External"/><Relationship Id="rId5" Type="http://schemas.openxmlformats.org/officeDocument/2006/relationships/hyperlink" Target="https://rochester.box.com/s/0f4w2kciir6l7nuv956kg6ww85kblqrm" TargetMode="External"/><Relationship Id="rId4" Type="http://schemas.openxmlformats.org/officeDocument/2006/relationships/hyperlink" Target="https://rochester.box.com/s/356e65sv7c378trr2l5jgpwbk7ppnywj" TargetMode="Externa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26027" y="1875270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err="1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Pcard</a:t>
            </a:r>
            <a:r>
              <a:rPr lang="en-US" sz="44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 Policy Updates</a:t>
            </a:r>
          </a:p>
          <a:p>
            <a:endParaRPr lang="en-US" sz="2000" dirty="0">
              <a:solidFill>
                <a:schemeClr val="bg1"/>
              </a:solidFill>
              <a:latin typeface="Calibri"/>
              <a:ea typeface="+mj-ea"/>
              <a:cs typeface="+mj-cs"/>
            </a:endParaRPr>
          </a:p>
          <a:p>
            <a:r>
              <a:rPr lang="en-US" sz="20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March 2025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781203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9D9829-2C0B-4075-84BF-235F4AEFD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6424612"/>
            <a:ext cx="1981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9811EE-108A-4078-AEA0-B53F57E7712A}"/>
              </a:ext>
            </a:extLst>
          </p:cNvPr>
          <p:cNvCxnSpPr>
            <a:cxnSpLocks/>
          </p:cNvCxnSpPr>
          <p:nvPr/>
        </p:nvCxnSpPr>
        <p:spPr>
          <a:xfrm>
            <a:off x="473015" y="881504"/>
            <a:ext cx="7604185" cy="31400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1E7D0517-33B7-4C3C-B210-FF7376F1A094}"/>
              </a:ext>
            </a:extLst>
          </p:cNvPr>
          <p:cNvSpPr txBox="1">
            <a:spLocks/>
          </p:cNvSpPr>
          <p:nvPr/>
        </p:nvSpPr>
        <p:spPr>
          <a:xfrm>
            <a:off x="490333" y="146975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3600" b="1" kern="0" dirty="0" err="1">
                <a:latin typeface="Arial Narrow" panose="020B0606020202030204" pitchFamily="34" charset="0"/>
              </a:rPr>
              <a:t>Pcard</a:t>
            </a:r>
            <a:r>
              <a:rPr lang="en-US" sz="3600" b="1" kern="0" dirty="0">
                <a:latin typeface="Arial Narrow" panose="020B0606020202030204" pitchFamily="34" charset="0"/>
              </a:rPr>
              <a:t> Policy Change Highlights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15046E6-C028-4902-AC9C-186A07399F68}"/>
              </a:ext>
            </a:extLst>
          </p:cNvPr>
          <p:cNvSpPr txBox="1">
            <a:spLocks/>
          </p:cNvSpPr>
          <p:nvPr/>
        </p:nvSpPr>
        <p:spPr>
          <a:xfrm>
            <a:off x="473015" y="990600"/>
            <a:ext cx="8403878" cy="47595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sz="1600" kern="0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7D7FD1-C070-91D3-6E6B-A134B976B73C}"/>
              </a:ext>
            </a:extLst>
          </p:cNvPr>
          <p:cNvSpPr txBox="1"/>
          <p:nvPr/>
        </p:nvSpPr>
        <p:spPr>
          <a:xfrm>
            <a:off x="407754" y="1107876"/>
            <a:ext cx="8534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Pcard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policy 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 been updated to align with industry best practices and peer institutions' purchasing controls.  </a:t>
            </a:r>
          </a:p>
          <a:p>
            <a:pPr marL="0" marR="0"/>
            <a:endParaRPr lang="en-US" sz="1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Below is a summary of key changes:</a:t>
            </a:r>
          </a:p>
          <a:p>
            <a:pPr marL="0" marR="0"/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Software purchases 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should now generally go through the Purchase Order process or the </a:t>
            </a:r>
            <a:r>
              <a:rPr lang="en-US" sz="1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UR Tech Store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not </a:t>
            </a:r>
            <a:r>
              <a:rPr lang="en-US" sz="1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Pcards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   See </a:t>
            </a:r>
            <a:r>
              <a:rPr lang="en-US" sz="1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Restricted Use Guidelines</a:t>
            </a: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more details.     This gives </a:t>
            </a: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University 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better pricing through volume discounts and ensures proper licensing and IT security review.</a:t>
            </a:r>
          </a:p>
          <a:p>
            <a:pPr marL="228600" marR="0"/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Similar policy restrictions apply to </a:t>
            </a: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high-risk purchases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    We have made it easier to access a complete list of acceptable and restricted use for </a:t>
            </a:r>
            <a:r>
              <a:rPr lang="en-US" sz="1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payments - see the full list in </a:t>
            </a:r>
            <a:r>
              <a:rPr lang="en-US" sz="1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Restricted Use Guidelines</a:t>
            </a:r>
            <a:endParaRPr lang="en-US" sz="1400" b="1" u="sng" kern="100" dirty="0">
              <a:solidFill>
                <a:srgbClr val="467886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/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</a:t>
            </a: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transaction reconciliation deadlines 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now follow a simpler schedule:  all </a:t>
            </a:r>
            <a:r>
              <a:rPr lang="en-US" sz="1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charges must be reconciled and approved by the end of the following month.    For example, </a:t>
            </a: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March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purchases </a:t>
            </a: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 be reconciled by EOB April 30</a:t>
            </a:r>
            <a:r>
              <a:rPr lang="en-US" sz="1400" kern="100" baseline="30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R="0" lvl="0"/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Any policy violations incurred for restricted use of the </a:t>
            </a:r>
            <a:r>
              <a:rPr lang="en-US" sz="1400" b="1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</a:t>
            </a:r>
            <a:r>
              <a:rPr lang="en-US" sz="1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follow a rolling 12-month tracking period with clear consequences:   two violations result in a 10-day card suspension, three violations extend to 30 days.    This replaces the previous case-by-case review system and helps cardholders better understand the impact of non-compliance with policy.     See </a:t>
            </a: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full list in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Corrective Actions for Noncompliance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314,900+ Key Facts Stock Illustrations ...">
            <a:extLst>
              <a:ext uri="{FF2B5EF4-FFF2-40B4-BE49-F238E27FC236}">
                <a16:creationId xmlns:a16="http://schemas.microsoft.com/office/drawing/2014/main" id="{8ED6B3E5-E484-81AB-DF3D-8C931B679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802482" cy="80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552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9D9829-2C0B-4075-84BF-235F4AEFD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6424612"/>
            <a:ext cx="1981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6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9811EE-108A-4078-AEA0-B53F57E7712A}"/>
              </a:ext>
            </a:extLst>
          </p:cNvPr>
          <p:cNvCxnSpPr>
            <a:cxnSpLocks/>
          </p:cNvCxnSpPr>
          <p:nvPr/>
        </p:nvCxnSpPr>
        <p:spPr>
          <a:xfrm>
            <a:off x="473015" y="881504"/>
            <a:ext cx="7604185" cy="31400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1E7D0517-33B7-4C3C-B210-FF7376F1A094}"/>
              </a:ext>
            </a:extLst>
          </p:cNvPr>
          <p:cNvSpPr txBox="1">
            <a:spLocks/>
          </p:cNvSpPr>
          <p:nvPr/>
        </p:nvSpPr>
        <p:spPr>
          <a:xfrm>
            <a:off x="-152400" y="209542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3200" b="1" kern="0" dirty="0">
                <a:latin typeface="Arial Narrow" panose="020B0606020202030204" pitchFamily="34" charset="0"/>
              </a:rPr>
              <a:t>      </a:t>
            </a:r>
            <a:r>
              <a:rPr lang="en-US" sz="3200" b="1" kern="0" dirty="0" err="1">
                <a:latin typeface="Arial Narrow" panose="020B0606020202030204" pitchFamily="34" charset="0"/>
              </a:rPr>
              <a:t>Pcard</a:t>
            </a:r>
            <a:r>
              <a:rPr lang="en-US" sz="3200" b="1" kern="0" dirty="0">
                <a:latin typeface="Arial Narrow" panose="020B0606020202030204" pitchFamily="34" charset="0"/>
              </a:rPr>
              <a:t> </a:t>
            </a:r>
            <a:r>
              <a:rPr lang="en-US" sz="3200" b="1" kern="0" dirty="0" err="1">
                <a:latin typeface="Arial Narrow" panose="020B0606020202030204" pitchFamily="34" charset="0"/>
              </a:rPr>
              <a:t>MyPath</a:t>
            </a:r>
            <a:r>
              <a:rPr lang="en-US" sz="3200" b="1" kern="0" dirty="0">
                <a:latin typeface="Arial Narrow" panose="020B0606020202030204" pitchFamily="34" charset="0"/>
              </a:rPr>
              <a:t> Training Updates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15046E6-C028-4902-AC9C-186A07399F68}"/>
              </a:ext>
            </a:extLst>
          </p:cNvPr>
          <p:cNvSpPr txBox="1">
            <a:spLocks/>
          </p:cNvSpPr>
          <p:nvPr/>
        </p:nvSpPr>
        <p:spPr>
          <a:xfrm>
            <a:off x="473015" y="990600"/>
            <a:ext cx="8403878" cy="47595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sz="1600" kern="0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5E26F6-3883-CB93-7A1F-E9592676D5D3}"/>
              </a:ext>
            </a:extLst>
          </p:cNvPr>
          <p:cNvSpPr txBox="1"/>
          <p:nvPr/>
        </p:nvSpPr>
        <p:spPr>
          <a:xfrm>
            <a:off x="473015" y="1031284"/>
            <a:ext cx="3725233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 err="1">
                <a:solidFill>
                  <a:schemeClr val="tx2"/>
                </a:solidFill>
              </a:rPr>
              <a:t>MyPath</a:t>
            </a:r>
            <a:r>
              <a:rPr lang="en-US" b="1" dirty="0">
                <a:solidFill>
                  <a:schemeClr val="tx2"/>
                </a:solidFill>
              </a:rPr>
              <a:t> Training Modules</a:t>
            </a:r>
          </a:p>
          <a:p>
            <a:endParaRPr lang="en-US" sz="1500" b="1" dirty="0"/>
          </a:p>
          <a:p>
            <a:endParaRPr lang="en-US" sz="1500" b="1" dirty="0"/>
          </a:p>
          <a:p>
            <a:r>
              <a:rPr lang="en-US" sz="1500" dirty="0"/>
              <a:t>The </a:t>
            </a:r>
            <a:r>
              <a:rPr lang="en-US" sz="1500" b="1" dirty="0" err="1"/>
              <a:t>Pcard</a:t>
            </a:r>
            <a:r>
              <a:rPr lang="en-US" sz="1500" b="1" dirty="0"/>
              <a:t> Policy and </a:t>
            </a:r>
            <a:r>
              <a:rPr lang="en-US" sz="1500" b="1" dirty="0" err="1"/>
              <a:t>Pcard</a:t>
            </a:r>
            <a:r>
              <a:rPr lang="en-US" sz="1500" b="1" dirty="0"/>
              <a:t> Verification and Approval </a:t>
            </a:r>
            <a:r>
              <a:rPr lang="en-US" sz="1500" dirty="0"/>
              <a:t>training modules were updated and consolidated into a single </a:t>
            </a:r>
            <a:r>
              <a:rPr lang="en-US" sz="1500" b="1" i="1" dirty="0" err="1"/>
              <a:t>Pcard</a:t>
            </a:r>
            <a:r>
              <a:rPr lang="en-US" sz="1500" b="1" i="1" dirty="0"/>
              <a:t> curriculum </a:t>
            </a:r>
            <a:r>
              <a:rPr lang="en-US" sz="1500" dirty="0"/>
              <a:t>to align to the policy changes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15035F-4D6D-231C-A352-B9E43434E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232240"/>
            <a:ext cx="4392235" cy="4939960"/>
          </a:xfrm>
          <a:prstGeom prst="rect">
            <a:avLst/>
          </a:prstGeom>
        </p:spPr>
      </p:pic>
      <p:pic>
        <p:nvPicPr>
          <p:cNvPr id="3076" name="Picture 4" descr="Training | DMF">
            <a:extLst>
              <a:ext uri="{FF2B5EF4-FFF2-40B4-BE49-F238E27FC236}">
                <a16:creationId xmlns:a16="http://schemas.microsoft.com/office/drawing/2014/main" id="{61EDFF62-73EC-1C7E-A303-CAD08BD3B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26459"/>
            <a:ext cx="2764012" cy="183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12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9D9829-2C0B-4075-84BF-235F4AEFD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6424612"/>
            <a:ext cx="1981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7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9811EE-108A-4078-AEA0-B53F57E7712A}"/>
              </a:ext>
            </a:extLst>
          </p:cNvPr>
          <p:cNvCxnSpPr>
            <a:cxnSpLocks/>
          </p:cNvCxnSpPr>
          <p:nvPr/>
        </p:nvCxnSpPr>
        <p:spPr>
          <a:xfrm>
            <a:off x="313755" y="924741"/>
            <a:ext cx="7604185" cy="31400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1E7D0517-33B7-4C3C-B210-FF7376F1A094}"/>
              </a:ext>
            </a:extLst>
          </p:cNvPr>
          <p:cNvSpPr txBox="1">
            <a:spLocks/>
          </p:cNvSpPr>
          <p:nvPr/>
        </p:nvSpPr>
        <p:spPr>
          <a:xfrm>
            <a:off x="313755" y="270736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3200" b="1" kern="0" dirty="0" err="1">
                <a:latin typeface="Arial Narrow" panose="020B0606020202030204" pitchFamily="34" charset="0"/>
              </a:rPr>
              <a:t>Pcard</a:t>
            </a:r>
            <a:r>
              <a:rPr lang="en-US" sz="3200" b="1" kern="0" dirty="0">
                <a:latin typeface="Arial Narrow" panose="020B0606020202030204" pitchFamily="34" charset="0"/>
              </a:rPr>
              <a:t> Website Updates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15046E6-C028-4902-AC9C-186A07399F68}"/>
              </a:ext>
            </a:extLst>
          </p:cNvPr>
          <p:cNvSpPr txBox="1">
            <a:spLocks/>
          </p:cNvSpPr>
          <p:nvPr/>
        </p:nvSpPr>
        <p:spPr>
          <a:xfrm>
            <a:off x="473015" y="990600"/>
            <a:ext cx="8403878" cy="47595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sz="1600" kern="0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5E26F6-3883-CB93-7A1F-E9592676D5D3}"/>
              </a:ext>
            </a:extLst>
          </p:cNvPr>
          <p:cNvSpPr txBox="1"/>
          <p:nvPr/>
        </p:nvSpPr>
        <p:spPr>
          <a:xfrm>
            <a:off x="244414" y="1379672"/>
            <a:ext cx="806138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Pcard</a:t>
            </a:r>
            <a:r>
              <a:rPr lang="en-US" sz="1600" b="1" dirty="0"/>
              <a:t> Program </a:t>
            </a:r>
            <a:r>
              <a:rPr lang="en-US" sz="1600" dirty="0"/>
              <a:t>information consolidated to a </a:t>
            </a:r>
            <a:r>
              <a:rPr lang="en-US" sz="1600" dirty="0">
                <a:hlinkClick r:id="rId3"/>
              </a:rPr>
              <a:t>single page</a:t>
            </a:r>
            <a:endParaRPr lang="en-US" sz="1600" dirty="0"/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Policy</a:t>
            </a:r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Training</a:t>
            </a:r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Forms</a:t>
            </a:r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Resources</a:t>
            </a:r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Office Hours</a:t>
            </a:r>
          </a:p>
          <a:p>
            <a:pPr lvl="1"/>
            <a:r>
              <a:rPr lang="en-US" sz="1600" dirty="0" err="1"/>
              <a:t>Pcard</a:t>
            </a:r>
            <a:r>
              <a:rPr lang="en-US" sz="1600" dirty="0"/>
              <a:t> </a:t>
            </a:r>
            <a:r>
              <a:rPr lang="en-US" sz="1600" b="1" dirty="0"/>
              <a:t>Support</a:t>
            </a:r>
          </a:p>
          <a:p>
            <a:endParaRPr lang="en-US" sz="1600" dirty="0"/>
          </a:p>
          <a:p>
            <a:r>
              <a:rPr lang="en-US" sz="1600" b="1" dirty="0" err="1"/>
              <a:t>Pcard</a:t>
            </a:r>
            <a:r>
              <a:rPr lang="en-US" sz="1600" b="1" dirty="0"/>
              <a:t> Policy</a:t>
            </a:r>
            <a:r>
              <a:rPr lang="en-US" sz="1600" dirty="0"/>
              <a:t> broken out for quick access to the following sections:</a:t>
            </a:r>
          </a:p>
          <a:p>
            <a:endParaRPr lang="en-US" sz="1600" dirty="0"/>
          </a:p>
          <a:p>
            <a:pPr lvl="1"/>
            <a:r>
              <a:rPr lang="en-US" sz="1600" b="1" dirty="0"/>
              <a:t>Appendix A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Approved and Restricted Use List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b="1" dirty="0"/>
              <a:t>Appendix B </a:t>
            </a:r>
            <a:r>
              <a:rPr lang="en-US" sz="1600" dirty="0"/>
              <a:t>– </a:t>
            </a:r>
            <a:r>
              <a:rPr lang="en-US" sz="1600" dirty="0" err="1">
                <a:hlinkClick r:id="rId5"/>
              </a:rPr>
              <a:t>Pcard</a:t>
            </a:r>
            <a:r>
              <a:rPr lang="en-US" sz="1600" dirty="0">
                <a:hlinkClick r:id="rId5"/>
              </a:rPr>
              <a:t> Verification Requirements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b="1" dirty="0"/>
              <a:t>Appendix C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General </a:t>
            </a:r>
            <a:r>
              <a:rPr lang="en-US" sz="1600" dirty="0" err="1">
                <a:hlinkClick r:id="rId6"/>
              </a:rPr>
              <a:t>Pcard</a:t>
            </a:r>
            <a:r>
              <a:rPr lang="en-US" sz="1600" dirty="0">
                <a:hlinkClick r:id="rId6"/>
              </a:rPr>
              <a:t> Procedures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b="1" dirty="0"/>
              <a:t>Appendix D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Enforcement and Consequences for Noncompliance</a:t>
            </a:r>
            <a:endParaRPr lang="en-US" sz="1600" dirty="0"/>
          </a:p>
          <a:p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C92C85-6AB8-4FA8-CD61-549A4FC8C1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13704" y="1352462"/>
            <a:ext cx="2595942" cy="21179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D1DF03-24B5-2C4C-23F4-9A98417D53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80034" y="3580662"/>
            <a:ext cx="2508205" cy="171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5E4A9-8596-6AEF-AB2D-38344E98C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67CB56-BE22-8FDB-1CF3-128C2BF50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6424612"/>
            <a:ext cx="1981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7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614F41-D88B-62B2-9E19-5094CC5B5F32}"/>
              </a:ext>
            </a:extLst>
          </p:cNvPr>
          <p:cNvCxnSpPr>
            <a:cxnSpLocks/>
          </p:cNvCxnSpPr>
          <p:nvPr/>
        </p:nvCxnSpPr>
        <p:spPr>
          <a:xfrm>
            <a:off x="473015" y="881504"/>
            <a:ext cx="7604185" cy="31400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9495039-9B69-3147-5190-83078F2BFDF5}"/>
              </a:ext>
            </a:extLst>
          </p:cNvPr>
          <p:cNvSpPr txBox="1">
            <a:spLocks/>
          </p:cNvSpPr>
          <p:nvPr/>
        </p:nvSpPr>
        <p:spPr>
          <a:xfrm>
            <a:off x="490333" y="146975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3200" b="1" kern="0" dirty="0" err="1">
                <a:latin typeface="Arial Narrow" panose="020B0606020202030204" pitchFamily="34" charset="0"/>
              </a:rPr>
              <a:t>Pcard</a:t>
            </a:r>
            <a:r>
              <a:rPr lang="en-US" sz="3200" b="1" kern="0" dirty="0">
                <a:latin typeface="Arial Narrow" panose="020B0606020202030204" pitchFamily="34" charset="0"/>
              </a:rPr>
              <a:t> Policy Updates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59D2F69-3AA4-1B8D-4E7E-E970499D7297}"/>
              </a:ext>
            </a:extLst>
          </p:cNvPr>
          <p:cNvSpPr txBox="1">
            <a:spLocks/>
          </p:cNvSpPr>
          <p:nvPr/>
        </p:nvSpPr>
        <p:spPr>
          <a:xfrm>
            <a:off x="473015" y="990600"/>
            <a:ext cx="8403878" cy="47595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sz="1600" kern="0" dirty="0">
              <a:latin typeface="Arial Narrow" panose="020B0606020202030204" pitchFamily="34" charset="0"/>
            </a:endParaRPr>
          </a:p>
        </p:txBody>
      </p:sp>
      <p:pic>
        <p:nvPicPr>
          <p:cNvPr id="1028" name="Picture 4" descr="Career Corner: Job Interview Questions ...">
            <a:extLst>
              <a:ext uri="{FF2B5EF4-FFF2-40B4-BE49-F238E27FC236}">
                <a16:creationId xmlns:a16="http://schemas.microsoft.com/office/drawing/2014/main" id="{64531E94-6784-7255-4649-3D25A1740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5324474" cy="266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75 Customer Feedback Questions to ...">
            <a:extLst>
              <a:ext uri="{FF2B5EF4-FFF2-40B4-BE49-F238E27FC236}">
                <a16:creationId xmlns:a16="http://schemas.microsoft.com/office/drawing/2014/main" id="{7A11A62C-57AA-C0AD-9CBE-79768A825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958" y="4010025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1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13720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445c0127-97e6-4ecf-8763-62a3d9444353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68311</TotalTime>
  <Words>336</Words>
  <Application>Microsoft Office PowerPoint</Application>
  <PresentationFormat>On-screen Show 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Arial</vt:lpstr>
      <vt:lpstr>Arial Narrow</vt:lpstr>
      <vt:lpstr>Calibri</vt:lpstr>
      <vt:lpstr>Symbol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Ritz, Michael</cp:lastModifiedBy>
  <cp:revision>3559</cp:revision>
  <cp:lastPrinted>2019-01-09T12:59:48Z</cp:lastPrinted>
  <dcterms:created xsi:type="dcterms:W3CDTF">2007-09-21T12:15:26Z</dcterms:created>
  <dcterms:modified xsi:type="dcterms:W3CDTF">2025-03-25T11:26:48Z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