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0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5"/>
    <p:sldMasterId id="2147484378" r:id="rId6"/>
    <p:sldMasterId id="2147484380" r:id="rId7"/>
    <p:sldMasterId id="2147484382" r:id="rId8"/>
    <p:sldMasterId id="2147484384" r:id="rId9"/>
    <p:sldMasterId id="2147484386" r:id="rId10"/>
    <p:sldMasterId id="2147484388" r:id="rId11"/>
    <p:sldMasterId id="2147484390" r:id="rId12"/>
    <p:sldMasterId id="2147484392" r:id="rId13"/>
    <p:sldMasterId id="2147484411" r:id="rId14"/>
    <p:sldMasterId id="2147484415" r:id="rId15"/>
  </p:sldMasterIdLst>
  <p:notesMasterIdLst>
    <p:notesMasterId r:id="rId25"/>
  </p:notesMasterIdLst>
  <p:handoutMasterIdLst>
    <p:handoutMasterId r:id="rId26"/>
  </p:handoutMasterIdLst>
  <p:sldIdLst>
    <p:sldId id="509" r:id="rId16"/>
    <p:sldId id="1333" r:id="rId17"/>
    <p:sldId id="1335" r:id="rId18"/>
    <p:sldId id="1338" r:id="rId19"/>
    <p:sldId id="1341" r:id="rId20"/>
    <p:sldId id="1342" r:id="rId21"/>
    <p:sldId id="1336" r:id="rId22"/>
    <p:sldId id="1339" r:id="rId23"/>
    <p:sldId id="1340" r:id="rId24"/>
  </p:sldIdLst>
  <p:sldSz cx="12192000" cy="68580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bert, Richard Douglas" initials="RH" lastIdx="5" clrIdx="0"/>
  <p:cmAuthor id="1" name="Taylor, Ryan" initials="TR" lastIdx="1" clrIdx="3">
    <p:extLst>
      <p:ext uri="{19B8F6BF-5375-455C-9EA6-DF929625EA0E}">
        <p15:presenceInfo xmlns:p15="http://schemas.microsoft.com/office/powerpoint/2012/main" userId="S-1-5-21-1409082233-776561741-725345543-165722" providerId="AD"/>
      </p:ext>
    </p:extLst>
  </p:cmAuthor>
  <p:cmAuthor id="2" name="Dobbertin, James" initials="DJ" lastIdx="1" clrIdx="2">
    <p:extLst>
      <p:ext uri="{19B8F6BF-5375-455C-9EA6-DF929625EA0E}">
        <p15:presenceInfo xmlns:p15="http://schemas.microsoft.com/office/powerpoint/2012/main" userId="S-1-5-21-1409082233-776561741-725345543-143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3B"/>
    <a:srgbClr val="FFD700"/>
    <a:srgbClr val="FFFF99"/>
    <a:srgbClr val="FFFFCC"/>
    <a:srgbClr val="ECF1F8"/>
    <a:srgbClr val="D3D3D3"/>
    <a:srgbClr val="D6F616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652" autoAdjust="0"/>
  </p:normalViewPr>
  <p:slideViewPr>
    <p:cSldViewPr>
      <p:cViewPr varScale="1">
        <p:scale>
          <a:sx n="107" d="100"/>
          <a:sy n="107" d="100"/>
        </p:scale>
        <p:origin x="129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slide" Target="slides/slide8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slide" Target="slides/slide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4/25/2025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7" tIns="46735" rIns="93467" bIns="467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1829"/>
            <a:ext cx="5617842" cy="4189095"/>
          </a:xfrm>
          <a:prstGeom prst="rect">
            <a:avLst/>
          </a:prstGeom>
        </p:spPr>
        <p:txBody>
          <a:bodyPr vert="horz" lIns="93467" tIns="46735" rIns="93467" bIns="467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D8E8F78D-0A7D-F540-938E-90B4F5C0EE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09792"/>
            <a:ext cx="3048000" cy="36576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274320" rIns="274320" bIns="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b="0" i="0" smtClean="0">
                <a:solidFill>
                  <a:schemeClr val="tx2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Section Title Goes Here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E02BE79-1937-0442-B58E-0956BCBA5D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-1"/>
            <a:ext cx="3042355" cy="220979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0" rIns="274320" bIns="18288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4000" b="1" i="0" smtClean="0">
                <a:solidFill>
                  <a:schemeClr val="tx1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99C4F8-CBB5-2D43-8334-E63FE8BE5522}"/>
              </a:ext>
            </a:extLst>
          </p:cNvPr>
          <p:cNvCxnSpPr/>
          <p:nvPr userDrawn="1"/>
        </p:nvCxnSpPr>
        <p:spPr>
          <a:xfrm>
            <a:off x="609600" y="2221832"/>
            <a:ext cx="1219200" cy="0"/>
          </a:xfrm>
          <a:prstGeom prst="line">
            <a:avLst/>
          </a:prstGeom>
          <a:ln w="254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5C4E75-1D5D-F249-87A3-18DA7E8E97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48000" y="0"/>
            <a:ext cx="9144000" cy="68580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bIns="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Change Photo</a:t>
            </a:r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67763A02-C43B-A14B-B027-3F6F5574B596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>
                <a:solidFill>
                  <a:schemeClr val="bg1"/>
                </a:solidFill>
              </a:rPr>
              <a:t>HURON</a:t>
            </a:r>
            <a:r>
              <a:rPr lang="en-US" sz="600"/>
              <a:t> </a:t>
            </a:r>
            <a:r>
              <a:rPr lang="en-US" sz="600">
                <a:solidFill>
                  <a:schemeClr val="accent2"/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accent2"/>
                </a:solidFill>
              </a:rPr>
              <a:pPr/>
              <a:t>‹#›</a:t>
            </a:fld>
            <a:endParaRPr lang="en-US" sz="600">
              <a:solidFill>
                <a:schemeClr val="accent2"/>
              </a:solidFill>
            </a:endParaRPr>
          </a:p>
        </p:txBody>
      </p:sp>
      <p:sp>
        <p:nvSpPr>
          <p:cNvPr id="11" name="Slide Number Placeholder 16">
            <a:extLst>
              <a:ext uri="{FF2B5EF4-FFF2-40B4-BE49-F238E27FC236}">
                <a16:creationId xmlns:a16="http://schemas.microsoft.com/office/drawing/2014/main" id="{6D9ADB94-8607-B741-BBFC-0A4E6EACD818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/>
              <a:t>© 2020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16929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FE4626-F6B8-D07B-95D1-E542C47D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F8525-3F96-181D-4FC8-DD5800684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2BE39-38CF-10B0-E3D0-66C4686F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590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E302-A98E-A58B-2596-088063565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31954-FAF9-FA47-7755-F6F0FEBE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EF499-FECF-378E-086F-0031FA9C7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60078-E4A6-32EF-0B8A-7B6719BE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6AD39-AE27-EEC7-FD2B-C898C445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B2958-4D92-B2BA-16A2-D52AB3FF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36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F22B8-E4BA-A382-27CD-84658389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5C4687-A485-5E2E-031B-CE998BE34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C337C-644D-77A2-C55D-F8C57FFB2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C562F-FBE6-0A96-3E7C-355D734A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73FBE-6617-3914-18EC-EFBCD7DD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C5584-227F-47EB-DF98-620E9C56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903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2132F-059E-3DD7-3AD7-B51428015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DE537-9410-EBC6-2FEB-A4C2327EB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B5D00-4F89-5FDF-BE47-E781B40C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C069A-6F7C-1ECB-9D6E-ED6E51ED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5AC88-370B-0358-2197-8B94213A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6200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A7EED1-3BE1-563E-6AB4-24BAADD4D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33CCE-036F-6025-CD4A-5C5A470C6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BC2A3-07D0-428A-E3F2-10D58380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2B8E6-BB3E-FD07-DC16-C39490FE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0B823-E1AA-1126-9B6D-92F2C741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1050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1"/>
            <a:ext cx="3048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267200" y="5257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676400"/>
            <a:ext cx="103632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514601"/>
            <a:ext cx="103632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581400"/>
            <a:ext cx="24384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8738398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34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B6C17-23FC-404A-9860-42D139F32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179818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91837-AEAC-AE4F-B997-7DF14CC53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2209800"/>
            <a:ext cx="10972800" cy="3657600"/>
          </a:xfrm>
        </p:spPr>
        <p:txBody>
          <a:bodyPr numCol="2" spcCol="365760"/>
          <a:lstStyle>
            <a:lvl1pPr marL="19430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lang="en-US" b="0" i="0" smtClean="0">
                <a:effectLst/>
              </a:defRPr>
            </a:lvl1pPr>
            <a:lvl2pPr marL="377180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◦"/>
              <a:tabLst/>
              <a:defRPr/>
            </a:lvl2pPr>
            <a:lvl3pPr marL="56005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–"/>
              <a:tabLst/>
              <a:defRPr/>
            </a:lvl3pPr>
            <a:lvl4pPr marL="742931" indent="-194306">
              <a:buFont typeface="System Font Regular"/>
              <a:buChar char="⁃"/>
              <a:defRPr/>
            </a:lvl4pPr>
            <a:lvl5pPr marL="742931" indent="-194306">
              <a:buFont typeface="System Font Regular"/>
              <a:buChar char="⁃"/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  <a:p>
            <a:pPr lvl="0"/>
            <a:r>
              <a:rPr lang="en-US"/>
              <a:t>Est </a:t>
            </a:r>
            <a:r>
              <a:rPr lang="en-US" err="1"/>
              <a:t>ultricies</a:t>
            </a:r>
            <a:r>
              <a:rPr lang="en-US"/>
              <a:t> integer </a:t>
            </a:r>
            <a:r>
              <a:rPr lang="en-US" err="1"/>
              <a:t>quis</a:t>
            </a:r>
            <a:r>
              <a:rPr lang="en-US"/>
              <a:t> auctor </a:t>
            </a:r>
            <a:r>
              <a:rPr lang="en-US" err="1"/>
              <a:t>elit</a:t>
            </a:r>
            <a:r>
              <a:rPr lang="en-US"/>
              <a:t>. </a:t>
            </a:r>
          </a:p>
          <a:p>
            <a:pPr lvl="0"/>
            <a:r>
              <a:rPr lang="en-US" err="1"/>
              <a:t>Commodo</a:t>
            </a:r>
            <a:r>
              <a:rPr lang="en-US"/>
              <a:t> sed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fringilla</a:t>
            </a:r>
            <a:r>
              <a:rPr lang="en-US"/>
              <a:t> </a:t>
            </a:r>
            <a:r>
              <a:rPr lang="en-US" err="1"/>
              <a:t>phasellus</a:t>
            </a:r>
            <a:r>
              <a:rPr lang="en-US"/>
              <a:t> </a:t>
            </a:r>
            <a:r>
              <a:rPr lang="en-US" err="1"/>
              <a:t>faucibus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donec</a:t>
            </a:r>
            <a:r>
              <a:rPr lang="en-US"/>
              <a:t>. </a:t>
            </a:r>
            <a:r>
              <a:rPr lang="en-US" err="1"/>
              <a:t>Sapien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aliquam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arcu</a:t>
            </a:r>
            <a:r>
              <a:rPr lang="en-US"/>
              <a:t> vitae </a:t>
            </a:r>
            <a:r>
              <a:rPr lang="en-US" err="1"/>
              <a:t>elementum</a:t>
            </a:r>
            <a:r>
              <a:rPr lang="en-US"/>
              <a:t>. </a:t>
            </a:r>
          </a:p>
          <a:p>
            <a:pPr lvl="0"/>
            <a:r>
              <a:rPr lang="en-US"/>
              <a:t>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 vitae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lacinia </a:t>
            </a:r>
            <a:r>
              <a:rPr lang="en-US" err="1"/>
              <a:t>quis</a:t>
            </a:r>
            <a:r>
              <a:rPr lang="en-US"/>
              <a:t> vel. </a:t>
            </a:r>
          </a:p>
          <a:p>
            <a:pPr lvl="0"/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vitae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 </a:t>
            </a:r>
            <a:r>
              <a:rPr lang="en-US" err="1"/>
              <a:t>mattis</a:t>
            </a:r>
            <a:r>
              <a:rPr lang="en-US"/>
              <a:t>. </a:t>
            </a:r>
          </a:p>
          <a:p>
            <a:pPr lvl="1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  <a:p>
            <a:pPr lvl="2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97BBC916-A295-A34D-8EDB-412531F44F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81242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1533-E883-3D43-86BF-016363477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2595D-E980-8C59-9C18-54D7E58E1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8D32-7387-D137-043C-BA8EB903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3A65B-6919-4448-41D2-4BFB7F27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9A758-9EE9-0CD9-2810-E8945EFE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338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3E002-489E-0CB4-3BA0-1DF9CC96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C8E7F-AB0D-278E-0B7F-A964781A6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7DA45-A687-C5B8-45E6-0AEA40641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6956-8EC1-5AC8-5E87-1B37D8DE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8B903-A08E-A767-FF82-4DDD24B6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FED31-C93A-2725-8BF3-0EE8B48DDF04}"/>
              </a:ext>
            </a:extLst>
          </p:cNvPr>
          <p:cNvSpPr txBox="1"/>
          <p:nvPr userDrawn="1"/>
        </p:nvSpPr>
        <p:spPr bwMode="auto">
          <a:xfrm>
            <a:off x="304801" y="6446967"/>
            <a:ext cx="427854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r>
              <a:rPr lang="en-US" sz="1200" baseline="0" dirty="0">
                <a:solidFill>
                  <a:schemeClr val="bg1"/>
                </a:solidFill>
                <a:latin typeface="+mn-lt"/>
              </a:rPr>
              <a:t>CLASP Monthly Research Administrator's meeting– May 28, 2024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486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F394-3E1C-3DB4-58A7-2050ACA2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0D893-8DE5-8A92-0170-72EB4C683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01624-D6C7-6A93-E55D-A9A2A862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84C8C-38FF-2987-FD7C-9231E28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035B2-5F2D-3781-2F1A-487BBC1B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9395-88B5-4A1B-8C18-1A75707A3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9D38-5454-FC35-01C4-44F2456F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0097-8E7F-AF86-4542-B223B41EB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8C5BA-66C4-EE9D-B0D4-CD202F790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F445B-A7C4-740A-5640-79903F64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081FE-83B0-A8E9-701B-B6C1C628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DA1C3-4381-4F3B-9620-FC33708DB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7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77D4-4A34-9DDB-F018-E93D1055E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22F96-57BF-1AE2-C95D-C4B4A4ECB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4F9F48-D008-BD2F-CD2E-38E0F9DAF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C446C-F00B-0171-D700-B4B039B28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7AE39-7D43-4F04-0D11-F34E45495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871D7-3D18-93CE-2A16-BA9E6353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79181-4242-C0AD-D0B7-9F6A6D32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071BC6-7AD7-352D-FF48-16068678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3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57C9-8E87-823C-033A-2DB5F996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8BF41-9118-27EC-130E-AA6B6D7C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F58D2B-1E81-84BF-6D33-E3DB61B4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AFEE2-25A8-E675-417C-349EDC68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0003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4EE1F075-EEF0-0540-A1F5-7EA2F9CB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87400"/>
            <a:ext cx="10972800" cy="585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FB44E59-3C85-EA44-84ED-109166FD0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287" y="2096200"/>
            <a:ext cx="10972799" cy="36576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15">
            <a:extLst>
              <a:ext uri="{FF2B5EF4-FFF2-40B4-BE49-F238E27FC236}">
                <a16:creationId xmlns:a16="http://schemas.microsoft.com/office/drawing/2014/main" id="{B23B840B-64CC-564C-8951-187F88D77C1A}"/>
              </a:ext>
            </a:extLst>
          </p:cNvPr>
          <p:cNvSpPr txBox="1">
            <a:spLocks/>
          </p:cNvSpPr>
          <p:nvPr userDrawn="1"/>
        </p:nvSpPr>
        <p:spPr>
          <a:xfrm>
            <a:off x="7823201" y="1694196"/>
            <a:ext cx="4093411" cy="3080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/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273C63B7-2F83-0A41-95A4-14084E7EDA53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chemeClr val="tx1"/>
                </a:solidFill>
              </a:rPr>
              <a:t>HURON</a:t>
            </a:r>
            <a:r>
              <a:rPr lang="en-US" sz="600" dirty="0"/>
              <a:t>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bg2">
                    <a:lumMod val="50000"/>
                  </a:schemeClr>
                </a:solidFill>
              </a:rPr>
              <a:pPr/>
              <a:t>‹#›</a:t>
            </a:fld>
            <a:endParaRPr lang="en-US" sz="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Slide Number Placeholder 16">
            <a:extLst>
              <a:ext uri="{FF2B5EF4-FFF2-40B4-BE49-F238E27FC236}">
                <a16:creationId xmlns:a16="http://schemas.microsoft.com/office/drawing/2014/main" id="{D43713D9-A249-0841-B621-BEEF4CB6B7BC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 dirty="0"/>
              <a:t>© 2022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89570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</p:sldLayoutIdLst>
  <p:hf hdr="0"/>
  <p:txStyles>
    <p:titleStyle>
      <a:lvl1pPr algn="l" defTabSz="457189" rtl="0" eaLnBrk="1" latinLnBrk="0" hangingPunct="1">
        <a:spcBef>
          <a:spcPct val="0"/>
        </a:spcBef>
        <a:buNone/>
        <a:defRPr sz="2400" b="0" i="0" kern="1200" cap="none" baseline="0">
          <a:solidFill>
            <a:schemeClr val="tx1"/>
          </a:solidFill>
          <a:latin typeface="+mj-lt"/>
          <a:ea typeface="+mj-ea"/>
          <a:cs typeface="Arial Narrow"/>
        </a:defRPr>
      </a:lvl1pPr>
    </p:titleStyle>
    <p:bodyStyle>
      <a:lvl1pPr marL="0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182876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548627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2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orient="horz" pos="3012" userDrawn="1">
          <p15:clr>
            <a:srgbClr val="F26B43"/>
          </p15:clr>
        </p15:guide>
        <p15:guide id="8" orient="horz" pos="1620" userDrawn="1">
          <p15:clr>
            <a:srgbClr val="F26B43"/>
          </p15:clr>
        </p15:guide>
        <p15:guide id="21" pos="3840" userDrawn="1">
          <p15:clr>
            <a:srgbClr val="F26B43"/>
          </p15:clr>
        </p15:guide>
        <p15:guide id="30" pos="7296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3C7F2-4D50-1505-86B9-B106585A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07AE5-8484-B6B2-3B1B-CD271E65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F9EF7-E1F1-3EDE-745A-722D2117B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FD6B7F-EEFF-4E45-87EF-C81F2AB3A2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FEA4-74EA-B9D1-49A1-70DDB3562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32AB-CB65-6411-AC0A-8D0C2E559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CE3172CF-DDF9-3CA4-855C-3F8F03B0AF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09600" y="955344"/>
            <a:ext cx="10972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9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  <p:sldLayoutId id="2147484423" r:id="rId8"/>
    <p:sldLayoutId id="2147484424" r:id="rId9"/>
    <p:sldLayoutId id="2147484425" r:id="rId10"/>
    <p:sldLayoutId id="2147484426" r:id="rId11"/>
    <p:sldLayoutId id="2147484427" r:id="rId12"/>
    <p:sldLayoutId id="2147484375" r:id="rId13"/>
    <p:sldLayoutId id="214748437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quipadmin@finance.rochester.ed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quipadmin@finance.rochester.edu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09800" y="3581400"/>
            <a:ext cx="8001000" cy="1600200"/>
          </a:xfrm>
        </p:spPr>
        <p:txBody>
          <a:bodyPr/>
          <a:lstStyle/>
          <a:p>
            <a:r>
              <a:rPr lang="en-US" sz="2400" dirty="0"/>
              <a:t>April 29, 2025</a:t>
            </a:r>
          </a:p>
          <a:p>
            <a:r>
              <a:rPr lang="en-US" sz="2400" dirty="0"/>
              <a:t>Carrie Ballou – Assistant Controller, Financial Reporting</a:t>
            </a:r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80999"/>
            <a:ext cx="10515600" cy="2071688"/>
          </a:xfrm>
        </p:spPr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Workday Business Asset implementation</a:t>
            </a:r>
          </a:p>
          <a:p>
            <a:r>
              <a:rPr lang="en-US" sz="4000" dirty="0"/>
              <a:t>Maintaining equipment records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4799"/>
            <a:ext cx="10515600" cy="1995488"/>
          </a:xfrm>
        </p:spPr>
        <p:txBody>
          <a:bodyPr/>
          <a:lstStyle/>
          <a:p>
            <a:r>
              <a:rPr lang="en-US" dirty="0"/>
              <a:t>Workday Business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en-US" sz="2800" dirty="0"/>
              <a:t>The University went live with Workday Business Assets as of July 2024</a:t>
            </a:r>
          </a:p>
          <a:p>
            <a:pPr lvl="1"/>
            <a:r>
              <a:rPr lang="en-US" sz="2400" dirty="0"/>
              <a:t>New fixed assets purchased after 07/01/2024 are registered in Workday Business Assets</a:t>
            </a:r>
          </a:p>
          <a:p>
            <a:pPr lvl="1"/>
            <a:r>
              <a:rPr lang="en-US" sz="2400" dirty="0"/>
              <a:t>Replaces legacy fixed asset system (URFAS) and LLE database</a:t>
            </a:r>
          </a:p>
          <a:p>
            <a:pPr lvl="2"/>
            <a:r>
              <a:rPr lang="en-US" sz="2000" dirty="0"/>
              <a:t>Assets that were maintained in URFAS were fully converted February 2025 in Workday</a:t>
            </a:r>
          </a:p>
          <a:p>
            <a:pPr lvl="2"/>
            <a:r>
              <a:rPr lang="en-US" sz="2000" dirty="0"/>
              <a:t>Assets that were maintained in LLE database were fully converted April 2025 in Workday</a:t>
            </a:r>
          </a:p>
          <a:p>
            <a:pPr lvl="2"/>
            <a:r>
              <a:rPr lang="en-US" sz="2000" dirty="0"/>
              <a:t>URFAS data was feeding into URSpace prior to Workday Business Assets going live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480B8-A55A-A37D-FD4F-FF847377B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BD70F-E76E-82D3-D073-5812C3FD4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8599"/>
            <a:ext cx="10515600" cy="1919288"/>
          </a:xfrm>
        </p:spPr>
        <p:txBody>
          <a:bodyPr/>
          <a:lstStyle/>
          <a:p>
            <a:r>
              <a:rPr lang="en-US" dirty="0"/>
              <a:t>Workday Business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7245-C701-97FF-6A00-D56C3F261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en-US" sz="2800" dirty="0"/>
              <a:t>Business Asset operational journals</a:t>
            </a:r>
          </a:p>
          <a:p>
            <a:pPr lvl="1"/>
            <a:r>
              <a:rPr lang="en-US" sz="2400" dirty="0"/>
              <a:t>Allocation was created to move all Business Asset operational journals to a designated OP FAO within each company as part of the common book close</a:t>
            </a:r>
          </a:p>
          <a:p>
            <a:pPr lvl="2"/>
            <a:r>
              <a:rPr lang="en-US" sz="2400" dirty="0"/>
              <a:t>Allocation was created as the transactions were not netting at the FAO level (but net at the UR consolidated reporting level)</a:t>
            </a:r>
          </a:p>
          <a:p>
            <a:pPr lvl="1"/>
            <a:r>
              <a:rPr lang="en-US" sz="2400" dirty="0"/>
              <a:t>Business Asset operational journals are exempt from sponsor billing and do not impact award cost processing</a:t>
            </a:r>
          </a:p>
          <a:p>
            <a:pPr lvl="1"/>
            <a:r>
              <a:rPr lang="en-US" dirty="0"/>
              <a:t>For non-grant reports in UR Financials, you will need to unselect Ledger Account (Exclude) –  and journals under Journal Source (Exclude) prior to running reports</a:t>
            </a:r>
            <a:endParaRPr lang="en-US" sz="24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A6248-5A19-5BC2-B011-5D870BC77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7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53669-F7E3-3C4D-F590-08EC74C97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8458E-4092-EC36-BE9D-DBC71E4B7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8599"/>
            <a:ext cx="10515600" cy="1919288"/>
          </a:xfrm>
        </p:spPr>
        <p:txBody>
          <a:bodyPr/>
          <a:lstStyle/>
          <a:p>
            <a:r>
              <a:rPr lang="en-US" dirty="0"/>
              <a:t>Workday Business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408E-12B7-E5DE-C181-28C1F123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 lvl="1"/>
            <a:endParaRPr lang="en-US" sz="2400" dirty="0"/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E6682-4116-910F-55EC-38091066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791586-6DAD-EA8F-2FA6-F6DB66824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066800"/>
            <a:ext cx="6031249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4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CDF0-C56F-288A-311C-B7B51B2F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dirty="0"/>
              <a:t>Workday Business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AD15-0624-7601-CA81-2E2F06676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sz="2800" dirty="0"/>
              <a:t>Please reach out to the equipment administrator at </a:t>
            </a: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equipadmin@finance.rochester.edu</a:t>
            </a:r>
            <a:r>
              <a:rPr lang="en-US" sz="2800" dirty="0"/>
              <a:t> for any report issues that relate to Business Assets Journal Sources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Asset Adjustment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Asset Maintain Shares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Asset Transfer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Asset Disposal &amp; Asset Removal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Depreciation &amp; Depreciation Adjustment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Other Journal Sources from Business Assets, see previous slide</a:t>
            </a:r>
          </a:p>
          <a:p>
            <a:pPr marL="685800" lvl="3">
              <a:spcBef>
                <a:spcPts val="1000"/>
              </a:spcBef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57D46-B5F7-FBD2-0D70-8903B217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232E420-7A3D-42C3-8264-B5BCFC0A391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80999"/>
            <a:ext cx="10515600" cy="2071688"/>
          </a:xfrm>
        </p:spPr>
        <p:txBody>
          <a:bodyPr/>
          <a:lstStyle/>
          <a:p>
            <a:r>
              <a:rPr lang="en-US" dirty="0"/>
              <a:t>Maintaining Equipment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en-US" sz="2800" dirty="0"/>
              <a:t>Workday Business Assets is not integrating with URSpace</a:t>
            </a:r>
          </a:p>
          <a:p>
            <a:pPr lvl="1"/>
            <a:r>
              <a:rPr lang="en-US" sz="2400" dirty="0"/>
              <a:t>This was in scope for EAMS (URSpace replacement) but project has been placed on hold</a:t>
            </a:r>
          </a:p>
          <a:p>
            <a:pPr lvl="1"/>
            <a:r>
              <a:rPr lang="en-US" sz="2400" dirty="0"/>
              <a:t>Integration is in process of being built to feed data to/from Workday Business Assets and URSpace</a:t>
            </a:r>
          </a:p>
          <a:p>
            <a:pPr lvl="2"/>
            <a:r>
              <a:rPr lang="en-US" sz="2400" dirty="0"/>
              <a:t>Testing and training to URSpace users that update equipment data is targeted for Fall 2025</a:t>
            </a:r>
          </a:p>
          <a:p>
            <a:pPr lvl="2"/>
            <a:r>
              <a:rPr lang="en-US" sz="2400" dirty="0"/>
              <a:t>Project will be going live in Fall 2025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URSpace equipment module will remain locked down until integration is fully functional and live between URSpace and Workday Business Assets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0DF79-462E-B4FE-A4E7-85DFB8866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EAF4-E54D-3D27-8559-8654DA1C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8599"/>
            <a:ext cx="10515600" cy="1919288"/>
          </a:xfrm>
        </p:spPr>
        <p:txBody>
          <a:bodyPr/>
          <a:lstStyle/>
          <a:p>
            <a:r>
              <a:rPr lang="en-US" dirty="0"/>
              <a:t>Maintaining Equipment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C01A1-B6A7-DCF4-F40A-067BD6758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612" y="1219200"/>
            <a:ext cx="10515600" cy="4351338"/>
          </a:xfrm>
        </p:spPr>
        <p:txBody>
          <a:bodyPr>
            <a:normAutofit lnSpcReduction="10000"/>
          </a:bodyPr>
          <a:lstStyle/>
          <a:p>
            <a:pPr marL="228600" lvl="2">
              <a:spcBef>
                <a:spcPts val="1000"/>
              </a:spcBef>
            </a:pPr>
            <a:r>
              <a:rPr lang="en-US" sz="2800" dirty="0"/>
              <a:t>In the interim, please reach out to the equipment administrator at </a:t>
            </a: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equipadmin@finance.rochester.edu</a:t>
            </a:r>
            <a:r>
              <a:rPr lang="en-US" sz="2800" dirty="0"/>
              <a:t> for the following updates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Location (room/building)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Responsible person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Serial number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Disposals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Transfers</a:t>
            </a:r>
          </a:p>
          <a:p>
            <a:pPr marL="685800" lvl="3">
              <a:spcBef>
                <a:spcPts val="1000"/>
              </a:spcBef>
            </a:pPr>
            <a:r>
              <a:rPr lang="en-US" sz="2600" dirty="0"/>
              <a:t>Updated equipment listings (these will be generated out of Workday Business Assets, as this is the system of record for the University’s fixed asset)</a:t>
            </a:r>
          </a:p>
          <a:p>
            <a:pPr marL="457200" lvl="3" indent="0">
              <a:spcBef>
                <a:spcPts val="1000"/>
              </a:spcBef>
              <a:buNone/>
            </a:pPr>
            <a:endParaRPr lang="en-US" sz="2600" dirty="0"/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706EF-3688-B949-A960-C5F70972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2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C2826-0F78-A9DB-812F-4A552C6EA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418B-A2BE-96BF-FBCB-8876D5F9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80999"/>
            <a:ext cx="10515600" cy="2071688"/>
          </a:xfrm>
        </p:spPr>
        <p:txBody>
          <a:bodyPr/>
          <a:lstStyle/>
          <a:p>
            <a:r>
              <a:rPr lang="en-US" dirty="0"/>
              <a:t>Maintaining Equipment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4372-A0BF-7191-B25E-129F5EFF5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 marL="228600" lvl="2">
              <a:spcBef>
                <a:spcPts val="1000"/>
              </a:spcBef>
            </a:pPr>
            <a:r>
              <a:rPr lang="en-US" sz="2800" dirty="0"/>
              <a:t>Department administrators can still access equipment data for URSpace for prior year (need to select previous year):</a:t>
            </a:r>
          </a:p>
          <a:p>
            <a:pPr marL="228600" lvl="2">
              <a:spcBef>
                <a:spcPts val="1000"/>
              </a:spcBef>
            </a:pPr>
            <a:endParaRPr lang="en-US" sz="2800" dirty="0"/>
          </a:p>
          <a:p>
            <a:pPr marL="228600" lvl="2">
              <a:spcBef>
                <a:spcPts val="1000"/>
              </a:spcBef>
            </a:pPr>
            <a:endParaRPr lang="en-US" sz="2600" dirty="0"/>
          </a:p>
          <a:p>
            <a:pPr marL="457200" lvl="3" indent="0">
              <a:spcBef>
                <a:spcPts val="1000"/>
              </a:spcBef>
              <a:buNone/>
            </a:pPr>
            <a:endParaRPr lang="en-US" sz="2600" dirty="0"/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2226C-89B2-4F2E-1E7F-AABC61C6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F9215B-606E-5727-7CDF-AA1EAF5DD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73" y="2209800"/>
            <a:ext cx="10289528" cy="245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77115"/>
      </p:ext>
    </p:extLst>
  </p:cSld>
  <p:clrMapOvr>
    <a:masterClrMapping/>
  </p:clrMapOvr>
</p:sld>
</file>

<file path=ppt/theme/theme1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ody / Content Slides">
  <a:themeElements>
    <a:clrScheme name="HURON COLORS 2020">
      <a:dk1>
        <a:srgbClr val="00548B"/>
      </a:dk1>
      <a:lt1>
        <a:srgbClr val="FFFFFF"/>
      </a:lt1>
      <a:dk2>
        <a:srgbClr val="2B2B2B"/>
      </a:dk2>
      <a:lt2>
        <a:srgbClr val="E6E6E6"/>
      </a:lt2>
      <a:accent1>
        <a:srgbClr val="71C5E8"/>
      </a:accent1>
      <a:accent2>
        <a:srgbClr val="F0BD48"/>
      </a:accent2>
      <a:accent3>
        <a:srgbClr val="C1C6C8"/>
      </a:accent3>
      <a:accent4>
        <a:srgbClr val="00558C"/>
      </a:accent4>
      <a:accent5>
        <a:srgbClr val="7F7F7F"/>
      </a:accent5>
      <a:accent6>
        <a:srgbClr val="383838"/>
      </a:accent6>
      <a:hlink>
        <a:srgbClr val="00558C"/>
      </a:hlink>
      <a:folHlink>
        <a:srgbClr val="0055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PDATED_Executive PowerPoint Template - 16x9 (003)(1)" id="{D0737B51-649E-6B49-8D62-5123F9B09FCA}" vid="{4F28E0A3-9EF4-BD44-921B-74B967F859D2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93171</TotalTime>
  <Words>455</Words>
  <Application>Microsoft Office PowerPoint</Application>
  <PresentationFormat>Widescreen</PresentationFormat>
  <Paragraphs>113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9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Wingdings</vt:lpstr>
      <vt:lpstr>Wingdings 2</vt:lpstr>
      <vt:lpstr>US Consulting Report Template_R1.5V_0411</vt:lpstr>
      <vt:lpstr>1_US Consulting Report Template_R1.5V_0411</vt:lpstr>
      <vt:lpstr>2_US Consulting Report Template_R1.5V_0411</vt:lpstr>
      <vt:lpstr>3_US Consulting Report Template_R1.5V_0411</vt:lpstr>
      <vt:lpstr>4_US Consulting Report Template_R1.5V_0411</vt:lpstr>
      <vt:lpstr>5_US Consulting Report Template_R1.5V_0411</vt:lpstr>
      <vt:lpstr>6_US Consulting Report Template_R1.5V_0411</vt:lpstr>
      <vt:lpstr>7_US Consulting Report Template_R1.5V_0411</vt:lpstr>
      <vt:lpstr>8_US Consulting Report Template_R1.5V_0411</vt:lpstr>
      <vt:lpstr>Body / Content Slides</vt:lpstr>
      <vt:lpstr>Office Theme</vt:lpstr>
      <vt:lpstr>PowerPoint Presentation</vt:lpstr>
      <vt:lpstr>Financial Reporting Updates</vt:lpstr>
      <vt:lpstr>Workday Business Assets</vt:lpstr>
      <vt:lpstr>Workday Business Assets</vt:lpstr>
      <vt:lpstr>Workday Business Assets</vt:lpstr>
      <vt:lpstr>Workday Business Assets</vt:lpstr>
      <vt:lpstr>Maintaining Equipment Records</vt:lpstr>
      <vt:lpstr>Maintaining Equipment Records</vt:lpstr>
      <vt:lpstr>Maintaining Equipment Records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Days</dc:title>
  <dc:subject>EDUCAUSE 2007</dc:subject>
  <dc:creator>Jim Dobbertin</dc:creator>
  <cp:lastModifiedBy>Ritz, Michael</cp:lastModifiedBy>
  <cp:revision>2874</cp:revision>
  <cp:lastPrinted>2020-02-19T20:17:45Z</cp:lastPrinted>
  <dcterms:created xsi:type="dcterms:W3CDTF">2007-09-21T12:15:26Z</dcterms:created>
  <dcterms:modified xsi:type="dcterms:W3CDTF">2025-04-25T15:13:28Z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