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15"/>
  </p:notesMasterIdLst>
  <p:handoutMasterIdLst>
    <p:handoutMasterId r:id="rId16"/>
  </p:handoutMasterIdLst>
  <p:sldIdLst>
    <p:sldId id="256" r:id="rId5"/>
    <p:sldId id="266" r:id="rId6"/>
    <p:sldId id="308" r:id="rId7"/>
    <p:sldId id="304" r:id="rId8"/>
    <p:sldId id="305" r:id="rId9"/>
    <p:sldId id="306" r:id="rId10"/>
    <p:sldId id="299" r:id="rId11"/>
    <p:sldId id="303" r:id="rId12"/>
    <p:sldId id="285" r:id="rId13"/>
    <p:sldId id="262"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00"/>
    <a:srgbClr val="003B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72" autoAdjust="0"/>
    <p:restoredTop sz="96327"/>
  </p:normalViewPr>
  <p:slideViewPr>
    <p:cSldViewPr>
      <p:cViewPr varScale="1">
        <p:scale>
          <a:sx n="146" d="100"/>
          <a:sy n="146" d="100"/>
        </p:scale>
        <p:origin x="246" y="168"/>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DB99247-BCDD-F84C-8FAB-64ACBFD6C5A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dirty="0"/>
          </a:p>
        </p:txBody>
      </p:sp>
      <p:sp>
        <p:nvSpPr>
          <p:cNvPr id="6147" name="Rectangle 3">
            <a:extLst>
              <a:ext uri="{FF2B5EF4-FFF2-40B4-BE49-F238E27FC236}">
                <a16:creationId xmlns:a16="http://schemas.microsoft.com/office/drawing/2014/main" id="{83131F5A-FC4C-744E-A185-3946E40DE920}"/>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6148" name="Rectangle 4">
            <a:extLst>
              <a:ext uri="{FF2B5EF4-FFF2-40B4-BE49-F238E27FC236}">
                <a16:creationId xmlns:a16="http://schemas.microsoft.com/office/drawing/2014/main" id="{05FEFB6E-EBAB-0644-9143-70411754B9C6}"/>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dirty="0"/>
          </a:p>
        </p:txBody>
      </p:sp>
      <p:sp>
        <p:nvSpPr>
          <p:cNvPr id="6149" name="Rectangle 5">
            <a:extLst>
              <a:ext uri="{FF2B5EF4-FFF2-40B4-BE49-F238E27FC236}">
                <a16:creationId xmlns:a16="http://schemas.microsoft.com/office/drawing/2014/main" id="{38BF588B-7CCA-D848-B3CC-1A99303EDDA3}"/>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D9178CB-391C-CE4C-8E73-1E18299FC22E}"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C2394F8-ADBC-6A45-9096-026D5C1EF62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dirty="0"/>
          </a:p>
        </p:txBody>
      </p:sp>
      <p:sp>
        <p:nvSpPr>
          <p:cNvPr id="8195" name="Rectangle 3">
            <a:extLst>
              <a:ext uri="{FF2B5EF4-FFF2-40B4-BE49-F238E27FC236}">
                <a16:creationId xmlns:a16="http://schemas.microsoft.com/office/drawing/2014/main" id="{963CCA0B-05C8-0C41-AA9C-154A3C9FF7EA}"/>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8196" name="Rectangle 4">
            <a:extLst>
              <a:ext uri="{FF2B5EF4-FFF2-40B4-BE49-F238E27FC236}">
                <a16:creationId xmlns:a16="http://schemas.microsoft.com/office/drawing/2014/main" id="{7E312FC6-E48B-6548-B793-64CE1791FCA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id="{17CA09A2-B5DD-0A4B-90F4-5BC30CA5D819}"/>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8" name="Rectangle 6">
            <a:extLst>
              <a:ext uri="{FF2B5EF4-FFF2-40B4-BE49-F238E27FC236}">
                <a16:creationId xmlns:a16="http://schemas.microsoft.com/office/drawing/2014/main" id="{6DF55AE6-E3ED-C64A-8631-C6E82B35FB6C}"/>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dirty="0"/>
          </a:p>
        </p:txBody>
      </p:sp>
      <p:sp>
        <p:nvSpPr>
          <p:cNvPr id="8199" name="Rectangle 7">
            <a:extLst>
              <a:ext uri="{FF2B5EF4-FFF2-40B4-BE49-F238E27FC236}">
                <a16:creationId xmlns:a16="http://schemas.microsoft.com/office/drawing/2014/main" id="{5451598D-CF62-C542-9EF4-2C9E7ACB6943}"/>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D135162-CEDD-8B4E-94F2-38D70DB052FE}"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S Pゴシック" pitchFamily="-9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1</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10</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85456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2</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173763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3</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720019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4</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918715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5</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81241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6</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505782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7</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19361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8</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064776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BE8E055-D4A8-6540-83A7-0C0BC4380F1B}"/>
              </a:ext>
            </a:extLst>
          </p:cNvPr>
          <p:cNvSpPr>
            <a:spLocks noGrp="1" noChangeArrowheads="1"/>
          </p:cNvSpPr>
          <p:nvPr>
            <p:ph type="sldNum" sz="quarter" idx="5"/>
          </p:nvPr>
        </p:nvSpPr>
        <p:spPr>
          <a:ln/>
        </p:spPr>
        <p:txBody>
          <a:bodyPr/>
          <a:lstStyle/>
          <a:p>
            <a:fld id="{130FC0D6-25F5-DC46-A1F2-52DBE61100A1}" type="slidenum">
              <a:rPr lang="en-US" altLang="en-US"/>
              <a:pPr/>
              <a:t>9</a:t>
            </a:fld>
            <a:endParaRPr lang="en-US" altLang="en-US" dirty="0"/>
          </a:p>
        </p:txBody>
      </p:sp>
      <p:sp>
        <p:nvSpPr>
          <p:cNvPr id="9218" name="Rectangle 2">
            <a:extLst>
              <a:ext uri="{FF2B5EF4-FFF2-40B4-BE49-F238E27FC236}">
                <a16:creationId xmlns:a16="http://schemas.microsoft.com/office/drawing/2014/main" id="{F1B3ED3E-F658-7547-94C8-EE8B40C9F69A}"/>
              </a:ext>
            </a:extLst>
          </p:cNvPr>
          <p:cNvSpPr>
            <a:spLocks noGrp="1" noRot="1" noChangeAspect="1" noChangeArrowheads="1" noTextEdit="1"/>
          </p:cNvSpPr>
          <p:nvPr>
            <p:ph type="sldImg"/>
          </p:nvPr>
        </p:nvSpPr>
        <p:spPr>
          <a:ln/>
        </p:spPr>
      </p:sp>
      <p:sp>
        <p:nvSpPr>
          <p:cNvPr id="9219" name="Rectangle 3">
            <a:extLst>
              <a:ext uri="{FF2B5EF4-FFF2-40B4-BE49-F238E27FC236}">
                <a16:creationId xmlns:a16="http://schemas.microsoft.com/office/drawing/2014/main" id="{7C83E974-D747-9A41-9735-55366A010120}"/>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183444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53888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86360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63518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78048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7681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6379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51929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4382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7965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6611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48125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5/31/2022</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687763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rochester.edu/adminfinance/urprocurement/resources-support-training/contac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www.rochester.edu/adminfinance/urprocurement/p2p-monthly-user-meetings/" TargetMode="External"/><Relationship Id="rId4" Type="http://schemas.openxmlformats.org/officeDocument/2006/relationships/hyperlink" Target="https://www.rochester.edu/adminfinance/urprocurement/p2p-resource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F0E1D07-3137-3C4F-89BE-EA7B28D15026}"/>
              </a:ext>
            </a:extLst>
          </p:cNvPr>
          <p:cNvSpPr>
            <a:spLocks noGrp="1" noChangeArrowheads="1"/>
          </p:cNvSpPr>
          <p:nvPr>
            <p:ph type="ctrTitle"/>
          </p:nvPr>
        </p:nvSpPr>
        <p:spPr>
          <a:xfrm>
            <a:off x="1143000" y="293331"/>
            <a:ext cx="6858000" cy="1790700"/>
          </a:xfrm>
        </p:spPr>
        <p:txBody>
          <a:bodyPr>
            <a:normAutofit/>
          </a:bodyPr>
          <a:lstStyle/>
          <a:p>
            <a:r>
              <a:rPr lang="en-US" altLang="en-US" sz="3200" dirty="0"/>
              <a:t>Accounts Payable Updates</a:t>
            </a:r>
          </a:p>
        </p:txBody>
      </p:sp>
      <p:sp>
        <p:nvSpPr>
          <p:cNvPr id="5123" name="Rectangle 3">
            <a:extLst>
              <a:ext uri="{FF2B5EF4-FFF2-40B4-BE49-F238E27FC236}">
                <a16:creationId xmlns:a16="http://schemas.microsoft.com/office/drawing/2014/main" id="{D579646D-53DE-EF4D-A2D3-CDF3F0611234}"/>
              </a:ext>
            </a:extLst>
          </p:cNvPr>
          <p:cNvSpPr>
            <a:spLocks noGrp="1" noChangeArrowheads="1"/>
          </p:cNvSpPr>
          <p:nvPr>
            <p:ph type="subTitle" idx="1"/>
          </p:nvPr>
        </p:nvSpPr>
        <p:spPr>
          <a:xfrm>
            <a:off x="1066800" y="2530269"/>
            <a:ext cx="6858000" cy="1241822"/>
          </a:xfrm>
        </p:spPr>
        <p:txBody>
          <a:bodyPr>
            <a:normAutofit/>
          </a:bodyPr>
          <a:lstStyle/>
          <a:p>
            <a:r>
              <a:rPr lang="en-US" altLang="en-US" sz="2000" dirty="0"/>
              <a:t>May 2022</a:t>
            </a:r>
          </a:p>
        </p:txBody>
      </p:sp>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4572000"/>
            <a:ext cx="9144000" cy="59055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20376" y="2111998"/>
            <a:ext cx="9164376" cy="376928"/>
          </a:xfrm>
          <a:prstGeom prst="rect">
            <a:avLst/>
          </a:prstGeom>
          <a:solidFill>
            <a:srgbClr val="FFD100"/>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000" b="1" dirty="0">
                <a:latin typeface="Georgia" panose="02040502050405020303" pitchFamily="18" charset="0"/>
                <a:cs typeface="Helvetica Neue Light"/>
              </a:rPr>
              <a:t>RARA Meeting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F0E1D07-3137-3C4F-89BE-EA7B28D15026}"/>
              </a:ext>
            </a:extLst>
          </p:cNvPr>
          <p:cNvSpPr>
            <a:spLocks noGrp="1" noChangeArrowheads="1"/>
          </p:cNvSpPr>
          <p:nvPr>
            <p:ph type="ctrTitle"/>
          </p:nvPr>
        </p:nvSpPr>
        <p:spPr>
          <a:xfrm>
            <a:off x="990600" y="819150"/>
            <a:ext cx="6858000" cy="1790700"/>
          </a:xfrm>
        </p:spPr>
        <p:txBody>
          <a:bodyPr/>
          <a:lstStyle/>
          <a:p>
            <a:r>
              <a:rPr lang="en-US" altLang="en-US" dirty="0"/>
              <a:t>Questions?</a:t>
            </a:r>
          </a:p>
        </p:txBody>
      </p:sp>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4572000"/>
            <a:ext cx="9144000" cy="59055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Tree>
    <p:extLst>
      <p:ext uri="{BB962C8B-B14F-4D97-AF65-F5344CB8AC3E}">
        <p14:creationId xmlns:p14="http://schemas.microsoft.com/office/powerpoint/2010/main" val="219823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4572000"/>
            <a:ext cx="9144000" cy="59055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0" y="0"/>
            <a:ext cx="9164376" cy="376928"/>
          </a:xfrm>
          <a:prstGeom prst="rect">
            <a:avLst/>
          </a:prstGeom>
          <a:solidFill>
            <a:srgbClr val="FFD100"/>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000" b="1" dirty="0">
                <a:latin typeface="Georgia" panose="02040502050405020303" pitchFamily="18" charset="0"/>
                <a:cs typeface="Helvetica Neue Light"/>
              </a:rPr>
              <a:t>Policy Updates</a:t>
            </a:r>
          </a:p>
        </p:txBody>
      </p:sp>
      <p:sp>
        <p:nvSpPr>
          <p:cNvPr id="8" name="TextBox 3">
            <a:extLst>
              <a:ext uri="{FF2B5EF4-FFF2-40B4-BE49-F238E27FC236}">
                <a16:creationId xmlns:a16="http://schemas.microsoft.com/office/drawing/2014/main" id="{1461D9FE-4728-4DC5-A061-FD7E0E4CD1FD}"/>
              </a:ext>
            </a:extLst>
          </p:cNvPr>
          <p:cNvSpPr txBox="1"/>
          <p:nvPr/>
        </p:nvSpPr>
        <p:spPr>
          <a:xfrm>
            <a:off x="395653" y="490922"/>
            <a:ext cx="8352693" cy="406265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kern="800" dirty="0"/>
              <a:t>Research Subject Payments Policy</a:t>
            </a:r>
          </a:p>
          <a:p>
            <a:pPr marL="800100" lvl="1" indent="-342900">
              <a:buFont typeface="Arial" panose="020B0604020202020204" pitchFamily="34" charset="0"/>
              <a:buChar char="•"/>
            </a:pPr>
            <a:r>
              <a:rPr lang="en-US" kern="800" dirty="0"/>
              <a:t>Refreshed for more current format/layout</a:t>
            </a:r>
          </a:p>
          <a:p>
            <a:pPr marL="800100" lvl="1" indent="-342900">
              <a:buFont typeface="Arial" panose="020B0604020202020204" pitchFamily="34" charset="0"/>
              <a:buChar char="•"/>
            </a:pPr>
            <a:r>
              <a:rPr lang="en-US" u="sng" dirty="0">
                <a:effectLst/>
                <a:ea typeface="Calibri" panose="020F0502020204030204" pitchFamily="34" charset="0"/>
                <a:cs typeface="Times New Roman" panose="02020603050405020304" pitchFamily="18" charset="0"/>
              </a:rPr>
              <a:t>Procedures separated into a procedure document </a:t>
            </a:r>
            <a:r>
              <a:rPr lang="en-US" dirty="0">
                <a:effectLst/>
                <a:ea typeface="Calibri" panose="020F0502020204030204" pitchFamily="34" charset="0"/>
                <a:cs typeface="Times New Roman" panose="02020603050405020304" pitchFamily="18" charset="0"/>
              </a:rPr>
              <a:t>and will be posted separately to the Accounts Payable website alongside the Policy document</a:t>
            </a:r>
          </a:p>
          <a:p>
            <a:pPr marL="800100" lvl="1" indent="-342900">
              <a:buFont typeface="Arial" panose="020B0604020202020204" pitchFamily="34" charset="0"/>
              <a:buChar char="•"/>
            </a:pPr>
            <a:r>
              <a:rPr lang="en-US" kern="800" dirty="0">
                <a:ea typeface="Calibri" panose="020F0502020204030204" pitchFamily="34" charset="0"/>
                <a:cs typeface="Times New Roman" panose="02020603050405020304" pitchFamily="18" charset="0"/>
              </a:rPr>
              <a:t>Added Definitions (Expense Reimbursement and TIN/SSN) and Clarified (APP preferred for Payment)</a:t>
            </a:r>
            <a:endParaRPr lang="en-US" kern="8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ea typeface="Calibri" panose="020F0502020204030204" pitchFamily="34" charset="0"/>
                <a:cs typeface="Times New Roman" panose="02020603050405020304" pitchFamily="18" charset="0"/>
              </a:rPr>
              <a:t>Special Situations</a:t>
            </a:r>
          </a:p>
          <a:p>
            <a:pPr marL="342900" marR="0" lvl="0" indent="-342900">
              <a:spcBef>
                <a:spcPts val="0"/>
              </a:spcBef>
              <a:spcAft>
                <a:spcPts val="0"/>
              </a:spcAft>
              <a:buFont typeface="Symbol" panose="05050102010706020507" pitchFamily="18" charset="2"/>
              <a:buChar char=""/>
            </a:pPr>
            <a:r>
              <a:rPr lang="en-US" sz="1800" u="sng" dirty="0">
                <a:effectLst/>
                <a:ea typeface="Calibri" panose="020F0502020204030204" pitchFamily="34" charset="0"/>
                <a:cs typeface="Times New Roman" panose="02020603050405020304" pitchFamily="18" charset="0"/>
              </a:rPr>
              <a:t>Nonresident alien </a:t>
            </a:r>
            <a:r>
              <a:rPr lang="en-US" sz="1800" dirty="0">
                <a:effectLst/>
                <a:ea typeface="Calibri" panose="020F0502020204030204" pitchFamily="34" charset="0"/>
                <a:cs typeface="Times New Roman" panose="02020603050405020304" pitchFamily="18" charset="0"/>
              </a:rPr>
              <a:t>requirements have been enhanced and more detail provided for specific situations – separate slides</a:t>
            </a:r>
          </a:p>
          <a:p>
            <a:pPr marL="342900" indent="-342900">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Changed </a:t>
            </a:r>
            <a:r>
              <a:rPr lang="en-US" u="sng" dirty="0">
                <a:effectLst/>
                <a:ea typeface="Calibri" panose="020F0502020204030204" pitchFamily="34" charset="0"/>
                <a:cs typeface="Times New Roman" panose="02020603050405020304" pitchFamily="18" charset="0"/>
              </a:rPr>
              <a:t>Anonymous participation </a:t>
            </a:r>
            <a:r>
              <a:rPr lang="en-US" dirty="0">
                <a:effectLst/>
                <a:ea typeface="Calibri" panose="020F0502020204030204" pitchFamily="34" charset="0"/>
                <a:cs typeface="Times New Roman" panose="02020603050405020304" pitchFamily="18" charset="0"/>
              </a:rPr>
              <a:t>threshold to be consistent with “up to” threshold amount being $*.00</a:t>
            </a:r>
          </a:p>
          <a:p>
            <a:pPr marL="800100" lvl="1" indent="-342900">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From “…less than $75.00.”</a:t>
            </a:r>
          </a:p>
          <a:p>
            <a:pPr marL="800100" lvl="1" indent="-342900">
              <a:buFont typeface="Symbol" panose="05050102010706020507" pitchFamily="18" charset="2"/>
              <a:buChar char=""/>
            </a:pPr>
            <a:r>
              <a:rPr lang="en-US" dirty="0">
                <a:effectLst/>
                <a:ea typeface="Calibri" panose="020F0502020204030204" pitchFamily="34" charset="0"/>
                <a:cs typeface="Times New Roman" panose="02020603050405020304" pitchFamily="18" charset="0"/>
              </a:rPr>
              <a:t>To “…up to $75.00.”</a:t>
            </a:r>
            <a:endParaRPr lang="en-US"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2859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4572000"/>
            <a:ext cx="9144000" cy="59055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0" y="0"/>
            <a:ext cx="9164376" cy="376928"/>
          </a:xfrm>
          <a:prstGeom prst="rect">
            <a:avLst/>
          </a:prstGeom>
          <a:solidFill>
            <a:srgbClr val="FFD100"/>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000" b="1" dirty="0">
                <a:latin typeface="Georgia" panose="02040502050405020303" pitchFamily="18" charset="0"/>
                <a:cs typeface="Helvetica Neue Light"/>
              </a:rPr>
              <a:t>Policy Updates</a:t>
            </a:r>
          </a:p>
        </p:txBody>
      </p:sp>
      <p:sp>
        <p:nvSpPr>
          <p:cNvPr id="8" name="TextBox 3">
            <a:extLst>
              <a:ext uri="{FF2B5EF4-FFF2-40B4-BE49-F238E27FC236}">
                <a16:creationId xmlns:a16="http://schemas.microsoft.com/office/drawing/2014/main" id="{1461D9FE-4728-4DC5-A061-FD7E0E4CD1FD}"/>
              </a:ext>
            </a:extLst>
          </p:cNvPr>
          <p:cNvSpPr txBox="1"/>
          <p:nvPr/>
        </p:nvSpPr>
        <p:spPr>
          <a:xfrm>
            <a:off x="405841" y="514350"/>
            <a:ext cx="8352693" cy="3508653"/>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kern="800" dirty="0"/>
              <a:t>Research Subject Payments Policy</a:t>
            </a:r>
            <a:endParaRPr lang="en-US" sz="2000" kern="80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ea typeface="Calibri" panose="020F0502020204030204" pitchFamily="34" charset="0"/>
                <a:cs typeface="Times New Roman" panose="02020603050405020304" pitchFamily="18" charset="0"/>
              </a:rPr>
              <a:t>Responsibilities</a:t>
            </a:r>
          </a:p>
          <a:p>
            <a:pPr marL="342900" marR="0" lvl="0" indent="-342900">
              <a:spcBef>
                <a:spcPts val="0"/>
              </a:spcBef>
              <a:spcAft>
                <a:spcPts val="0"/>
              </a:spcAft>
              <a:buFont typeface="Symbol" panose="05050102010706020507" pitchFamily="18" charset="2"/>
              <a:buChar char=""/>
            </a:pPr>
            <a:r>
              <a:rPr lang="en-US" sz="1800" dirty="0">
                <a:effectLst/>
                <a:ea typeface="Calibri" panose="020F0502020204030204" pitchFamily="34" charset="0"/>
                <a:cs typeface="Times New Roman" panose="02020603050405020304" pitchFamily="18" charset="0"/>
              </a:rPr>
              <a:t>Added</a:t>
            </a:r>
            <a:r>
              <a:rPr lang="en-US" sz="1800" b="1" dirty="0">
                <a:effectLst/>
                <a:ea typeface="Calibri" panose="020F0502020204030204" pitchFamily="34" charset="0"/>
                <a:cs typeface="Times New Roman" panose="02020603050405020304" pitchFamily="18" charset="0"/>
              </a:rPr>
              <a:t> For payments to nonresident aliens</a:t>
            </a:r>
            <a:r>
              <a:rPr lang="en-US" sz="1800" dirty="0">
                <a:effectLst/>
                <a:ea typeface="Calibri" panose="020F0502020204030204" pitchFamily="34" charset="0"/>
                <a:cs typeface="Times New Roman" panose="02020603050405020304" pitchFamily="18" charset="0"/>
              </a:rPr>
              <a:t>… different responsibilities when the payee is an NRA – separate slides</a:t>
            </a:r>
          </a:p>
          <a:p>
            <a:pPr marL="0" marR="0">
              <a:spcBef>
                <a:spcPts val="0"/>
              </a:spcBef>
              <a:spcAft>
                <a:spcPts val="0"/>
              </a:spcAft>
            </a:pPr>
            <a:r>
              <a:rPr lang="en-US" sz="1800" dirty="0">
                <a:effectLst/>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ea typeface="Calibri" panose="020F0502020204030204" pitchFamily="34" charset="0"/>
                <a:cs typeface="Times New Roman" panose="02020603050405020304" pitchFamily="18" charset="0"/>
              </a:rPr>
              <a:t>Payment Types</a:t>
            </a:r>
          </a:p>
          <a:p>
            <a:pPr marL="342900" marR="0" lvl="0" indent="-342900">
              <a:spcBef>
                <a:spcPts val="0"/>
              </a:spcBef>
              <a:spcAft>
                <a:spcPts val="0"/>
              </a:spcAft>
              <a:buFont typeface="Symbol" panose="05050102010706020507" pitchFamily="18" charset="2"/>
              <a:buChar char=""/>
            </a:pPr>
            <a:r>
              <a:rPr lang="en-US" sz="1800" dirty="0">
                <a:effectLst/>
                <a:ea typeface="Calibri" panose="020F0502020204030204" pitchFamily="34" charset="0"/>
                <a:cs typeface="Times New Roman" panose="02020603050405020304" pitchFamily="18" charset="0"/>
              </a:rPr>
              <a:t>Added </a:t>
            </a:r>
            <a:r>
              <a:rPr lang="en-US" sz="1800" b="1" dirty="0">
                <a:effectLst/>
                <a:ea typeface="Calibri" panose="020F0502020204030204" pitchFamily="34" charset="0"/>
                <a:cs typeface="Times New Roman" panose="02020603050405020304" pitchFamily="18" charset="0"/>
              </a:rPr>
              <a:t>Advarra Participant Payment</a:t>
            </a:r>
            <a:r>
              <a:rPr lang="en-US" sz="1800" dirty="0">
                <a:effectLst/>
                <a:ea typeface="Calibri" panose="020F0502020204030204" pitchFamily="34" charset="0"/>
                <a:cs typeface="Times New Roman" panose="02020603050405020304" pitchFamily="18" charset="0"/>
              </a:rPr>
              <a:t> as the preferred method</a:t>
            </a:r>
          </a:p>
          <a:p>
            <a:pPr marL="342900" marR="0" lvl="0" indent="-342900">
              <a:spcBef>
                <a:spcPts val="0"/>
              </a:spcBef>
              <a:spcAft>
                <a:spcPts val="0"/>
              </a:spcAft>
              <a:buFont typeface="Symbol" panose="05050102010706020507" pitchFamily="18" charset="2"/>
              <a:buChar char=""/>
            </a:pPr>
            <a:r>
              <a:rPr lang="en-US" sz="1800" dirty="0">
                <a:effectLst/>
                <a:ea typeface="Calibri" panose="020F0502020204030204" pitchFamily="34" charset="0"/>
                <a:cs typeface="Times New Roman" panose="02020603050405020304" pitchFamily="18" charset="0"/>
              </a:rPr>
              <a:t>Recommending </a:t>
            </a:r>
            <a:r>
              <a:rPr lang="en-US" sz="1800" b="1" dirty="0">
                <a:effectLst/>
                <a:ea typeface="Calibri" panose="020F0502020204030204" pitchFamily="34" charset="0"/>
                <a:cs typeface="Times New Roman" panose="02020603050405020304" pitchFamily="18" charset="0"/>
              </a:rPr>
              <a:t>Gift Cards</a:t>
            </a:r>
            <a:r>
              <a:rPr lang="en-US" sz="1800" dirty="0">
                <a:effectLst/>
                <a:ea typeface="Calibri" panose="020F0502020204030204" pitchFamily="34" charset="0"/>
                <a:cs typeface="Times New Roman" panose="02020603050405020304" pitchFamily="18" charset="0"/>
              </a:rPr>
              <a:t> only be used for anonymous payments</a:t>
            </a:r>
          </a:p>
          <a:p>
            <a:pPr marL="342900" marR="0" lvl="0" indent="-342900">
              <a:spcBef>
                <a:spcPts val="0"/>
              </a:spcBef>
              <a:spcAft>
                <a:spcPts val="0"/>
              </a:spcAft>
              <a:buFont typeface="Symbol" panose="05050102010706020507" pitchFamily="18" charset="2"/>
              <a:buChar char=""/>
            </a:pPr>
            <a:r>
              <a:rPr lang="en-US" sz="1800" dirty="0">
                <a:effectLst/>
                <a:ea typeface="Calibri" panose="020F0502020204030204" pitchFamily="34" charset="0"/>
                <a:cs typeface="Times New Roman" panose="02020603050405020304" pitchFamily="18" charset="0"/>
              </a:rPr>
              <a:t>Removed all references to Form F-4 so that we can eliminate use of the paper form now that other better options are now available.  </a:t>
            </a:r>
            <a:r>
              <a:rPr lang="en-US" sz="1800" b="1" dirty="0">
                <a:effectLst/>
                <a:ea typeface="Calibri" panose="020F0502020204030204" pitchFamily="34" charset="0"/>
                <a:cs typeface="Times New Roman" panose="02020603050405020304" pitchFamily="18" charset="0"/>
              </a:rPr>
              <a:t>Supplier Invoice Request</a:t>
            </a:r>
            <a:r>
              <a:rPr lang="en-US" sz="1800" dirty="0">
                <a:effectLst/>
                <a:ea typeface="Calibri" panose="020F0502020204030204" pitchFamily="34" charset="0"/>
                <a:cs typeface="Times New Roman" panose="02020603050405020304" pitchFamily="18" charset="0"/>
              </a:rPr>
              <a:t> is the replacement to paper Form F-4.</a:t>
            </a:r>
          </a:p>
          <a:p>
            <a:pPr marL="0" marR="0">
              <a:spcBef>
                <a:spcPts val="0"/>
              </a:spcBef>
              <a:spcAft>
                <a:spcPts val="0"/>
              </a:spcAft>
            </a:pPr>
            <a:r>
              <a:rPr lang="en-US" sz="18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271636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4572000"/>
            <a:ext cx="9144000" cy="59055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0" y="0"/>
            <a:ext cx="9164376" cy="376928"/>
          </a:xfrm>
          <a:prstGeom prst="rect">
            <a:avLst/>
          </a:prstGeom>
          <a:solidFill>
            <a:srgbClr val="FFD100"/>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000" b="1" dirty="0">
                <a:latin typeface="Georgia" panose="02040502050405020303" pitchFamily="18" charset="0"/>
                <a:cs typeface="Helvetica Neue Light"/>
              </a:rPr>
              <a:t>Policy Updates</a:t>
            </a:r>
          </a:p>
        </p:txBody>
      </p:sp>
      <p:sp>
        <p:nvSpPr>
          <p:cNvPr id="8" name="TextBox 3">
            <a:extLst>
              <a:ext uri="{FF2B5EF4-FFF2-40B4-BE49-F238E27FC236}">
                <a16:creationId xmlns:a16="http://schemas.microsoft.com/office/drawing/2014/main" id="{1461D9FE-4728-4DC5-A061-FD7E0E4CD1FD}"/>
              </a:ext>
            </a:extLst>
          </p:cNvPr>
          <p:cNvSpPr txBox="1"/>
          <p:nvPr/>
        </p:nvSpPr>
        <p:spPr>
          <a:xfrm>
            <a:off x="405841" y="494258"/>
            <a:ext cx="8352693" cy="323165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kern="800" dirty="0"/>
              <a:t>Nonresident alien update</a:t>
            </a:r>
          </a:p>
          <a:p>
            <a:pPr marL="800100" lvl="1" indent="-342900">
              <a:buFont typeface="Arial" panose="020B0604020202020204" pitchFamily="34" charset="0"/>
              <a:buChar char="•"/>
            </a:pPr>
            <a:r>
              <a:rPr lang="en-US" b="1" dirty="0">
                <a:effectLst/>
                <a:ea typeface="Calibri" panose="020F0502020204030204" pitchFamily="34" charset="0"/>
                <a:cs typeface="Times New Roman" panose="02020603050405020304" pitchFamily="18" charset="0"/>
              </a:rPr>
              <a:t>Requesting payment</a:t>
            </a:r>
            <a:r>
              <a:rPr lang="en-US" dirty="0">
                <a:effectLst/>
                <a:ea typeface="Calibri" panose="020F0502020204030204" pitchFamily="34" charset="0"/>
                <a:cs typeface="Times New Roman" panose="02020603050405020304" pitchFamily="18" charset="0"/>
              </a:rPr>
              <a:t> and payment methods </a:t>
            </a:r>
          </a:p>
          <a:p>
            <a:pPr marL="1257300" lvl="2" indent="-342900">
              <a:buFont typeface="Courier New" panose="02070309020205020404" pitchFamily="49" charset="0"/>
              <a:buChar char="o"/>
            </a:pPr>
            <a:r>
              <a:rPr lang="en-US" dirty="0">
                <a:effectLst/>
                <a:ea typeface="Times New Roman" panose="02020603050405020304" pitchFamily="18" charset="0"/>
              </a:rPr>
              <a:t>Once a payee is </a:t>
            </a:r>
            <a:r>
              <a:rPr lang="en-US" u="sng" dirty="0">
                <a:effectLst/>
                <a:ea typeface="Times New Roman" panose="02020603050405020304" pitchFamily="18" charset="0"/>
              </a:rPr>
              <a:t>determined to be a nonresident alien </a:t>
            </a:r>
            <a:r>
              <a:rPr lang="en-US" dirty="0">
                <a:effectLst/>
                <a:ea typeface="Times New Roman" panose="02020603050405020304" pitchFamily="18" charset="0"/>
              </a:rPr>
              <a:t>or they do not provide a valid Form W-9 when requested, regardless of what other payment type may have been used, </a:t>
            </a:r>
            <a:r>
              <a:rPr lang="en-US" u="sng" dirty="0">
                <a:effectLst/>
                <a:ea typeface="Times New Roman" panose="02020603050405020304" pitchFamily="18" charset="0"/>
              </a:rPr>
              <a:t>all subsequent payments must be made via </a:t>
            </a:r>
            <a:r>
              <a:rPr lang="en-US" b="1" u="sng" dirty="0">
                <a:effectLst/>
                <a:ea typeface="Times New Roman" panose="02020603050405020304" pitchFamily="18" charset="0"/>
              </a:rPr>
              <a:t>SIR</a:t>
            </a:r>
            <a:r>
              <a:rPr lang="en-US" dirty="0">
                <a:effectLst/>
                <a:ea typeface="Times New Roman" panose="02020603050405020304" pitchFamily="18" charset="0"/>
              </a:rPr>
              <a:t>.</a:t>
            </a:r>
          </a:p>
          <a:p>
            <a:pPr marL="1257300" lvl="2" indent="-342900">
              <a:buFont typeface="Courier New" panose="02070309020205020404" pitchFamily="49" charset="0"/>
              <a:buChar char="o"/>
            </a:pPr>
            <a:r>
              <a:rPr lang="en-US" dirty="0">
                <a:effectLst/>
                <a:ea typeface="Times New Roman" panose="02020603050405020304" pitchFamily="18" charset="0"/>
              </a:rPr>
              <a:t>Because of additional information and documentation reporting requirements for payments to nonresident aliens and required monthly remittance of tax withholdings to the IRS, it is </a:t>
            </a:r>
            <a:r>
              <a:rPr lang="en-US" b="1" i="1" dirty="0">
                <a:effectLst/>
                <a:ea typeface="Times New Roman" panose="02020603050405020304" pitchFamily="18" charset="0"/>
              </a:rPr>
              <a:t>strongly recommended</a:t>
            </a:r>
            <a:r>
              <a:rPr lang="en-US" dirty="0">
                <a:effectLst/>
                <a:ea typeface="Times New Roman" panose="02020603050405020304" pitchFamily="18" charset="0"/>
              </a:rPr>
              <a:t> that no other payment methods are used for payment to an NRA.  </a:t>
            </a:r>
          </a:p>
        </p:txBody>
      </p:sp>
    </p:spTree>
    <p:extLst>
      <p:ext uri="{BB962C8B-B14F-4D97-AF65-F5344CB8AC3E}">
        <p14:creationId xmlns:p14="http://schemas.microsoft.com/office/powerpoint/2010/main" val="748409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4572000"/>
            <a:ext cx="9144000" cy="59055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0" y="0"/>
            <a:ext cx="9164376" cy="376928"/>
          </a:xfrm>
          <a:prstGeom prst="rect">
            <a:avLst/>
          </a:prstGeom>
          <a:solidFill>
            <a:srgbClr val="FFD100"/>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000" b="1" dirty="0">
                <a:latin typeface="Georgia" panose="02040502050405020303" pitchFamily="18" charset="0"/>
                <a:cs typeface="Helvetica Neue Light"/>
              </a:rPr>
              <a:t>Policy Reminders</a:t>
            </a:r>
          </a:p>
        </p:txBody>
      </p:sp>
      <p:sp>
        <p:nvSpPr>
          <p:cNvPr id="8" name="TextBox 3">
            <a:extLst>
              <a:ext uri="{FF2B5EF4-FFF2-40B4-BE49-F238E27FC236}">
                <a16:creationId xmlns:a16="http://schemas.microsoft.com/office/drawing/2014/main" id="{1461D9FE-4728-4DC5-A061-FD7E0E4CD1FD}"/>
              </a:ext>
            </a:extLst>
          </p:cNvPr>
          <p:cNvSpPr txBox="1"/>
          <p:nvPr/>
        </p:nvSpPr>
        <p:spPr>
          <a:xfrm>
            <a:off x="395653" y="476067"/>
            <a:ext cx="8352693" cy="306545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kern="800" dirty="0"/>
              <a:t>Nonresident aliens</a:t>
            </a:r>
          </a:p>
          <a:p>
            <a:pPr marL="800100" marR="141605" lvl="1" indent="-342900">
              <a:lnSpc>
                <a:spcPct val="105000"/>
              </a:lnSpc>
              <a:spcBef>
                <a:spcPts val="0"/>
              </a:spcBef>
              <a:spcAft>
                <a:spcPts val="0"/>
              </a:spcAft>
              <a:buFont typeface="Arial" panose="020B0604020202020204" pitchFamily="34" charset="0"/>
              <a:buChar char="•"/>
            </a:pPr>
            <a:r>
              <a:rPr lang="en-US" sz="1800" b="1" spc="-5" dirty="0">
                <a:solidFill>
                  <a:srgbClr val="090909"/>
                </a:solidFill>
                <a:effectLst/>
                <a:ea typeface="Times New Roman" panose="02020603050405020304" pitchFamily="18" charset="0"/>
              </a:rPr>
              <a:t>Citizenship/Residency question: </a:t>
            </a:r>
            <a:r>
              <a:rPr lang="en-US" sz="1800" spc="-5" dirty="0">
                <a:effectLst/>
                <a:ea typeface="Times New Roman" panose="02020603050405020304" pitchFamily="18" charset="0"/>
              </a:rPr>
              <a:t>The IRS requires that we know, and inquire, if necessary, the tax citizenship/residency status of all payment recipients except for the purchase of goods.  </a:t>
            </a:r>
            <a:r>
              <a:rPr lang="en-US" sz="1800" u="sng" spc="-5" dirty="0">
                <a:effectLst/>
                <a:ea typeface="Times New Roman" panose="02020603050405020304" pitchFamily="18" charset="0"/>
              </a:rPr>
              <a:t>This can be accomplished by asking the payee to complete IRS Form W9</a:t>
            </a:r>
            <a:r>
              <a:rPr lang="en-US" sz="1800" spc="-5" dirty="0">
                <a:effectLst/>
                <a:ea typeface="Times New Roman" panose="02020603050405020304" pitchFamily="18" charset="0"/>
              </a:rPr>
              <a:t>.  If the payee declines or completes it without a valid tax identification number, then it is appropriate to proceed as if NRA reporting is required.  Failure by the department to obtain this information prior to submitting a payment request will result in payment delays.</a:t>
            </a:r>
          </a:p>
          <a:p>
            <a:pPr marL="1257300" lvl="2" indent="-342900">
              <a:buFont typeface="Courier New" panose="02070309020205020404" pitchFamily="49" charset="0"/>
              <a:buChar char="o"/>
            </a:pPr>
            <a:endParaRPr lang="en-US" sz="1800" spc="-100" dirty="0">
              <a:effectLst/>
              <a:ea typeface="Times New Roman" panose="02020603050405020304" pitchFamily="18" charset="0"/>
            </a:endParaRPr>
          </a:p>
        </p:txBody>
      </p:sp>
    </p:spTree>
    <p:extLst>
      <p:ext uri="{BB962C8B-B14F-4D97-AF65-F5344CB8AC3E}">
        <p14:creationId xmlns:p14="http://schemas.microsoft.com/office/powerpoint/2010/main" val="2852950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4572000"/>
            <a:ext cx="9144000" cy="59055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0" y="0"/>
            <a:ext cx="9164376" cy="376928"/>
          </a:xfrm>
          <a:prstGeom prst="rect">
            <a:avLst/>
          </a:prstGeom>
          <a:solidFill>
            <a:srgbClr val="FFD100"/>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000" b="1" dirty="0">
                <a:latin typeface="Georgia" panose="02040502050405020303" pitchFamily="18" charset="0"/>
                <a:cs typeface="Helvetica Neue Light"/>
              </a:rPr>
              <a:t>Policy Reminders</a:t>
            </a:r>
          </a:p>
        </p:txBody>
      </p:sp>
      <p:sp>
        <p:nvSpPr>
          <p:cNvPr id="8" name="TextBox 3">
            <a:extLst>
              <a:ext uri="{FF2B5EF4-FFF2-40B4-BE49-F238E27FC236}">
                <a16:creationId xmlns:a16="http://schemas.microsoft.com/office/drawing/2014/main" id="{1461D9FE-4728-4DC5-A061-FD7E0E4CD1FD}"/>
              </a:ext>
            </a:extLst>
          </p:cNvPr>
          <p:cNvSpPr txBox="1"/>
          <p:nvPr/>
        </p:nvSpPr>
        <p:spPr>
          <a:xfrm>
            <a:off x="395653" y="376928"/>
            <a:ext cx="8352693" cy="4352474"/>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kern="800" dirty="0"/>
              <a:t>Nonresident aliens</a:t>
            </a:r>
          </a:p>
          <a:p>
            <a:pPr marL="800100" lvl="1" indent="-342900">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30% tax withholding is almost always required</a:t>
            </a:r>
          </a:p>
          <a:p>
            <a:pPr marL="800100" lvl="1" indent="-342900">
              <a:buFont typeface="Arial" panose="020B0604020202020204" pitchFamily="34" charset="0"/>
              <a:buChar char="•"/>
            </a:pPr>
            <a:r>
              <a:rPr lang="en-US" dirty="0">
                <a:cs typeface="Times New Roman" panose="02020603050405020304" pitchFamily="18" charset="0"/>
              </a:rPr>
              <a:t>Travel reimbursements to NRA employees, including potential employees, are not subject to tax or reporting if receipts and/or proper documentation of the travel expenses are provided to Accounts Payable.</a:t>
            </a:r>
          </a:p>
          <a:p>
            <a:pPr marL="800100" lvl="1" indent="-342900">
              <a:buFont typeface="Arial" panose="020B0604020202020204" pitchFamily="34" charset="0"/>
              <a:buChar char="•"/>
            </a:pPr>
            <a:r>
              <a:rPr lang="en-US" b="1" dirty="0">
                <a:cs typeface="Times New Roman" panose="02020603050405020304" pitchFamily="18" charset="0"/>
              </a:rPr>
              <a:t>Work performed outside the United States</a:t>
            </a:r>
            <a:r>
              <a:rPr lang="en-US" dirty="0">
                <a:cs typeface="Times New Roman" panose="02020603050405020304" pitchFamily="18" charset="0"/>
              </a:rPr>
              <a:t>: If the NRA is performing services outside the U.S., tax withholding and reporting are not normally required. The department should include documentation and/or a statement indicating that the individual performed the services outside the U.S.</a:t>
            </a:r>
          </a:p>
          <a:p>
            <a:pPr marL="1257300" lvl="2" indent="-342900">
              <a:buFont typeface="Arial" panose="020B0604020202020204" pitchFamily="34" charset="0"/>
              <a:buChar char="•"/>
            </a:pPr>
            <a:r>
              <a:rPr lang="en-US" sz="1600" b="1" i="1" dirty="0">
                <a:cs typeface="Times New Roman" panose="02020603050405020304" pitchFamily="18" charset="0"/>
              </a:rPr>
              <a:t>Study participation </a:t>
            </a:r>
            <a:r>
              <a:rPr lang="en-US" sz="1600" dirty="0">
                <a:cs typeface="Times New Roman" panose="02020603050405020304" pitchFamily="18" charset="0"/>
              </a:rPr>
              <a:t>is </a:t>
            </a:r>
            <a:r>
              <a:rPr lang="en-US" sz="1600" u="sng" dirty="0">
                <a:cs typeface="Times New Roman" panose="02020603050405020304" pitchFamily="18" charset="0"/>
              </a:rPr>
              <a:t>not</a:t>
            </a:r>
            <a:r>
              <a:rPr lang="en-US" sz="1600" dirty="0">
                <a:cs typeface="Times New Roman" panose="02020603050405020304" pitchFamily="18" charset="0"/>
              </a:rPr>
              <a:t> classified as services performed.  Study participation is classified as Other Income and always subject to 30% tax withholding.</a:t>
            </a:r>
          </a:p>
          <a:p>
            <a:pPr marL="803275" lvl="1" indent="-346075">
              <a:spcBef>
                <a:spcPts val="50"/>
              </a:spcBef>
              <a:buFont typeface="Arial" panose="020B0604020202020204" pitchFamily="34" charset="0"/>
              <a:buChar char="•"/>
            </a:pPr>
            <a:r>
              <a:rPr lang="en-US" dirty="0">
                <a:cs typeface="Times New Roman" panose="02020603050405020304" pitchFamily="18" charset="0"/>
              </a:rPr>
              <a:t>The </a:t>
            </a:r>
            <a:r>
              <a:rPr lang="en-US" b="1" dirty="0">
                <a:cs typeface="Times New Roman" panose="02020603050405020304" pitchFamily="18" charset="0"/>
              </a:rPr>
              <a:t>Supplier Request</a:t>
            </a:r>
            <a:r>
              <a:rPr lang="en-US" dirty="0">
                <a:cs typeface="Times New Roman" panose="02020603050405020304" pitchFamily="18" charset="0"/>
              </a:rPr>
              <a:t>, if needed, and </a:t>
            </a:r>
            <a:r>
              <a:rPr lang="en-US" b="1" dirty="0">
                <a:cs typeface="Times New Roman" panose="02020603050405020304" pitchFamily="18" charset="0"/>
              </a:rPr>
              <a:t>SIR Questionnaire </a:t>
            </a:r>
            <a:r>
              <a:rPr lang="en-US" dirty="0">
                <a:cs typeface="Times New Roman" panose="02020603050405020304" pitchFamily="18" charset="0"/>
              </a:rPr>
              <a:t>must be completed properly for indicating the payee is an NRA</a:t>
            </a:r>
          </a:p>
        </p:txBody>
      </p:sp>
    </p:spTree>
    <p:extLst>
      <p:ext uri="{BB962C8B-B14F-4D97-AF65-F5344CB8AC3E}">
        <p14:creationId xmlns:p14="http://schemas.microsoft.com/office/powerpoint/2010/main" val="3733882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4572000"/>
            <a:ext cx="9144000" cy="59055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0" y="0"/>
            <a:ext cx="9164376" cy="376928"/>
          </a:xfrm>
          <a:prstGeom prst="rect">
            <a:avLst/>
          </a:prstGeom>
          <a:solidFill>
            <a:srgbClr val="FFD100"/>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000" b="1" dirty="0">
                <a:latin typeface="Georgia" panose="02040502050405020303" pitchFamily="18" charset="0"/>
                <a:cs typeface="Helvetica Neue Light"/>
              </a:rPr>
              <a:t>Who to Contact?</a:t>
            </a:r>
          </a:p>
        </p:txBody>
      </p:sp>
      <p:sp>
        <p:nvSpPr>
          <p:cNvPr id="8" name="TextBox 3">
            <a:extLst>
              <a:ext uri="{FF2B5EF4-FFF2-40B4-BE49-F238E27FC236}">
                <a16:creationId xmlns:a16="http://schemas.microsoft.com/office/drawing/2014/main" id="{1461D9FE-4728-4DC5-A061-FD7E0E4CD1FD}"/>
              </a:ext>
            </a:extLst>
          </p:cNvPr>
          <p:cNvSpPr txBox="1"/>
          <p:nvPr/>
        </p:nvSpPr>
        <p:spPr>
          <a:xfrm>
            <a:off x="304800" y="501619"/>
            <a:ext cx="8153400" cy="3953518"/>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nSpc>
                <a:spcPct val="119000"/>
              </a:lnSpc>
              <a:spcBef>
                <a:spcPts val="0"/>
              </a:spcBef>
              <a:spcAft>
                <a:spcPts val="600"/>
              </a:spcAft>
              <a:buFont typeface="Arial" panose="020B0604020202020204" pitchFamily="34" charset="0"/>
              <a:buChar char="•"/>
            </a:pPr>
            <a:r>
              <a:rPr lang="en-US" sz="2000" kern="800" dirty="0"/>
              <a:t>It can be confusing to know whether you should reach out to the P2P Service Center, Accounts Payable, University IT, or ISD when you have questions. </a:t>
            </a:r>
          </a:p>
          <a:p>
            <a:pPr marL="342900" indent="-342900">
              <a:lnSpc>
                <a:spcPct val="119000"/>
              </a:lnSpc>
              <a:spcBef>
                <a:spcPts val="0"/>
              </a:spcBef>
              <a:spcAft>
                <a:spcPts val="600"/>
              </a:spcAft>
              <a:buFont typeface="Arial" panose="020B0604020202020204" pitchFamily="34" charset="0"/>
              <a:buChar char="•"/>
            </a:pPr>
            <a:r>
              <a:rPr lang="en-US" sz="2000" kern="800" dirty="0"/>
              <a:t>To assist with this issue we have created a P2P Contact Information sheet.  It can be found on the UR Procurement Website under Resources and Contact. </a:t>
            </a:r>
          </a:p>
          <a:p>
            <a:pPr>
              <a:lnSpc>
                <a:spcPct val="119000"/>
              </a:lnSpc>
              <a:spcBef>
                <a:spcPts val="0"/>
              </a:spcBef>
              <a:spcAft>
                <a:spcPts val="600"/>
              </a:spcAft>
            </a:pPr>
            <a:r>
              <a:rPr lang="en-US" sz="1200" b="1">
                <a:solidFill>
                  <a:srgbClr val="000000"/>
                </a:solidFill>
                <a:latin typeface="Arial" panose="020B0604020202020204" pitchFamily="34" charset="0"/>
                <a:cs typeface="Arial" panose="020B0604020202020204" pitchFamily="34" charset="0"/>
                <a:hlinkClick r:id="rId4"/>
              </a:rPr>
              <a:t>https://www.rochester.edu/adminfinance/urprocurement/resources-support-training/contact/</a:t>
            </a:r>
            <a:r>
              <a:rPr lang="en-US" sz="1200" b="1">
                <a:solidFill>
                  <a:srgbClr val="000000"/>
                </a:solidFill>
                <a:latin typeface="Arial" panose="020B0604020202020204" pitchFamily="34" charset="0"/>
                <a:cs typeface="Arial" panose="020B0604020202020204" pitchFamily="34" charset="0"/>
              </a:rPr>
              <a:t> </a:t>
            </a:r>
          </a:p>
          <a:p>
            <a:pPr marL="342900" indent="-342900">
              <a:lnSpc>
                <a:spcPct val="119000"/>
              </a:lnSpc>
              <a:spcBef>
                <a:spcPts val="0"/>
              </a:spcBef>
              <a:spcAft>
                <a:spcPts val="600"/>
              </a:spcAft>
              <a:buFont typeface="Arial" panose="020B0604020202020204" pitchFamily="34" charset="0"/>
              <a:buChar char="•"/>
            </a:pPr>
            <a:r>
              <a:rPr lang="en-US" sz="2000" kern="800" dirty="0"/>
              <a:t>Each department is responsible for different areas. This guide was developed to try to reduce the number of times people get directed to a different team.</a:t>
            </a:r>
          </a:p>
        </p:txBody>
      </p:sp>
    </p:spTree>
    <p:extLst>
      <p:ext uri="{BB962C8B-B14F-4D97-AF65-F5344CB8AC3E}">
        <p14:creationId xmlns:p14="http://schemas.microsoft.com/office/powerpoint/2010/main" val="1957781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4572000"/>
            <a:ext cx="9144000" cy="59055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0" y="0"/>
            <a:ext cx="9164376" cy="376928"/>
          </a:xfrm>
          <a:prstGeom prst="rect">
            <a:avLst/>
          </a:prstGeom>
          <a:solidFill>
            <a:srgbClr val="FFD100"/>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000" b="1" dirty="0">
                <a:latin typeface="Georgia" panose="02040502050405020303" pitchFamily="18" charset="0"/>
                <a:cs typeface="Helvetica Neue Light"/>
              </a:rPr>
              <a:t>Accounts Payable Recommendations</a:t>
            </a:r>
          </a:p>
        </p:txBody>
      </p:sp>
      <p:sp>
        <p:nvSpPr>
          <p:cNvPr id="3" name="TextBox 2"/>
          <p:cNvSpPr txBox="1"/>
          <p:nvPr/>
        </p:nvSpPr>
        <p:spPr>
          <a:xfrm>
            <a:off x="419100" y="590550"/>
            <a:ext cx="8305800" cy="4062651"/>
          </a:xfrm>
          <a:prstGeom prst="rect">
            <a:avLst/>
          </a:prstGeom>
          <a:noFill/>
        </p:spPr>
        <p:txBody>
          <a:bodyPr wrap="square" rtlCol="0">
            <a:spAutoFit/>
          </a:bodyPr>
          <a:lstStyle/>
          <a:p>
            <a:pPr marL="342900" marR="0" lvl="0" indent="-342900">
              <a:spcBef>
                <a:spcPts val="0"/>
              </a:spcBef>
              <a:spcAft>
                <a:spcPts val="0"/>
              </a:spcAft>
              <a:buFont typeface="Arial" panose="020B0604020202020204" pitchFamily="34" charset="0"/>
              <a:buChar char="•"/>
            </a:pPr>
            <a:r>
              <a:rPr lang="en-US" sz="2000" kern="800" dirty="0"/>
              <a:t>Timely approval of SIRs and resolution of Match Exceptions is important to ensure Invoices can be paid by their due date and to avoid credit holds and to keep up good relations with our Suppliers</a:t>
            </a:r>
          </a:p>
          <a:p>
            <a:pPr marL="742950" marR="0" lvl="1" indent="-285750">
              <a:spcBef>
                <a:spcPts val="0"/>
              </a:spcBef>
              <a:spcAft>
                <a:spcPts val="0"/>
              </a:spcAft>
              <a:buFont typeface="+mj-lt"/>
              <a:buAutoNum type="alphaLcPeriod"/>
            </a:pPr>
            <a:r>
              <a:rPr lang="en-US" kern="800" dirty="0"/>
              <a:t>Check your Workday Inbox at least weekly (daily is best) to resolve all actions awaiting you</a:t>
            </a:r>
          </a:p>
          <a:p>
            <a:pPr marL="342900" marR="0" lvl="0" indent="-342900">
              <a:spcBef>
                <a:spcPts val="0"/>
              </a:spcBef>
              <a:spcAft>
                <a:spcPts val="0"/>
              </a:spcAft>
              <a:buFont typeface="Arial" panose="020B0604020202020204" pitchFamily="34" charset="0"/>
              <a:buChar char="•"/>
            </a:pPr>
            <a:r>
              <a:rPr lang="en-US" sz="2000" kern="800" dirty="0"/>
              <a:t>For submitting invoices to Accounts Payable via email</a:t>
            </a:r>
          </a:p>
          <a:p>
            <a:pPr marL="800100" lvl="1" indent="-342900">
              <a:buFont typeface="Arial" panose="020B0604020202020204" pitchFamily="34" charset="0"/>
              <a:buChar char="•"/>
            </a:pPr>
            <a:r>
              <a:rPr lang="en-US" kern="800" dirty="0"/>
              <a:t>1 invoice per PDF is always best </a:t>
            </a:r>
          </a:p>
          <a:p>
            <a:pPr marL="800100" lvl="1" indent="-342900">
              <a:buFont typeface="Arial" panose="020B0604020202020204" pitchFamily="34" charset="0"/>
              <a:buChar char="•"/>
            </a:pPr>
            <a:r>
              <a:rPr lang="en-US" kern="800" dirty="0"/>
              <a:t>Include in email Subject line PO #, or at least PUR or U or UK to help us streamline routing</a:t>
            </a:r>
          </a:p>
          <a:p>
            <a:pPr marL="285750" marR="0" lvl="0" indent="-285750">
              <a:spcBef>
                <a:spcPts val="0"/>
              </a:spcBef>
              <a:spcAft>
                <a:spcPts val="0"/>
              </a:spcAft>
              <a:buFont typeface="Arial" panose="020B0604020202020204" pitchFamily="34" charset="0"/>
              <a:buChar char="•"/>
            </a:pPr>
            <a:r>
              <a:rPr lang="en-US" sz="2000" kern="800" dirty="0"/>
              <a:t>Don’t forget available resources:</a:t>
            </a:r>
          </a:p>
          <a:p>
            <a:pPr marL="742950" lvl="1" indent="-285750">
              <a:buFont typeface="Arial" panose="020B0604020202020204" pitchFamily="34" charset="0"/>
              <a:buChar char="•"/>
            </a:pPr>
            <a:r>
              <a:rPr lang="en-US" kern="800" dirty="0"/>
              <a:t>P2P Self-Help Guides: </a:t>
            </a:r>
            <a:r>
              <a:rPr lang="en-US" sz="1600" u="sng" dirty="0">
                <a:solidFill>
                  <a:srgbClr val="0563C1"/>
                </a:solidFill>
                <a:effectLst/>
                <a:latin typeface="Calibri" panose="020F0502020204030204" pitchFamily="34" charset="0"/>
                <a:ea typeface="Times New Roman" panose="02020603050405020304" pitchFamily="18" charset="0"/>
                <a:hlinkClick r:id="rId4"/>
              </a:rPr>
              <a:t>https://www.rochester.edu/adminfinance/urprocurement/p2p-resources/</a:t>
            </a:r>
            <a:r>
              <a:rPr lang="en-US" sz="1600" dirty="0">
                <a:effectLst/>
                <a:latin typeface="Calibri" panose="020F0502020204030204" pitchFamily="34" charset="0"/>
                <a:ea typeface="Times New Roman" panose="02020603050405020304" pitchFamily="18" charset="0"/>
              </a:rPr>
              <a:t> </a:t>
            </a:r>
            <a:endParaRPr lang="en-US" sz="1600" dirty="0">
              <a:effectLst/>
              <a:latin typeface="Calibri" panose="020F0502020204030204" pitchFamily="34" charset="0"/>
              <a:ea typeface="Calibri" panose="020F0502020204030204" pitchFamily="34" charset="0"/>
            </a:endParaRPr>
          </a:p>
          <a:p>
            <a:pPr marL="742950" lvl="1" indent="-285750">
              <a:buFont typeface="Arial" panose="020B0604020202020204" pitchFamily="34" charset="0"/>
              <a:buChar char="•"/>
            </a:pPr>
            <a:r>
              <a:rPr lang="en-US" kern="800" dirty="0"/>
              <a:t>P2P Monthly Super User Meetings are another useful resource:</a:t>
            </a:r>
            <a:r>
              <a:rPr lang="en-US" dirty="0">
                <a:effectLst/>
                <a:latin typeface="Calibri" panose="020F0502020204030204" pitchFamily="34" charset="0"/>
                <a:ea typeface="Times New Roman" panose="02020603050405020304" pitchFamily="18" charset="0"/>
              </a:rPr>
              <a:t> </a:t>
            </a:r>
            <a:r>
              <a:rPr lang="en-US" sz="1600" u="sng" dirty="0">
                <a:solidFill>
                  <a:srgbClr val="0563C1"/>
                </a:solidFill>
                <a:effectLst/>
                <a:latin typeface="Calibri" panose="020F0502020204030204" pitchFamily="34" charset="0"/>
                <a:ea typeface="Times New Roman" panose="02020603050405020304" pitchFamily="18" charset="0"/>
                <a:hlinkClick r:id="rId5"/>
              </a:rPr>
              <a:t>https://www.rochester.edu/adminfinance/urprocurement/p2p-monthly-user-meetings/</a:t>
            </a:r>
            <a:endParaRPr lang="en-US" sz="1600" dirty="0">
              <a:solidFill>
                <a:srgbClr val="000000"/>
              </a:solidFill>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2952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C405ABCA-542C-6A47-B091-E5A3D228AA57}"/>
              </a:ext>
            </a:extLst>
          </p:cNvPr>
          <p:cNvGrpSpPr>
            <a:grpSpLocks noChangeAspect="1"/>
          </p:cNvGrpSpPr>
          <p:nvPr/>
        </p:nvGrpSpPr>
        <p:grpSpPr>
          <a:xfrm>
            <a:off x="0" y="4572000"/>
            <a:ext cx="9144000" cy="590550"/>
            <a:chOff x="0" y="4552950"/>
            <a:chExt cx="9144000" cy="590550"/>
          </a:xfrm>
        </p:grpSpPr>
        <p:sp>
          <p:nvSpPr>
            <p:cNvPr id="2" name="Rectangle 1">
              <a:extLst>
                <a:ext uri="{FF2B5EF4-FFF2-40B4-BE49-F238E27FC236}">
                  <a16:creationId xmlns:a16="http://schemas.microsoft.com/office/drawing/2014/main" id="{7CB59424-8ABC-0848-8927-2CAFD4EEFA55}"/>
                </a:ext>
              </a:extLst>
            </p:cNvPr>
            <p:cNvSpPr/>
            <p:nvPr/>
          </p:nvSpPr>
          <p:spPr>
            <a:xfrm>
              <a:off x="0" y="4552950"/>
              <a:ext cx="9144000" cy="590550"/>
            </a:xfrm>
            <a:prstGeom prst="rect">
              <a:avLst/>
            </a:prstGeom>
            <a:solidFill>
              <a:srgbClr val="003B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1B337B1C-8F6D-5D47-93CC-4736ACD474BC}"/>
                </a:ext>
              </a:extLst>
            </p:cNvPr>
            <p:cNvPicPr>
              <a:picLocks noChangeAspect="1"/>
            </p:cNvPicPr>
            <p:nvPr/>
          </p:nvPicPr>
          <p:blipFill>
            <a:blip r:embed="rId3"/>
            <a:stretch>
              <a:fillRect/>
            </a:stretch>
          </p:blipFill>
          <p:spPr>
            <a:xfrm>
              <a:off x="152400" y="4652089"/>
              <a:ext cx="3048000" cy="358061"/>
            </a:xfrm>
            <a:prstGeom prst="rect">
              <a:avLst/>
            </a:prstGeom>
          </p:spPr>
        </p:pic>
      </p:grpSp>
      <p:sp>
        <p:nvSpPr>
          <p:cNvPr id="9" name="Subtitle 2"/>
          <p:cNvSpPr txBox="1">
            <a:spLocks/>
          </p:cNvSpPr>
          <p:nvPr/>
        </p:nvSpPr>
        <p:spPr>
          <a:xfrm>
            <a:off x="0" y="0"/>
            <a:ext cx="9164376" cy="376928"/>
          </a:xfrm>
          <a:prstGeom prst="rect">
            <a:avLst/>
          </a:prstGeom>
          <a:solidFill>
            <a:srgbClr val="FFD100"/>
          </a:solidFill>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2000" b="1" dirty="0">
                <a:latin typeface="Georgia" panose="02040502050405020303" pitchFamily="18" charset="0"/>
                <a:cs typeface="Helvetica Neue Light"/>
              </a:rPr>
              <a:t>Fiscal Year End</a:t>
            </a:r>
          </a:p>
        </p:txBody>
      </p:sp>
      <p:sp>
        <p:nvSpPr>
          <p:cNvPr id="3" name="TextBox 2"/>
          <p:cNvSpPr txBox="1"/>
          <p:nvPr/>
        </p:nvSpPr>
        <p:spPr>
          <a:xfrm>
            <a:off x="457200" y="590550"/>
            <a:ext cx="7734300" cy="4247317"/>
          </a:xfrm>
          <a:prstGeom prst="rect">
            <a:avLst/>
          </a:prstGeom>
          <a:noFill/>
        </p:spPr>
        <p:txBody>
          <a:bodyPr wrap="square" rtlCol="0">
            <a:spAutoFit/>
          </a:bodyPr>
          <a:lstStyle/>
          <a:p>
            <a:r>
              <a:rPr lang="en-US" sz="2400" dirty="0"/>
              <a:t>Deadlines for posting to June ledger:</a:t>
            </a:r>
          </a:p>
          <a:p>
            <a:pPr marL="800100" lvl="1" indent="-342900">
              <a:buFont typeface="Arial" panose="020B0604020202020204" pitchFamily="34" charset="0"/>
              <a:buChar char="•"/>
            </a:pPr>
            <a:r>
              <a:rPr lang="en-US" sz="2400" dirty="0"/>
              <a:t>Supplier Invoice Requests: June 24</a:t>
            </a:r>
            <a:r>
              <a:rPr lang="en-US" sz="2400" baseline="30000" dirty="0"/>
              <a:t>th</a:t>
            </a:r>
            <a:r>
              <a:rPr lang="en-US" sz="2400" dirty="0"/>
              <a:t> </a:t>
            </a:r>
          </a:p>
          <a:p>
            <a:pPr marL="800100" lvl="1" indent="-342900">
              <a:buFont typeface="Arial" panose="020B0604020202020204" pitchFamily="34" charset="0"/>
              <a:buChar char="•"/>
            </a:pPr>
            <a:r>
              <a:rPr lang="en-US" sz="2400" dirty="0"/>
              <a:t>F3/F34 Expense Reports: June 28</a:t>
            </a:r>
            <a:r>
              <a:rPr lang="en-US" sz="2400" baseline="30000" dirty="0"/>
              <a:t>th</a:t>
            </a:r>
            <a:endParaRPr lang="en-US" sz="2400" dirty="0"/>
          </a:p>
          <a:p>
            <a:pPr marL="342900" indent="-342900">
              <a:buFont typeface="Arial" panose="020B0604020202020204" pitchFamily="34" charset="0"/>
              <a:buChar char="•"/>
            </a:pPr>
            <a:r>
              <a:rPr lang="en-US" sz="2400" dirty="0"/>
              <a:t>Remember, payment is not necessary by 6/30 for posting to June ledger.</a:t>
            </a:r>
          </a:p>
          <a:p>
            <a:pPr marL="800100" lvl="1" indent="-342900">
              <a:buFont typeface="Arial" panose="020B0604020202020204" pitchFamily="34" charset="0"/>
              <a:buChar char="•"/>
            </a:pPr>
            <a:r>
              <a:rPr lang="en-US" sz="2000" dirty="0"/>
              <a:t>Payment is a completely separate transaction from an invoice being approved and posting to your ledger</a:t>
            </a:r>
          </a:p>
          <a:p>
            <a:pPr marL="342900" indent="-342900">
              <a:buFont typeface="Arial" panose="020B0604020202020204" pitchFamily="34" charset="0"/>
              <a:buChar char="•"/>
            </a:pPr>
            <a:r>
              <a:rPr lang="en-US" sz="2400" dirty="0"/>
              <a:t>For posting an invoice to June, the invoice needs to be fully approved in Workday by the 3</a:t>
            </a:r>
            <a:r>
              <a:rPr lang="en-US" sz="2400" baseline="30000" dirty="0"/>
              <a:t>rd</a:t>
            </a:r>
            <a:r>
              <a:rPr lang="en-US" sz="2400" dirty="0"/>
              <a:t> business day of July (7/6).</a:t>
            </a:r>
          </a:p>
          <a:p>
            <a:pPr marL="800100" lvl="1" indent="-342900">
              <a:buFont typeface="Arial" panose="020B0604020202020204" pitchFamily="34" charset="0"/>
              <a:buChar char="•"/>
            </a:pPr>
            <a:r>
              <a:rPr lang="en-US" sz="2000" dirty="0"/>
              <a:t>This is the same timing every month: 3</a:t>
            </a:r>
            <a:r>
              <a:rPr lang="en-US" sz="2000" baseline="30000" dirty="0"/>
              <a:t>rd</a:t>
            </a:r>
            <a:r>
              <a:rPr lang="en-US" sz="2000" dirty="0"/>
              <a:t> business day </a:t>
            </a:r>
          </a:p>
          <a:p>
            <a:pPr marL="342900" indent="-342900">
              <a:buAutoNum type="arabicPeriod"/>
            </a:pPr>
            <a:endParaRPr lang="en-US" dirty="0"/>
          </a:p>
        </p:txBody>
      </p:sp>
    </p:spTree>
    <p:extLst>
      <p:ext uri="{BB962C8B-B14F-4D97-AF65-F5344CB8AC3E}">
        <p14:creationId xmlns:p14="http://schemas.microsoft.com/office/powerpoint/2010/main" val="11577639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9B602E3381A54182B3AEC19CB75500" ma:contentTypeVersion="13" ma:contentTypeDescription="Create a new document." ma:contentTypeScope="" ma:versionID="e42506e7b62c50e0cee2774955c50b07">
  <xsd:schema xmlns:xsd="http://www.w3.org/2001/XMLSchema" xmlns:xs="http://www.w3.org/2001/XMLSchema" xmlns:p="http://schemas.microsoft.com/office/2006/metadata/properties" xmlns:ns3="dabca71e-5f0b-4db6-956a-d63b2e791021" xmlns:ns4="0dfe9d63-0cd9-4c7d-9ed2-d811c03a310e" targetNamespace="http://schemas.microsoft.com/office/2006/metadata/properties" ma:root="true" ma:fieldsID="866fd26849df5bfa7e94f78e73723eab" ns3:_="" ns4:_="">
    <xsd:import namespace="dabca71e-5f0b-4db6-956a-d63b2e791021"/>
    <xsd:import namespace="0dfe9d63-0cd9-4c7d-9ed2-d811c03a310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bca71e-5f0b-4db6-956a-d63b2e7910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fe9d63-0cd9-4c7d-9ed2-d811c03a310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A2F741-FD7E-4D1E-9D09-58DA280929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bca71e-5f0b-4db6-956a-d63b2e791021"/>
    <ds:schemaRef ds:uri="0dfe9d63-0cd9-4c7d-9ed2-d811c03a31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DC5AFE-EAA3-49D9-8CD7-382CFFBD02FD}">
  <ds:schemaRefs>
    <ds:schemaRef ds:uri="http://schemas.microsoft.com/sharepoint/v3/contenttype/forms"/>
  </ds:schemaRefs>
</ds:datastoreItem>
</file>

<file path=customXml/itemProps3.xml><?xml version="1.0" encoding="utf-8"?>
<ds:datastoreItem xmlns:ds="http://schemas.openxmlformats.org/officeDocument/2006/customXml" ds:itemID="{381B7141-DD70-4D36-939C-E1FF44A6803B}">
  <ds:schemaRefs>
    <ds:schemaRef ds:uri="http://schemas.microsoft.com/office/2006/documentManagement/types"/>
    <ds:schemaRef ds:uri="http://purl.org/dc/terms/"/>
    <ds:schemaRef ds:uri="http://purl.org/dc/dcmitype/"/>
    <ds:schemaRef ds:uri="http://www.w3.org/XML/1998/namespace"/>
    <ds:schemaRef ds:uri="http://purl.org/dc/elements/1.1/"/>
    <ds:schemaRef ds:uri="http://schemas.microsoft.com/office/2006/metadata/properties"/>
    <ds:schemaRef ds:uri="dabca71e-5f0b-4db6-956a-d63b2e791021"/>
    <ds:schemaRef ds:uri="http://schemas.microsoft.com/office/infopath/2007/PartnerControls"/>
    <ds:schemaRef ds:uri="http://schemas.openxmlformats.org/package/2006/metadata/core-properties"/>
    <ds:schemaRef ds:uri="0dfe9d63-0cd9-4c7d-9ed2-d811c03a310e"/>
  </ds:schemaRefs>
</ds:datastoreItem>
</file>

<file path=docProps/app.xml><?xml version="1.0" encoding="utf-8"?>
<Properties xmlns="http://schemas.openxmlformats.org/officeDocument/2006/extended-properties" xmlns:vt="http://schemas.openxmlformats.org/officeDocument/2006/docPropsVTypes">
  <Template>Office Theme</Template>
  <TotalTime>4071</TotalTime>
  <Words>872</Words>
  <Application>Microsoft Office PowerPoint</Application>
  <PresentationFormat>On-screen Show (16:9)</PresentationFormat>
  <Paragraphs>71</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Georgia</vt:lpstr>
      <vt:lpstr>Symbol</vt:lpstr>
      <vt:lpstr>Office Theme</vt:lpstr>
      <vt:lpstr>Accounts Payable Updates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Mossey, Sarah</dc:creator>
  <cp:keywords/>
  <dc:description/>
  <cp:lastModifiedBy>Herman, Marta</cp:lastModifiedBy>
  <cp:revision>41</cp:revision>
  <cp:lastPrinted>1904-01-01T00:00:00Z</cp:lastPrinted>
  <dcterms:created xsi:type="dcterms:W3CDTF">2022-02-10T17:22:27Z</dcterms:created>
  <dcterms:modified xsi:type="dcterms:W3CDTF">2022-05-31T16:44:28Z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0x010100329B602E3381A54182B3AEC19CB75500</vt:lpwstr>
  </property>
</Properties>
</file>