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11"/>
  </p:notesMasterIdLst>
  <p:sldIdLst>
    <p:sldId id="256" r:id="rId4"/>
    <p:sldId id="257" r:id="rId5"/>
    <p:sldId id="258" r:id="rId6"/>
    <p:sldId id="264" r:id="rId7"/>
    <p:sldId id="259" r:id="rId8"/>
    <p:sldId id="260" r:id="rId9"/>
    <p:sldId id="263" r:id="rId10"/>
  </p:sldIdLst>
  <p:sldSz cx="9372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30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72"/>
    <p:restoredTop sz="94686"/>
  </p:normalViewPr>
  <p:slideViewPr>
    <p:cSldViewPr snapToGrid="0" snapToObjects="1">
      <p:cViewPr varScale="1">
        <p:scale>
          <a:sx n="69" d="100"/>
          <a:sy n="69" d="100"/>
        </p:scale>
        <p:origin x="424" y="44"/>
      </p:cViewPr>
      <p:guideLst>
        <p:guide orient="horz" pos="2160"/>
        <p:guide pos="29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FF06B-0AA2-5E45-833F-A6282298DA2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0800" y="1143000"/>
            <a:ext cx="421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E4A7F-BCA4-1242-85C8-EBA88C63C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9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0800" y="1143000"/>
            <a:ext cx="421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E4A7F-BCA4-1242-85C8-EBA88C63CD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1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945" y="1122363"/>
            <a:ext cx="796671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3602038"/>
            <a:ext cx="70294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366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D043D0B-C3AA-D24C-8B92-3FFCBA54A2DC}" type="datetime1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4674" y="6356352"/>
            <a:ext cx="31632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399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40899CD-0739-AD43-8B85-5F3B4C07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366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B0927339-CDF9-D747-8F38-BAC871E953B7}" type="datetime1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4674" y="6356352"/>
            <a:ext cx="31632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399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40899CD-0739-AD43-8B85-5F3B4C07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2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267" y="365125"/>
            <a:ext cx="2020967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4367" y="365125"/>
            <a:ext cx="5945743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366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6FA831D4-59C1-1348-8DA7-383AC8862F5F}" type="datetime1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4674" y="6356352"/>
            <a:ext cx="31632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399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40899CD-0739-AD43-8B85-5F3B4C07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42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575" y="1122363"/>
            <a:ext cx="70294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3602038"/>
            <a:ext cx="70294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1CF5C97F-8549-6642-BF4D-96F78761DC5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BB3C585-4783-0D43-A521-C3EFA07E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9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1CF5C97F-8549-6642-BF4D-96F78761DC5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BB3C585-4783-0D43-A521-C3EFA07E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64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1709738"/>
            <a:ext cx="80835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4589463"/>
            <a:ext cx="80835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1CF5C97F-8549-6642-BF4D-96F78761DC5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BB3C585-4783-0D43-A521-C3EFA07E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48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525" y="1825625"/>
            <a:ext cx="396557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825625"/>
            <a:ext cx="396557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1CF5C97F-8549-6642-BF4D-96F78761DC5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BB3C585-4783-0D43-A521-C3EFA07E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35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365125"/>
            <a:ext cx="808355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113" y="1681163"/>
            <a:ext cx="39639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13" y="2505075"/>
            <a:ext cx="39639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5038" y="1681163"/>
            <a:ext cx="39846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5038" y="2505075"/>
            <a:ext cx="398462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1CF5C97F-8549-6642-BF4D-96F78761DC5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BB3C585-4783-0D43-A521-C3EFA07E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64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1CF5C97F-8549-6642-BF4D-96F78761DC5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BB3C585-4783-0D43-A521-C3EFA07E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90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1CF5C97F-8549-6642-BF4D-96F78761DC5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BB3C585-4783-0D43-A521-C3EFA07E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59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457200"/>
            <a:ext cx="30226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25" y="987425"/>
            <a:ext cx="474503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113" y="2057400"/>
            <a:ext cx="30226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1CF5C97F-8549-6642-BF4D-96F78761DC5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BB3C585-4783-0D43-A521-C3EFA07E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366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3F9489A4-270A-474D-A89B-DD597B0697C0}" type="datetime1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4674" y="6356352"/>
            <a:ext cx="31632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399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40899CD-0739-AD43-8B85-5F3B4C07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457200"/>
            <a:ext cx="30226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84625" y="987425"/>
            <a:ext cx="474503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113" y="2057400"/>
            <a:ext cx="30226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1CF5C97F-8549-6642-BF4D-96F78761DC5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BB3C585-4783-0D43-A521-C3EFA07E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736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1CF5C97F-8549-6642-BF4D-96F78761DC5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BB3C585-4783-0D43-A521-C3EFA07E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42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365125"/>
            <a:ext cx="2020887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4525" y="365125"/>
            <a:ext cx="5910263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1CF5C97F-8549-6642-BF4D-96F78761DC5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BB3C585-4783-0D43-A521-C3EFA07E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43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575" y="1122363"/>
            <a:ext cx="70294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3602038"/>
            <a:ext cx="702945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4036BDBB-327D-4F46-994B-16E4DF7C641D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2E9D46C-065D-A747-83B2-957B029B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96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25" y="365125"/>
            <a:ext cx="808355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5" y="1825625"/>
            <a:ext cx="80835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4036BDBB-327D-4F46-994B-16E4DF7C641D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2E9D46C-065D-A747-83B2-957B029B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07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1709738"/>
            <a:ext cx="808355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4589463"/>
            <a:ext cx="808355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4036BDBB-327D-4F46-994B-16E4DF7C641D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2E9D46C-065D-A747-83B2-957B029B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805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25" y="365125"/>
            <a:ext cx="808355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525" y="1825625"/>
            <a:ext cx="39655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825625"/>
            <a:ext cx="39655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4036BDBB-327D-4F46-994B-16E4DF7C641D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2E9D46C-065D-A747-83B2-957B029B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787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365125"/>
            <a:ext cx="808355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113" y="1681163"/>
            <a:ext cx="39639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13" y="2505075"/>
            <a:ext cx="39639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5038" y="1681163"/>
            <a:ext cx="398462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5038" y="2505075"/>
            <a:ext cx="398462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4036BDBB-327D-4F46-994B-16E4DF7C641D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2E9D46C-065D-A747-83B2-957B029B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78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25" y="365125"/>
            <a:ext cx="808355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4036BDBB-327D-4F46-994B-16E4DF7C641D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2E9D46C-065D-A747-83B2-957B029B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790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4036BDBB-327D-4F46-994B-16E4DF7C641D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2E9D46C-065D-A747-83B2-957B029B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8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485" y="1709740"/>
            <a:ext cx="808386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85" y="4589465"/>
            <a:ext cx="808386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366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916A27B1-0B6E-EE46-8890-CD802BA92DA4}" type="datetime1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4674" y="6356352"/>
            <a:ext cx="31632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399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40899CD-0739-AD43-8B85-5F3B4C07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944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457200"/>
            <a:ext cx="302260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625" y="987425"/>
            <a:ext cx="4745038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113" y="2057400"/>
            <a:ext cx="302260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4036BDBB-327D-4F46-994B-16E4DF7C641D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2E9D46C-065D-A747-83B2-957B029B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809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3" y="457200"/>
            <a:ext cx="302260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84625" y="987425"/>
            <a:ext cx="4745038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113" y="2057400"/>
            <a:ext cx="302260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4036BDBB-327D-4F46-994B-16E4DF7C641D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2E9D46C-065D-A747-83B2-957B029B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701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25" y="365125"/>
            <a:ext cx="808355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4525" y="1825625"/>
            <a:ext cx="808355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4036BDBB-327D-4F46-994B-16E4DF7C641D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2E9D46C-065D-A747-83B2-957B029B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50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365125"/>
            <a:ext cx="2020887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4525" y="365125"/>
            <a:ext cx="5910263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4036BDBB-327D-4F46-994B-16E4DF7C641D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5150" y="6356350"/>
            <a:ext cx="31623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875" y="6356350"/>
            <a:ext cx="2108200" cy="365125"/>
          </a:xfrm>
          <a:prstGeom prst="rect">
            <a:avLst/>
          </a:prstGeom>
        </p:spPr>
        <p:txBody>
          <a:bodyPr/>
          <a:lstStyle/>
          <a:p>
            <a:fld id="{A2E9D46C-065D-A747-83B2-957B029B2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9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366" y="1825625"/>
            <a:ext cx="398335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4879" y="1825625"/>
            <a:ext cx="398335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4366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745AB0B-1A2B-684D-89C3-58998B940FEC}" type="datetime1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4674" y="6356352"/>
            <a:ext cx="31632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19399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40899CD-0739-AD43-8B85-5F3B4C07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3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87" y="365127"/>
            <a:ext cx="808386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588" y="1681163"/>
            <a:ext cx="396504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588" y="2505075"/>
            <a:ext cx="396504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4879" y="1681163"/>
            <a:ext cx="39845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4879" y="2505075"/>
            <a:ext cx="398457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4366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BE1CDF80-704E-BA4C-BE9F-E0E0C3F1B308}" type="datetime1">
              <a:rPr lang="en-US" smtClean="0"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04674" y="6356352"/>
            <a:ext cx="31632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19399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40899CD-0739-AD43-8B85-5F3B4C07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4366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0D62CF18-7560-AB4C-94F3-D24E3DA5D763}" type="datetime1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4674" y="6356352"/>
            <a:ext cx="31632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9399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40899CD-0739-AD43-8B85-5F3B4C07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4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4366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7C1E43F7-5124-C340-9E88-A8085C39C2CE}" type="datetime1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4674" y="6356352"/>
            <a:ext cx="31632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19399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40899CD-0739-AD43-8B85-5F3B4C07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87" y="457200"/>
            <a:ext cx="302290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576" y="987427"/>
            <a:ext cx="474487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587" y="2057400"/>
            <a:ext cx="302290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4366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53D2AE68-1EE2-DA4E-8987-741252686D80}" type="datetime1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4674" y="6356352"/>
            <a:ext cx="31632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19399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40899CD-0739-AD43-8B85-5F3B4C07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9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87" y="457200"/>
            <a:ext cx="302290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84576" y="987427"/>
            <a:ext cx="474487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587" y="2057400"/>
            <a:ext cx="302290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4366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26FDB44E-4E32-0D4C-917F-42E69E4ED1CC}" type="datetime1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4674" y="6356352"/>
            <a:ext cx="31632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19399" y="6356352"/>
            <a:ext cx="2108835" cy="365125"/>
          </a:xfrm>
          <a:prstGeom prst="rect">
            <a:avLst/>
          </a:prstGeom>
        </p:spPr>
        <p:txBody>
          <a:bodyPr/>
          <a:lstStyle/>
          <a:p>
            <a:fld id="{840899CD-0739-AD43-8B85-5F3B4C073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2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4366" y="365127"/>
            <a:ext cx="80838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366" y="1825625"/>
            <a:ext cx="80838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4525" y="311804"/>
            <a:ext cx="80835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525" y="1529791"/>
            <a:ext cx="8083550" cy="2827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495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31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71575" y="1920814"/>
            <a:ext cx="7029450" cy="3733800"/>
          </a:xfrm>
        </p:spPr>
        <p:txBody>
          <a:bodyPr/>
          <a:lstStyle/>
          <a:p>
            <a:r>
              <a:rPr lang="en-US" sz="3200" b="1" dirty="0" err="1" smtClean="0"/>
              <a:t>TriNetX</a:t>
            </a:r>
            <a:r>
              <a:rPr lang="en-US" sz="3200" b="1" dirty="0" smtClean="0"/>
              <a:t>  </a:t>
            </a:r>
          </a:p>
          <a:p>
            <a:r>
              <a:rPr lang="en-US" sz="3200" b="1" dirty="0" smtClean="0"/>
              <a:t>A Self-Service Patient Cohort Discovery Tool for Research  </a:t>
            </a:r>
          </a:p>
          <a:p>
            <a:endParaRPr lang="en-US" sz="3200" dirty="0"/>
          </a:p>
          <a:p>
            <a:r>
              <a:rPr lang="en-US" dirty="0" smtClean="0"/>
              <a:t>Jeanne Holden-Wiltse</a:t>
            </a:r>
          </a:p>
          <a:p>
            <a:r>
              <a:rPr lang="en-US" dirty="0" smtClean="0"/>
              <a:t>Informatics Director</a:t>
            </a:r>
          </a:p>
          <a:p>
            <a:r>
              <a:rPr lang="en-US" dirty="0" smtClean="0"/>
              <a:t>Clinical and Translational Science Institute </a:t>
            </a:r>
            <a:endParaRPr lang="en-US" dirty="0"/>
          </a:p>
        </p:txBody>
      </p:sp>
      <p:sp>
        <p:nvSpPr>
          <p:cNvPr id="2" name="Oval Callout 1"/>
          <p:cNvSpPr/>
          <p:nvPr/>
        </p:nvSpPr>
        <p:spPr>
          <a:xfrm>
            <a:off x="4390840" y="60388"/>
            <a:ext cx="3209026" cy="14147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Coming in July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9509" y="707365"/>
            <a:ext cx="2406770" cy="7763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URMC part of </a:t>
            </a:r>
            <a:r>
              <a:rPr lang="en-US" dirty="0" err="1" smtClean="0"/>
              <a:t>TriNetX</a:t>
            </a:r>
            <a:r>
              <a:rPr lang="en-US" dirty="0" smtClean="0"/>
              <a:t> Network for Clinical Trial Invitations from Pharma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Locally a research tool to explore research database of electronic medical records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Enter inclusion and exclusion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Returns number of patients that fit that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Help determine if there are enough patients to propose a new study or join a multi-center study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301" y="785677"/>
            <a:ext cx="2326977" cy="63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8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EMR Data To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Demographics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Diagnosis (</a:t>
            </a:r>
            <a:r>
              <a:rPr lang="en-US" dirty="0" smtClean="0"/>
              <a:t>ICD-9-CM and ICD-10-CM)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Medications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Visit </a:t>
            </a:r>
            <a:r>
              <a:rPr lang="en-US" dirty="0" smtClean="0"/>
              <a:t>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on ~1.5 </a:t>
            </a:r>
            <a:r>
              <a:rPr lang="en-US" dirty="0" smtClean="0"/>
              <a:t>million </a:t>
            </a:r>
            <a:r>
              <a:rPr lang="en-US" dirty="0" smtClean="0"/>
              <a:t>patients since Mar 2011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updated weekly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7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inclusion &amp; exclusion criteria</a:t>
            </a:r>
            <a:endParaRPr lang="en-US" dirty="0"/>
          </a:p>
        </p:txBody>
      </p:sp>
      <p:pic>
        <p:nvPicPr>
          <p:cNvPr id="4" name="Snagit_SNG84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25" y="1825624"/>
            <a:ext cx="7589902" cy="4747703"/>
          </a:xfrm>
        </p:spPr>
      </p:pic>
    </p:spTree>
    <p:extLst>
      <p:ext uri="{BB962C8B-B14F-4D97-AF65-F5344CB8AC3E}">
        <p14:creationId xmlns:p14="http://schemas.microsoft.com/office/powerpoint/2010/main" val="237114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Counts and Demographic Distribution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0" y="2052998"/>
            <a:ext cx="9108459" cy="3683567"/>
          </a:xfrm>
        </p:spPr>
      </p:pic>
    </p:spTree>
    <p:extLst>
      <p:ext uri="{BB962C8B-B14F-4D97-AF65-F5344CB8AC3E}">
        <p14:creationId xmlns:p14="http://schemas.microsoft.com/office/powerpoint/2010/main" val="181557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a </a:t>
            </a:r>
            <a:r>
              <a:rPr lang="en-US" dirty="0" err="1" smtClean="0"/>
              <a:t>TriNetx</a:t>
            </a:r>
            <a:r>
              <a:rPr lang="en-US" dirty="0" smtClean="0"/>
              <a:t>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366" y="1515075"/>
            <a:ext cx="8083868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Watch a training video on </a:t>
            </a:r>
            <a:r>
              <a:rPr lang="en-US" sz="2800" dirty="0" err="1" smtClean="0"/>
              <a:t>MyPath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	“</a:t>
            </a:r>
            <a:r>
              <a:rPr lang="en-US" sz="2800" dirty="0" err="1" smtClean="0"/>
              <a:t>TriNetX</a:t>
            </a:r>
            <a:r>
              <a:rPr lang="en-US" sz="2800" dirty="0" smtClean="0"/>
              <a:t> 101 – Basic Functionality Course”</a:t>
            </a:r>
          </a:p>
          <a:p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Request Access </a:t>
            </a:r>
            <a:r>
              <a:rPr lang="en-US" sz="2800" dirty="0" smtClean="0"/>
              <a:t>	</a:t>
            </a:r>
            <a:r>
              <a:rPr lang="en-US" sz="2800" u="sng" dirty="0" smtClean="0"/>
              <a:t>https</a:t>
            </a:r>
            <a:r>
              <a:rPr lang="en-US" sz="2800" u="sng" dirty="0"/>
              <a:t>://</a:t>
            </a:r>
            <a:r>
              <a:rPr lang="en-US" sz="2800" u="sng" dirty="0" smtClean="0"/>
              <a:t>trinetx.urmc.rochester.edu </a:t>
            </a:r>
          </a:p>
          <a:p>
            <a:pPr marL="1028700" lvl="1" indent="-342900"/>
            <a:r>
              <a:rPr lang="en-US" sz="2200" dirty="0" smtClean="0"/>
              <a:t>Or go to CTSI website – Resources-Informatics Consultations</a:t>
            </a:r>
          </a:p>
          <a:p>
            <a:pPr lvl="1" indent="0">
              <a:buNone/>
            </a:pPr>
            <a:endParaRPr 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Contact us: ctsi_informatics@urmc.rochester.edu</a:t>
            </a:r>
            <a:endParaRPr lang="en-US" sz="2800" dirty="0"/>
          </a:p>
          <a:p>
            <a:pPr marL="342900" indent="-34290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34338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Tuned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Other tools and resources coming soon from CTSI  Informatics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Stay informed  </a:t>
            </a:r>
          </a:p>
          <a:p>
            <a:pPr marL="971550" lvl="1" indent="-285750"/>
            <a:r>
              <a:rPr lang="en-US" dirty="0" smtClean="0"/>
              <a:t>Sign up for weekly CTSI newsletter for updates on CTSI website</a:t>
            </a:r>
            <a:endParaRPr lang="en-US" dirty="0"/>
          </a:p>
        </p:txBody>
      </p:sp>
      <p:pic>
        <p:nvPicPr>
          <p:cNvPr id="4" name="Snagit_SNG8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6" y="3554083"/>
            <a:ext cx="12088356" cy="296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6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MC_CTSI_Presentation_4" id="{05424B41-3D64-4D46-9EB8-1478A220A2CB}" vid="{DF0D07AE-624E-824C-B3B8-C3D58FE1463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MC_CTSI_Presentation_4" id="{05424B41-3D64-4D46-9EB8-1478A220A2CB}" vid="{248DFBE8-320E-3D42-AC32-7C39D965E278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MC_CTSI_Presentation_4" id="{05424B41-3D64-4D46-9EB8-1478A220A2CB}" vid="{8494DFE4-F992-C14D-875F-DAFD00A21F5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URMC_CTSI_Presentation_4</Template>
  <TotalTime>9156</TotalTime>
  <Words>150</Words>
  <Application>Microsoft Office PowerPoint</Application>
  <PresentationFormat>Custom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Custom Design</vt:lpstr>
      <vt:lpstr>1_Custom Design</vt:lpstr>
      <vt:lpstr>PowerPoint Presentation</vt:lpstr>
      <vt:lpstr>PowerPoint Presentation</vt:lpstr>
      <vt:lpstr>Types of EMR Data To Explore</vt:lpstr>
      <vt:lpstr>Enter inclusion &amp; exclusion criteria</vt:lpstr>
      <vt:lpstr>Summary Counts and Demographic Distribution</vt:lpstr>
      <vt:lpstr>Request a TriNetx Account</vt:lpstr>
      <vt:lpstr>Stay Tuned</vt:lpstr>
    </vt:vector>
  </TitlesOfParts>
  <Manager/>
  <Company>University of Rochester Medical Center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&amp;  TRANSLATIONAL  SCIENCE INSTITUTE</dc:title>
  <dc:subject/>
  <dc:creator>DiQuattro, Tricia</dc:creator>
  <cp:keywords/>
  <dc:description/>
  <cp:lastModifiedBy>Holden-Wiltse, Jeanne</cp:lastModifiedBy>
  <cp:revision>79</cp:revision>
  <dcterms:created xsi:type="dcterms:W3CDTF">2017-03-02T14:19:21Z</dcterms:created>
  <dcterms:modified xsi:type="dcterms:W3CDTF">2019-06-18T18:22:36Z</dcterms:modified>
  <cp:category/>
</cp:coreProperties>
</file>