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1285" r:id="rId3"/>
    <p:sldId id="1277" r:id="rId4"/>
    <p:sldId id="128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74" autoAdjust="0"/>
    <p:restoredTop sz="94660"/>
  </p:normalViewPr>
  <p:slideViewPr>
    <p:cSldViewPr snapToGrid="0">
      <p:cViewPr>
        <p:scale>
          <a:sx n="108" d="100"/>
          <a:sy n="108" d="100"/>
        </p:scale>
        <p:origin x="1128"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EF8AAB-73F5-4D80-B9AE-D670A6E5D91A}" type="datetimeFigureOut">
              <a:rPr lang="en-US" smtClean="0"/>
              <a:t>6/24/2025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9D14B-2563-4291-8423-0268DA9E3EDD}" type="slidenum">
              <a:rPr lang="en-US" smtClean="0"/>
              <a:t>‹#›</a:t>
            </a:fld>
            <a:endParaRPr lang="en-US" dirty="0"/>
          </a:p>
        </p:txBody>
      </p:sp>
    </p:spTree>
    <p:extLst>
      <p:ext uri="{BB962C8B-B14F-4D97-AF65-F5344CB8AC3E}">
        <p14:creationId xmlns:p14="http://schemas.microsoft.com/office/powerpoint/2010/main" val="1239111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BE8E055-D4A8-6540-83A7-0C0BC4380F1B}"/>
              </a:ext>
            </a:extLst>
          </p:cNvPr>
          <p:cNvSpPr>
            <a:spLocks noGrp="1" noChangeArrowheads="1"/>
          </p:cNvSpPr>
          <p:nvPr>
            <p:ph type="sldNum" sz="quarter" idx="5"/>
          </p:nvPr>
        </p:nvSpPr>
        <p:spPr>
          <a:ln/>
        </p:spPr>
        <p:txBody>
          <a:bodyPr/>
          <a:lstStyle/>
          <a:p>
            <a:fld id="{130FC0D6-25F5-DC46-A1F2-52DBE61100A1}" type="slidenum">
              <a:rPr lang="en-US" altLang="en-US"/>
              <a:pPr/>
              <a:t>1</a:t>
            </a:fld>
            <a:endParaRPr lang="en-US" altLang="en-US" dirty="0"/>
          </a:p>
        </p:txBody>
      </p:sp>
      <p:sp>
        <p:nvSpPr>
          <p:cNvPr id="9218" name="Rectangle 2">
            <a:extLst>
              <a:ext uri="{FF2B5EF4-FFF2-40B4-BE49-F238E27FC236}">
                <a16:creationId xmlns:a16="http://schemas.microsoft.com/office/drawing/2014/main" id="{F1B3ED3E-F658-7547-94C8-EE8B40C9F69A}"/>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7C83E974-D747-9A41-9735-55366A010120}"/>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BE8E055-D4A8-6540-83A7-0C0BC4380F1B}"/>
              </a:ext>
            </a:extLst>
          </p:cNvPr>
          <p:cNvSpPr>
            <a:spLocks noGrp="1" noChangeArrowheads="1"/>
          </p:cNvSpPr>
          <p:nvPr>
            <p:ph type="sldNum" sz="quarter" idx="5"/>
          </p:nvPr>
        </p:nvSpPr>
        <p:spPr>
          <a:ln/>
        </p:spPr>
        <p:txBody>
          <a:bodyPr/>
          <a:lstStyle/>
          <a:p>
            <a:fld id="{130FC0D6-25F5-DC46-A1F2-52DBE61100A1}" type="slidenum">
              <a:rPr lang="en-US" altLang="en-US"/>
              <a:pPr/>
              <a:t>2</a:t>
            </a:fld>
            <a:endParaRPr lang="en-US" altLang="en-US" dirty="0"/>
          </a:p>
        </p:txBody>
      </p:sp>
      <p:sp>
        <p:nvSpPr>
          <p:cNvPr id="9218" name="Rectangle 2">
            <a:extLst>
              <a:ext uri="{FF2B5EF4-FFF2-40B4-BE49-F238E27FC236}">
                <a16:creationId xmlns:a16="http://schemas.microsoft.com/office/drawing/2014/main" id="{F1B3ED3E-F658-7547-94C8-EE8B40C9F69A}"/>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7C83E974-D747-9A41-9735-55366A010120}"/>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099517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BE8E055-D4A8-6540-83A7-0C0BC4380F1B}"/>
              </a:ext>
            </a:extLst>
          </p:cNvPr>
          <p:cNvSpPr>
            <a:spLocks noGrp="1" noChangeArrowheads="1"/>
          </p:cNvSpPr>
          <p:nvPr>
            <p:ph type="sldNum" sz="quarter" idx="5"/>
          </p:nvPr>
        </p:nvSpPr>
        <p:spPr>
          <a:ln/>
        </p:spPr>
        <p:txBody>
          <a:bodyPr/>
          <a:lstStyle/>
          <a:p>
            <a:fld id="{130FC0D6-25F5-DC46-A1F2-52DBE61100A1}" type="slidenum">
              <a:rPr lang="en-US" altLang="en-US"/>
              <a:pPr/>
              <a:t>3</a:t>
            </a:fld>
            <a:endParaRPr lang="en-US" altLang="en-US" dirty="0"/>
          </a:p>
        </p:txBody>
      </p:sp>
      <p:sp>
        <p:nvSpPr>
          <p:cNvPr id="9218" name="Rectangle 2">
            <a:extLst>
              <a:ext uri="{FF2B5EF4-FFF2-40B4-BE49-F238E27FC236}">
                <a16:creationId xmlns:a16="http://schemas.microsoft.com/office/drawing/2014/main" id="{F1B3ED3E-F658-7547-94C8-EE8B40C9F69A}"/>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7C83E974-D747-9A41-9735-55366A010120}"/>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830977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6ABC5-495A-B852-7FF0-E3BE9971B340}"/>
            </a:ext>
          </a:extLst>
        </p:cNvPr>
        <p:cNvGrpSpPr/>
        <p:nvPr/>
      </p:nvGrpSpPr>
      <p:grpSpPr>
        <a:xfrm>
          <a:off x="0" y="0"/>
          <a:ext cx="0" cy="0"/>
          <a:chOff x="0" y="0"/>
          <a:chExt cx="0" cy="0"/>
        </a:xfrm>
      </p:grpSpPr>
      <p:sp>
        <p:nvSpPr>
          <p:cNvPr id="7" name="Rectangle 7">
            <a:extLst>
              <a:ext uri="{FF2B5EF4-FFF2-40B4-BE49-F238E27FC236}">
                <a16:creationId xmlns:a16="http://schemas.microsoft.com/office/drawing/2014/main" id="{D0F7DDE1-498A-F051-3B16-E5E58FBA9EC2}"/>
              </a:ext>
            </a:extLst>
          </p:cNvPr>
          <p:cNvSpPr>
            <a:spLocks noGrp="1" noChangeArrowheads="1"/>
          </p:cNvSpPr>
          <p:nvPr>
            <p:ph type="sldNum" sz="quarter" idx="5"/>
          </p:nvPr>
        </p:nvSpPr>
        <p:spPr>
          <a:ln/>
        </p:spPr>
        <p:txBody>
          <a:bodyPr/>
          <a:lstStyle/>
          <a:p>
            <a:fld id="{130FC0D6-25F5-DC46-A1F2-52DBE61100A1}" type="slidenum">
              <a:rPr lang="en-US" altLang="en-US"/>
              <a:pPr/>
              <a:t>4</a:t>
            </a:fld>
            <a:endParaRPr lang="en-US" altLang="en-US" dirty="0"/>
          </a:p>
        </p:txBody>
      </p:sp>
      <p:sp>
        <p:nvSpPr>
          <p:cNvPr id="9218" name="Rectangle 2">
            <a:extLst>
              <a:ext uri="{FF2B5EF4-FFF2-40B4-BE49-F238E27FC236}">
                <a16:creationId xmlns:a16="http://schemas.microsoft.com/office/drawing/2014/main" id="{1CAB57D8-1BF4-F1B5-CE8E-EDC31E755121}"/>
              </a:ext>
            </a:extLst>
          </p:cNvPr>
          <p:cNvSpPr>
            <a:spLocks noGrp="1" noRot="1" noChangeAspect="1" noChangeArrowheads="1" noTextEdit="1"/>
          </p:cNvSpPr>
          <p:nvPr>
            <p:ph type="sldImg"/>
          </p:nvPr>
        </p:nvSpPr>
        <p:spPr>
          <a:ln/>
        </p:spPr>
      </p:sp>
      <p:sp>
        <p:nvSpPr>
          <p:cNvPr id="9219" name="Rectangle 3">
            <a:extLst>
              <a:ext uri="{FF2B5EF4-FFF2-40B4-BE49-F238E27FC236}">
                <a16:creationId xmlns:a16="http://schemas.microsoft.com/office/drawing/2014/main" id="{4C18ADF0-C803-9B90-E39F-469208CFD782}"/>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848302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92089-E0AF-4E3B-F4B4-E7FA93B251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57CA24-1184-B846-5829-1EAC261D10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CB3687-9CBE-0D0B-49ED-A5621BF7001B}"/>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5" name="Footer Placeholder 4">
            <a:extLst>
              <a:ext uri="{FF2B5EF4-FFF2-40B4-BE49-F238E27FC236}">
                <a16:creationId xmlns:a16="http://schemas.microsoft.com/office/drawing/2014/main" id="{C2BD697F-B5A1-1AFA-641F-8F31E1DD08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F50A22-D50A-A7A0-1B6A-7F6C7AC2FAFE}"/>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408059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736A0-C4E5-5022-45AA-C34DDAFE2A1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AF4671-017D-B3BF-E35E-5494C0937A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B6D5F-3B05-8B98-C823-2053F2E2ABB2}"/>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5" name="Footer Placeholder 4">
            <a:extLst>
              <a:ext uri="{FF2B5EF4-FFF2-40B4-BE49-F238E27FC236}">
                <a16:creationId xmlns:a16="http://schemas.microsoft.com/office/drawing/2014/main" id="{EA282BB1-E890-4E6E-DB25-EA26129F83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3E12FD-897B-4520-3956-7B52C405B9E7}"/>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1970785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25288C-94A6-0D27-D58B-114E184A1AD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34D411-4ABC-64AD-E0DD-4E952E25D2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098C2F-F1E2-4A90-28F0-99A7BE15B7A8}"/>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5" name="Footer Placeholder 4">
            <a:extLst>
              <a:ext uri="{FF2B5EF4-FFF2-40B4-BE49-F238E27FC236}">
                <a16:creationId xmlns:a16="http://schemas.microsoft.com/office/drawing/2014/main" id="{BB9D5364-8D08-B156-5BB9-53C2A7006D2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7ACBC7-2C87-B47B-2BA7-B79AEB8A1D23}"/>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2076367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E2F3A-A6C7-EE93-CE1F-40B4888298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1F50B3-E364-F237-A474-11597C1055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346DA7-9E99-E66A-8175-0AF90061129D}"/>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5" name="Footer Placeholder 4">
            <a:extLst>
              <a:ext uri="{FF2B5EF4-FFF2-40B4-BE49-F238E27FC236}">
                <a16:creationId xmlns:a16="http://schemas.microsoft.com/office/drawing/2014/main" id="{F6A214F1-8C9D-283B-47F9-EFAAAF0F6F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D6D244F-2077-023C-F4E3-131385D248DD}"/>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3966487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F1F45-D852-FBBF-8FAF-01D1AF497E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486742-5A99-897A-67EF-1CE6326EF0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129AA3-993C-0F34-62C8-C93C9BEF308A}"/>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5" name="Footer Placeholder 4">
            <a:extLst>
              <a:ext uri="{FF2B5EF4-FFF2-40B4-BE49-F238E27FC236}">
                <a16:creationId xmlns:a16="http://schemas.microsoft.com/office/drawing/2014/main" id="{39CFC778-242F-489B-0F7D-570577CB4A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0B0136-FAB1-CC84-FE44-23946B8C2B71}"/>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2679145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1D4AF-9A87-A2E9-8E3E-0808649B5D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50849F-F32C-84F9-39C8-67D42F280B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022533-ED5F-8D78-C2C7-FE1493755C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8282D5-AC96-5AA6-BD17-89972D9B256F}"/>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6" name="Footer Placeholder 5">
            <a:extLst>
              <a:ext uri="{FF2B5EF4-FFF2-40B4-BE49-F238E27FC236}">
                <a16:creationId xmlns:a16="http://schemas.microsoft.com/office/drawing/2014/main" id="{F740A2A7-7B69-D390-3480-190F55264F4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67F985E-99CA-E6E5-D270-B4D7EE871D62}"/>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68718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2F41F-7FB7-C1C9-DD3F-E5455E41C6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AB4789B-0A82-FBE1-D12D-B13D8EDCC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9357D6-1357-107D-4976-3925198B66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4A2495E-EC5C-343E-8897-2A329D9BAD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A10550-8E54-E93D-B1A4-159D6DC9EF6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114787-EDFF-0BEE-49F0-EE8C8E32742C}"/>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8" name="Footer Placeholder 7">
            <a:extLst>
              <a:ext uri="{FF2B5EF4-FFF2-40B4-BE49-F238E27FC236}">
                <a16:creationId xmlns:a16="http://schemas.microsoft.com/office/drawing/2014/main" id="{07F9DCE7-B373-249D-00BC-0368497D978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CF55288-C4DB-9155-A137-2D52B2519F31}"/>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494312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E050E-A537-4E30-6403-1336184AEE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B3146F5-1CEB-969B-F97F-6BD7070982B2}"/>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4" name="Footer Placeholder 3">
            <a:extLst>
              <a:ext uri="{FF2B5EF4-FFF2-40B4-BE49-F238E27FC236}">
                <a16:creationId xmlns:a16="http://schemas.microsoft.com/office/drawing/2014/main" id="{5DB92209-99E2-E58C-76A6-5BC46C11919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A78D789-E8E1-7F4F-0FCB-A1DB9E18AF39}"/>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3646672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C79CA0-0AC3-1E0B-26D6-DE3BFA5D50E0}"/>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3" name="Footer Placeholder 2">
            <a:extLst>
              <a:ext uri="{FF2B5EF4-FFF2-40B4-BE49-F238E27FC236}">
                <a16:creationId xmlns:a16="http://schemas.microsoft.com/office/drawing/2014/main" id="{5DD6D560-E2B6-8783-FFFE-0931C1B193B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1F54E66-D5B9-900C-9F0C-FF68CF61BDD1}"/>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68450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1B19F-0433-E484-D1DF-422C6E74E5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A0E819-E69A-E04B-038A-2A9A243D09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1CFAF5-B265-30C5-D2C0-D57AFBE6C9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29E1CC-381D-4778-940E-206384B5DFD7}"/>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6" name="Footer Placeholder 5">
            <a:extLst>
              <a:ext uri="{FF2B5EF4-FFF2-40B4-BE49-F238E27FC236}">
                <a16:creationId xmlns:a16="http://schemas.microsoft.com/office/drawing/2014/main" id="{533A4F5C-993D-A597-2952-1A9B803242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9D9D9E-0BA0-11DD-722F-FEAB79388F80}"/>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1006772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6EEEB-4A43-33BC-66B1-13115C321C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7D361F-F329-EE41-B30D-C6E3C870EF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5D20023-41F8-8745-6E21-D16BA6EED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05CE1E-CC45-F894-54C4-F82D873E9F58}"/>
              </a:ext>
            </a:extLst>
          </p:cNvPr>
          <p:cNvSpPr>
            <a:spLocks noGrp="1"/>
          </p:cNvSpPr>
          <p:nvPr>
            <p:ph type="dt" sz="half" idx="10"/>
          </p:nvPr>
        </p:nvSpPr>
        <p:spPr/>
        <p:txBody>
          <a:bodyPr/>
          <a:lstStyle/>
          <a:p>
            <a:fld id="{E54AD4FD-5B51-4318-A0DD-4DFB3FA0F967}" type="datetimeFigureOut">
              <a:rPr lang="en-US" smtClean="0"/>
              <a:t>6/24/2025</a:t>
            </a:fld>
            <a:endParaRPr lang="en-US" dirty="0"/>
          </a:p>
        </p:txBody>
      </p:sp>
      <p:sp>
        <p:nvSpPr>
          <p:cNvPr id="6" name="Footer Placeholder 5">
            <a:extLst>
              <a:ext uri="{FF2B5EF4-FFF2-40B4-BE49-F238E27FC236}">
                <a16:creationId xmlns:a16="http://schemas.microsoft.com/office/drawing/2014/main" id="{4DE76E23-E067-D13E-3952-E4D8EB5ECDF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26FE0A-395B-2C52-5646-68FBF66059FC}"/>
              </a:ext>
            </a:extLst>
          </p:cNvPr>
          <p:cNvSpPr>
            <a:spLocks noGrp="1"/>
          </p:cNvSpPr>
          <p:nvPr>
            <p:ph type="sldNum" sz="quarter" idx="12"/>
          </p:nvPr>
        </p:nvSpPr>
        <p:spPr/>
        <p:txBody>
          <a:bodyPr/>
          <a:lstStyle/>
          <a:p>
            <a:fld id="{F9EEF9B0-D285-425B-B557-4F3BA4C9667F}" type="slidenum">
              <a:rPr lang="en-US" smtClean="0"/>
              <a:t>‹#›</a:t>
            </a:fld>
            <a:endParaRPr lang="en-US" dirty="0"/>
          </a:p>
        </p:txBody>
      </p:sp>
    </p:spTree>
    <p:extLst>
      <p:ext uri="{BB962C8B-B14F-4D97-AF65-F5344CB8AC3E}">
        <p14:creationId xmlns:p14="http://schemas.microsoft.com/office/powerpoint/2010/main" val="4023311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14D53E-1895-FCC6-73C9-A299B60B6F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717B03-DA2E-C5E2-F6CB-4DA94F70AC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D1DC84-E84C-3832-19F8-A8607D730B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54AD4FD-5B51-4318-A0DD-4DFB3FA0F967}" type="datetimeFigureOut">
              <a:rPr lang="en-US" smtClean="0"/>
              <a:t>6/24/2025</a:t>
            </a:fld>
            <a:endParaRPr lang="en-US" dirty="0"/>
          </a:p>
        </p:txBody>
      </p:sp>
      <p:sp>
        <p:nvSpPr>
          <p:cNvPr id="5" name="Footer Placeholder 4">
            <a:extLst>
              <a:ext uri="{FF2B5EF4-FFF2-40B4-BE49-F238E27FC236}">
                <a16:creationId xmlns:a16="http://schemas.microsoft.com/office/drawing/2014/main" id="{BF9E7A3C-C5ED-1860-C796-DCFB693362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B91E1B1F-8114-EC4D-F87C-EA7CEB60D5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9EEF9B0-D285-425B-B557-4F3BA4C9667F}" type="slidenum">
              <a:rPr lang="en-US" smtClean="0"/>
              <a:t>‹#›</a:t>
            </a:fld>
            <a:endParaRPr lang="en-US" dirty="0"/>
          </a:p>
        </p:txBody>
      </p:sp>
    </p:spTree>
    <p:extLst>
      <p:ext uri="{BB962C8B-B14F-4D97-AF65-F5344CB8AC3E}">
        <p14:creationId xmlns:p14="http://schemas.microsoft.com/office/powerpoint/2010/main" val="1545375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rochester.box.com/s/atkjlcaqrv4yu3fwhpdddh2fvm5yi0ej" TargetMode="External"/><Relationship Id="rId5" Type="http://schemas.openxmlformats.org/officeDocument/2006/relationships/hyperlink" Target="mailto:AccountsPayable@ur.rochester.edu" TargetMode="External"/><Relationship Id="rId4" Type="http://schemas.openxmlformats.org/officeDocument/2006/relationships/hyperlink" Target="https://rochester.app.box.com/file/1787490743617?s=dvq45whcc02n1tk67xlx0wb5mkanglcq"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AccountsPayable@ur.rochester.edu" TargetMode="External"/><Relationship Id="rId3" Type="http://schemas.openxmlformats.org/officeDocument/2006/relationships/image" Target="../media/image1.emf"/><Relationship Id="rId7" Type="http://schemas.openxmlformats.org/officeDocument/2006/relationships/hyperlink" Target="https://rochester.box.com/s/atkjlcaqrv4yu3fwhpdddh2fvm5yi0ej"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rochester.app.box.com/file/1787490743617?s=dvq45whcc02n1tk67xlx0wb5mkanglcq" TargetMode="External"/><Relationship Id="rId5" Type="http://schemas.openxmlformats.org/officeDocument/2006/relationships/hyperlink" Target="https://rochester.app.box.com/file/1787506590015?s=6xpct6mwwub1ak7k2xwp09ee2k6gr1xd" TargetMode="External"/><Relationship Id="rId4" Type="http://schemas.openxmlformats.org/officeDocument/2006/relationships/hyperlink" Target="https://www.rochester.edu/policies/policy/research-subject-payments/" TargetMode="External"/><Relationship Id="rId9" Type="http://schemas.openxmlformats.org/officeDocument/2006/relationships/hyperlink" Target="https://rochester.app.box.com/file/1723761594851?s=356e65sv7c378trr2l5jgpwbk7ppnywj"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F0E1D07-3137-3C4F-89BE-EA7B28D15026}"/>
              </a:ext>
            </a:extLst>
          </p:cNvPr>
          <p:cNvSpPr>
            <a:spLocks noGrp="1" noChangeArrowheads="1"/>
          </p:cNvSpPr>
          <p:nvPr>
            <p:ph type="ctrTitle"/>
          </p:nvPr>
        </p:nvSpPr>
        <p:spPr>
          <a:xfrm>
            <a:off x="609600" y="384420"/>
            <a:ext cx="11041930" cy="2387600"/>
          </a:xfrm>
        </p:spPr>
        <p:txBody>
          <a:bodyPr>
            <a:normAutofit/>
          </a:bodyPr>
          <a:lstStyle/>
          <a:p>
            <a:pPr algn="l"/>
            <a:br>
              <a:rPr lang="en-US" altLang="en-US" sz="4267" dirty="0"/>
            </a:br>
            <a:r>
              <a:rPr lang="en-US" altLang="en-US" sz="4267" b="1" dirty="0">
                <a:latin typeface="+mn-lt"/>
                <a:cs typeface="Calibri" panose="020F0502020204030204" pitchFamily="34" charset="0"/>
              </a:rPr>
              <a:t>Study Subject Gift Cards</a:t>
            </a:r>
          </a:p>
        </p:txBody>
      </p:sp>
      <p:grpSp>
        <p:nvGrpSpPr>
          <p:cNvPr id="7" name="Group 6">
            <a:extLst>
              <a:ext uri="{FF2B5EF4-FFF2-40B4-BE49-F238E27FC236}">
                <a16:creationId xmlns:a16="http://schemas.microsoft.com/office/drawing/2014/main" id="{C405ABCA-542C-6A47-B091-E5A3D228AA57}"/>
              </a:ext>
            </a:extLst>
          </p:cNvPr>
          <p:cNvGrpSpPr>
            <a:grpSpLocks noChangeAspect="1"/>
          </p:cNvGrpSpPr>
          <p:nvPr/>
        </p:nvGrpSpPr>
        <p:grpSpPr>
          <a:xfrm>
            <a:off x="0" y="6096000"/>
            <a:ext cx="12192000" cy="787400"/>
            <a:chOff x="0" y="4552950"/>
            <a:chExt cx="9144000" cy="590550"/>
          </a:xfrm>
        </p:grpSpPr>
        <p:sp>
          <p:nvSpPr>
            <p:cNvPr id="2" name="Rectangle 1">
              <a:extLst>
                <a:ext uri="{FF2B5EF4-FFF2-40B4-BE49-F238E27FC236}">
                  <a16:creationId xmlns:a16="http://schemas.microsoft.com/office/drawing/2014/main" id="{7CB59424-8ABC-0848-8927-2CAFD4EEFA55}"/>
                </a:ext>
              </a:extLst>
            </p:cNvPr>
            <p:cNvSpPr/>
            <p:nvPr/>
          </p:nvSpPr>
          <p:spPr>
            <a:xfrm>
              <a:off x="0" y="4552950"/>
              <a:ext cx="9144000" cy="590550"/>
            </a:xfrm>
            <a:prstGeom prst="rect">
              <a:avLst/>
            </a:prstGeom>
            <a:solidFill>
              <a:srgbClr val="003B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6" name="Picture 5">
              <a:extLst>
                <a:ext uri="{FF2B5EF4-FFF2-40B4-BE49-F238E27FC236}">
                  <a16:creationId xmlns:a16="http://schemas.microsoft.com/office/drawing/2014/main" id="{1B337B1C-8F6D-5D47-93CC-4736ACD474BC}"/>
                </a:ext>
              </a:extLst>
            </p:cNvPr>
            <p:cNvPicPr>
              <a:picLocks noChangeAspect="1"/>
            </p:cNvPicPr>
            <p:nvPr/>
          </p:nvPicPr>
          <p:blipFill>
            <a:blip r:embed="rId3"/>
            <a:stretch>
              <a:fillRect/>
            </a:stretch>
          </p:blipFill>
          <p:spPr>
            <a:xfrm>
              <a:off x="152400" y="4652089"/>
              <a:ext cx="3048000" cy="358061"/>
            </a:xfrm>
            <a:prstGeom prst="rect">
              <a:avLst/>
            </a:prstGeom>
          </p:spPr>
        </p:pic>
      </p:grpSp>
      <p:sp>
        <p:nvSpPr>
          <p:cNvPr id="9" name="Subtitle 2"/>
          <p:cNvSpPr txBox="1">
            <a:spLocks/>
          </p:cNvSpPr>
          <p:nvPr/>
        </p:nvSpPr>
        <p:spPr>
          <a:xfrm>
            <a:off x="-2" y="2815998"/>
            <a:ext cx="12192001" cy="500188"/>
          </a:xfrm>
          <a:prstGeom prst="rect">
            <a:avLst/>
          </a:prstGeom>
          <a:solidFill>
            <a:srgbClr val="FFD100"/>
          </a:solidFill>
        </p:spPr>
        <p:txBody>
          <a:bodyPr vert="horz" lIns="121920" tIns="60960" rIns="121920" bIns="6096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2667" b="1" dirty="0">
                <a:latin typeface="Aptos" panose="020B0004020202020204" pitchFamily="34" charset="0"/>
                <a:cs typeface="Helvetica Neue Light"/>
              </a:rPr>
              <a:t>June 2025</a:t>
            </a:r>
          </a:p>
        </p:txBody>
      </p:sp>
      <p:sp>
        <p:nvSpPr>
          <p:cNvPr id="5" name="TextBox 4">
            <a:extLst>
              <a:ext uri="{FF2B5EF4-FFF2-40B4-BE49-F238E27FC236}">
                <a16:creationId xmlns:a16="http://schemas.microsoft.com/office/drawing/2014/main" id="{23A59E84-56EE-D233-AF26-26DE66483947}"/>
              </a:ext>
            </a:extLst>
          </p:cNvPr>
          <p:cNvSpPr txBox="1"/>
          <p:nvPr/>
        </p:nvSpPr>
        <p:spPr>
          <a:xfrm>
            <a:off x="609600" y="3311167"/>
            <a:ext cx="6113416" cy="830997"/>
          </a:xfrm>
          <a:prstGeom prst="rect">
            <a:avLst/>
          </a:prstGeom>
          <a:noFill/>
        </p:spPr>
        <p:txBody>
          <a:bodyPr wrap="square">
            <a:spAutoFit/>
          </a:bodyPr>
          <a:lstStyle/>
          <a:p>
            <a:r>
              <a:rPr lang="en-US" sz="2400" dirty="0">
                <a:ea typeface="Calibri" panose="020F0502020204030204" pitchFamily="34" charset="0"/>
                <a:cs typeface="Times New Roman" panose="02020603050405020304" pitchFamily="18" charset="0"/>
              </a:rPr>
              <a:t>Marta Herman</a:t>
            </a:r>
          </a:p>
          <a:p>
            <a:r>
              <a:rPr lang="en-US" sz="2400" dirty="0">
                <a:ea typeface="Calibri" panose="020F0502020204030204" pitchFamily="34" charset="0"/>
                <a:cs typeface="Times New Roman" panose="02020603050405020304" pitchFamily="18" charset="0"/>
              </a:rPr>
              <a:t>Assistant Director of Accounts Payable</a:t>
            </a:r>
          </a:p>
        </p:txBody>
      </p:sp>
      <p:sp>
        <p:nvSpPr>
          <p:cNvPr id="3" name="Slide Number Placeholder 2">
            <a:extLst>
              <a:ext uri="{FF2B5EF4-FFF2-40B4-BE49-F238E27FC236}">
                <a16:creationId xmlns:a16="http://schemas.microsoft.com/office/drawing/2014/main" id="{B7A84E1D-0923-96C0-8BD1-88BD0E2D984A}"/>
              </a:ext>
            </a:extLst>
          </p:cNvPr>
          <p:cNvSpPr>
            <a:spLocks noGrp="1"/>
          </p:cNvSpPr>
          <p:nvPr>
            <p:ph type="sldNum" sz="quarter" idx="12"/>
          </p:nvPr>
        </p:nvSpPr>
        <p:spPr/>
        <p:txBody>
          <a:bodyPr/>
          <a:lstStyle/>
          <a:p>
            <a:fld id="{48F63A3B-78C7-47BE-AE5E-E10140E04643}" type="slidenum">
              <a:rPr lang="en-US" smtClean="0"/>
              <a:t>1</a:t>
            </a:fld>
            <a:endParaRPr lang="en-US" dirty="0"/>
          </a:p>
        </p:txBody>
      </p:sp>
      <p:pic>
        <p:nvPicPr>
          <p:cNvPr id="4" name="Picture 3">
            <a:extLst>
              <a:ext uri="{FF2B5EF4-FFF2-40B4-BE49-F238E27FC236}">
                <a16:creationId xmlns:a16="http://schemas.microsoft.com/office/drawing/2014/main" id="{4CCB7CF6-E461-AC04-ADAE-413C062B0068}"/>
              </a:ext>
            </a:extLst>
          </p:cNvPr>
          <p:cNvPicPr>
            <a:picLocks noChangeAspect="1"/>
          </p:cNvPicPr>
          <p:nvPr/>
        </p:nvPicPr>
        <p:blipFill rotWithShape="1">
          <a:blip r:embed="rId4"/>
          <a:srcRect l="52857" b="-612"/>
          <a:stretch/>
        </p:blipFill>
        <p:spPr>
          <a:xfrm>
            <a:off x="8655255" y="3576536"/>
            <a:ext cx="2623892" cy="229086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405ABCA-542C-6A47-B091-E5A3D228AA57}"/>
              </a:ext>
            </a:extLst>
          </p:cNvPr>
          <p:cNvGrpSpPr>
            <a:grpSpLocks noChangeAspect="1"/>
          </p:cNvGrpSpPr>
          <p:nvPr/>
        </p:nvGrpSpPr>
        <p:grpSpPr>
          <a:xfrm>
            <a:off x="0" y="6096000"/>
            <a:ext cx="12192000" cy="787400"/>
            <a:chOff x="0" y="4552950"/>
            <a:chExt cx="9144000" cy="590550"/>
          </a:xfrm>
        </p:grpSpPr>
        <p:sp>
          <p:nvSpPr>
            <p:cNvPr id="2" name="Rectangle 1">
              <a:extLst>
                <a:ext uri="{FF2B5EF4-FFF2-40B4-BE49-F238E27FC236}">
                  <a16:creationId xmlns:a16="http://schemas.microsoft.com/office/drawing/2014/main" id="{7CB59424-8ABC-0848-8927-2CAFD4EEFA55}"/>
                </a:ext>
              </a:extLst>
            </p:cNvPr>
            <p:cNvSpPr/>
            <p:nvPr/>
          </p:nvSpPr>
          <p:spPr>
            <a:xfrm>
              <a:off x="0" y="4552950"/>
              <a:ext cx="9144000" cy="590550"/>
            </a:xfrm>
            <a:prstGeom prst="rect">
              <a:avLst/>
            </a:prstGeom>
            <a:solidFill>
              <a:srgbClr val="003B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6" name="Picture 5">
              <a:extLst>
                <a:ext uri="{FF2B5EF4-FFF2-40B4-BE49-F238E27FC236}">
                  <a16:creationId xmlns:a16="http://schemas.microsoft.com/office/drawing/2014/main" id="{1B337B1C-8F6D-5D47-93CC-4736ACD474BC}"/>
                </a:ext>
              </a:extLst>
            </p:cNvPr>
            <p:cNvPicPr>
              <a:picLocks noChangeAspect="1"/>
            </p:cNvPicPr>
            <p:nvPr/>
          </p:nvPicPr>
          <p:blipFill>
            <a:blip r:embed="rId3"/>
            <a:stretch>
              <a:fillRect/>
            </a:stretch>
          </p:blipFill>
          <p:spPr>
            <a:xfrm>
              <a:off x="152400" y="4652089"/>
              <a:ext cx="3048000" cy="358061"/>
            </a:xfrm>
            <a:prstGeom prst="rect">
              <a:avLst/>
            </a:prstGeom>
          </p:spPr>
        </p:pic>
      </p:grpSp>
      <p:sp>
        <p:nvSpPr>
          <p:cNvPr id="9" name="Subtitle 2"/>
          <p:cNvSpPr txBox="1">
            <a:spLocks/>
          </p:cNvSpPr>
          <p:nvPr/>
        </p:nvSpPr>
        <p:spPr>
          <a:xfrm>
            <a:off x="-27168" y="0"/>
            <a:ext cx="12219168" cy="502571"/>
          </a:xfrm>
          <a:prstGeom prst="rect">
            <a:avLst/>
          </a:prstGeom>
          <a:solidFill>
            <a:srgbClr val="FFD100"/>
          </a:solidFill>
        </p:spPr>
        <p:txBody>
          <a:bodyPr vert="horz" lIns="121920" tIns="60960" rIns="121920" bIns="6096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2667" b="1" dirty="0">
                <a:cs typeface="Helvetica Neue Light"/>
              </a:rPr>
              <a:t>Study Subject Gift Cards</a:t>
            </a:r>
          </a:p>
        </p:txBody>
      </p:sp>
      <p:sp>
        <p:nvSpPr>
          <p:cNvPr id="8" name="TextBox 7"/>
          <p:cNvSpPr txBox="1"/>
          <p:nvPr/>
        </p:nvSpPr>
        <p:spPr>
          <a:xfrm>
            <a:off x="558799" y="556081"/>
            <a:ext cx="11149291" cy="5755422"/>
          </a:xfrm>
          <a:prstGeom prst="rect">
            <a:avLst/>
          </a:prstGeom>
          <a:noFill/>
        </p:spPr>
        <p:txBody>
          <a:bodyPr wrap="square" rtlCol="0">
            <a:spAutoFit/>
          </a:bodyPr>
          <a:lstStyle/>
          <a:p>
            <a:pPr>
              <a:tabLst>
                <a:tab pos="609585" algn="l"/>
              </a:tabLst>
            </a:pPr>
            <a:r>
              <a:rPr lang="en-US" sz="2400" dirty="0">
                <a:latin typeface="Aptos" panose="020B0004020202020204" pitchFamily="34" charset="0"/>
                <a:ea typeface="Aptos" panose="020B0004020202020204" pitchFamily="34" charset="0"/>
                <a:cs typeface="Times New Roman" panose="02020603050405020304" pitchFamily="18" charset="0"/>
              </a:rPr>
              <a:t>First, as a reminder, for IRB-approved studies, the Participant Payment system is the preferred way to pay study subjects.  Importantly, I am not encouraging the use of gift cards.  Especially since I’ve seen a lot of unacceptable gift card giving recently.  </a:t>
            </a:r>
          </a:p>
          <a:p>
            <a:pPr>
              <a:tabLst>
                <a:tab pos="609585" algn="l"/>
              </a:tabLst>
            </a:pPr>
            <a:endParaRPr lang="en-US" b="1" u="sng" dirty="0">
              <a:latin typeface="Aptos" panose="020B0004020202020204" pitchFamily="34" charset="0"/>
              <a:ea typeface="Aptos" panose="020B0004020202020204" pitchFamily="34" charset="0"/>
              <a:cs typeface="Times New Roman" panose="02020603050405020304" pitchFamily="18" charset="0"/>
            </a:endParaRPr>
          </a:p>
          <a:p>
            <a:pPr>
              <a:tabLst>
                <a:tab pos="609585" algn="l"/>
              </a:tabLst>
            </a:pPr>
            <a:r>
              <a:rPr lang="en-US" sz="2400" b="1" u="sng" dirty="0">
                <a:latin typeface="Aptos" panose="020B0004020202020204" pitchFamily="34" charset="0"/>
                <a:ea typeface="Aptos" panose="020B0004020202020204" pitchFamily="34" charset="0"/>
                <a:cs typeface="Times New Roman" panose="02020603050405020304" pitchFamily="18" charset="0"/>
              </a:rPr>
              <a:t>The only time a gift card can be given to an employee is for study participation.</a:t>
            </a:r>
          </a:p>
          <a:p>
            <a:pPr>
              <a:tabLst>
                <a:tab pos="609585" algn="l"/>
              </a:tabLst>
            </a:pPr>
            <a:endParaRPr lang="en-US" dirty="0">
              <a:latin typeface="Aptos" panose="020B0004020202020204" pitchFamily="34" charset="0"/>
              <a:ea typeface="Aptos" panose="020B0004020202020204" pitchFamily="34" charset="0"/>
              <a:cs typeface="Times New Roman" panose="02020603050405020304" pitchFamily="18" charset="0"/>
            </a:endParaRPr>
          </a:p>
          <a:p>
            <a:pPr>
              <a:tabLst>
                <a:tab pos="609585" algn="l"/>
              </a:tabLst>
            </a:pPr>
            <a:r>
              <a:rPr lang="en-US" sz="2400" dirty="0">
                <a:latin typeface="Aptos" panose="020B0004020202020204" pitchFamily="34" charset="0"/>
                <a:ea typeface="Aptos" panose="020B0004020202020204" pitchFamily="34" charset="0"/>
                <a:cs typeface="Times New Roman" panose="02020603050405020304" pitchFamily="18" charset="0"/>
              </a:rPr>
              <a:t>There are two important responsibilities when payment via gift card is used</a:t>
            </a:r>
          </a:p>
          <a:p>
            <a:pPr>
              <a:tabLst>
                <a:tab pos="609585" algn="l"/>
              </a:tabLst>
            </a:pPr>
            <a:endParaRPr lang="en-US" dirty="0">
              <a:latin typeface="Aptos" panose="020B0004020202020204" pitchFamily="34" charset="0"/>
              <a:ea typeface="Aptos" panose="020B0004020202020204" pitchFamily="34" charset="0"/>
              <a:cs typeface="Times New Roman" panose="02020603050405020304" pitchFamily="18" charset="0"/>
            </a:endParaRPr>
          </a:p>
          <a:p>
            <a:pPr marL="457200" indent="-457200">
              <a:buAutoNum type="arabicParenR"/>
              <a:tabLst>
                <a:tab pos="609585" algn="l"/>
              </a:tabLst>
            </a:pPr>
            <a:r>
              <a:rPr lang="en-US" sz="2400" dirty="0">
                <a:latin typeface="Aptos" panose="020B0004020202020204" pitchFamily="34" charset="0"/>
                <a:ea typeface="Aptos" panose="020B0004020202020204" pitchFamily="34" charset="0"/>
                <a:cs typeface="Times New Roman" panose="02020603050405020304" pitchFamily="18" charset="0"/>
              </a:rPr>
              <a:t>The cost of the gift cards cannot be charged to a Grant until the gift card is given to the study subject</a:t>
            </a:r>
          </a:p>
          <a:p>
            <a:pPr marL="914400" lvl="1" indent="-457200">
              <a:buFont typeface="+mj-lt"/>
              <a:buAutoNum type="alphaLcParenR"/>
              <a:tabLst>
                <a:tab pos="609585" algn="l"/>
              </a:tabLst>
            </a:pPr>
            <a:r>
              <a:rPr lang="en-US" sz="2000" dirty="0">
                <a:latin typeface="Aptos" panose="020B0004020202020204" pitchFamily="34" charset="0"/>
                <a:ea typeface="Aptos" panose="020B0004020202020204" pitchFamily="34" charset="0"/>
                <a:cs typeface="Times New Roman" panose="02020603050405020304" pitchFamily="18" charset="0"/>
              </a:rPr>
              <a:t>This means that unless the gift cards are going to be disbursed to the study subjects immediately (within the month), then the purchase of the gift cards </a:t>
            </a:r>
            <a:r>
              <a:rPr lang="en-US" sz="2000" u="sng" dirty="0">
                <a:latin typeface="Aptos" panose="020B0004020202020204" pitchFamily="34" charset="0"/>
                <a:ea typeface="Aptos" panose="020B0004020202020204" pitchFamily="34" charset="0"/>
                <a:cs typeface="Times New Roman" panose="02020603050405020304" pitchFamily="18" charset="0"/>
              </a:rPr>
              <a:t>cannot</a:t>
            </a:r>
            <a:r>
              <a:rPr lang="en-US" sz="2000" dirty="0">
                <a:latin typeface="Aptos" panose="020B0004020202020204" pitchFamily="34" charset="0"/>
                <a:ea typeface="Aptos" panose="020B0004020202020204" pitchFamily="34" charset="0"/>
                <a:cs typeface="Times New Roman" panose="02020603050405020304" pitchFamily="18" charset="0"/>
              </a:rPr>
              <a:t> be charged to the Grant.  Instead, the purchase of the gift cards must be charged to an OP and then journaled to the Grant as they are disbursed (for example one journal entry per month for that month’s gift cards given out)</a:t>
            </a:r>
          </a:p>
          <a:p>
            <a:pPr marL="914400" lvl="1" indent="-457200">
              <a:buFont typeface="+mj-lt"/>
              <a:buAutoNum type="alphaLcParenR"/>
              <a:tabLst>
                <a:tab pos="609585" algn="l"/>
              </a:tabLst>
            </a:pPr>
            <a:r>
              <a:rPr lang="en-US" sz="2000" dirty="0">
                <a:latin typeface="Aptos" panose="020B0004020202020204" pitchFamily="34" charset="0"/>
                <a:ea typeface="Aptos" panose="020B0004020202020204" pitchFamily="34" charset="0"/>
                <a:cs typeface="Times New Roman" panose="02020603050405020304" pitchFamily="18" charset="0"/>
              </a:rPr>
              <a:t>Based on analysis of gift card transactions, it appears grant administrators are doing a good job of this.  Some may have room for improvement, but most are doing this correctly.</a:t>
            </a:r>
          </a:p>
        </p:txBody>
      </p:sp>
      <p:sp>
        <p:nvSpPr>
          <p:cNvPr id="4" name="Rectangle 4">
            <a:extLst>
              <a:ext uri="{FF2B5EF4-FFF2-40B4-BE49-F238E27FC236}">
                <a16:creationId xmlns:a16="http://schemas.microsoft.com/office/drawing/2014/main" id="{521A7DE5-E58D-D223-E246-44876A6F933D}"/>
              </a:ext>
            </a:extLst>
          </p:cNvPr>
          <p:cNvSpPr>
            <a:spLocks noChangeArrowheads="1"/>
          </p:cNvSpPr>
          <p:nvPr/>
        </p:nvSpPr>
        <p:spPr bwMode="auto">
          <a:xfrm>
            <a:off x="283634" y="2043668"/>
            <a:ext cx="24628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0" rIns="121920" bIns="0" numCol="1" anchor="ctr" anchorCtr="0" compatLnSpc="1">
            <a:prstTxWarp prst="textNoShape">
              <a:avLst/>
            </a:prstTxWarp>
            <a:spAutoFit/>
          </a:bodyPr>
          <a:lstStyle/>
          <a:p>
            <a:pPr defTabSz="1219170" eaLnBrk="0" fontAlgn="base" hangingPunct="0">
              <a:spcBef>
                <a:spcPct val="0"/>
              </a:spcBef>
              <a:spcAft>
                <a:spcPct val="0"/>
              </a:spcAft>
            </a:pPr>
            <a:endParaRPr lang="en-US" altLang="en-US" sz="2400" dirty="0">
              <a:latin typeface="Arial" panose="020B0604020202020204" pitchFamily="34" charset="0"/>
            </a:endParaRPr>
          </a:p>
          <a:p>
            <a:pPr defTabSz="1219170" eaLnBrk="0" fontAlgn="base" hangingPunct="0">
              <a:spcBef>
                <a:spcPct val="0"/>
              </a:spcBef>
              <a:spcAft>
                <a:spcPct val="0"/>
              </a:spcAft>
            </a:pPr>
            <a:endParaRPr lang="en-US" altLang="en-US" sz="2400" dirty="0">
              <a:latin typeface="Arial" panose="020B0604020202020204" pitchFamily="34" charset="0"/>
            </a:endParaRPr>
          </a:p>
        </p:txBody>
      </p:sp>
    </p:spTree>
    <p:extLst>
      <p:ext uri="{BB962C8B-B14F-4D97-AF65-F5344CB8AC3E}">
        <p14:creationId xmlns:p14="http://schemas.microsoft.com/office/powerpoint/2010/main" val="618618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C405ABCA-542C-6A47-B091-E5A3D228AA57}"/>
              </a:ext>
            </a:extLst>
          </p:cNvPr>
          <p:cNvGrpSpPr>
            <a:grpSpLocks noChangeAspect="1"/>
          </p:cNvGrpSpPr>
          <p:nvPr/>
        </p:nvGrpSpPr>
        <p:grpSpPr>
          <a:xfrm>
            <a:off x="0" y="6096000"/>
            <a:ext cx="12192000" cy="787400"/>
            <a:chOff x="0" y="4552950"/>
            <a:chExt cx="9144000" cy="590550"/>
          </a:xfrm>
        </p:grpSpPr>
        <p:sp>
          <p:nvSpPr>
            <p:cNvPr id="2" name="Rectangle 1">
              <a:extLst>
                <a:ext uri="{FF2B5EF4-FFF2-40B4-BE49-F238E27FC236}">
                  <a16:creationId xmlns:a16="http://schemas.microsoft.com/office/drawing/2014/main" id="{7CB59424-8ABC-0848-8927-2CAFD4EEFA55}"/>
                </a:ext>
              </a:extLst>
            </p:cNvPr>
            <p:cNvSpPr/>
            <p:nvPr/>
          </p:nvSpPr>
          <p:spPr>
            <a:xfrm>
              <a:off x="0" y="4552950"/>
              <a:ext cx="9144000" cy="590550"/>
            </a:xfrm>
            <a:prstGeom prst="rect">
              <a:avLst/>
            </a:prstGeom>
            <a:solidFill>
              <a:srgbClr val="003B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6" name="Picture 5">
              <a:extLst>
                <a:ext uri="{FF2B5EF4-FFF2-40B4-BE49-F238E27FC236}">
                  <a16:creationId xmlns:a16="http://schemas.microsoft.com/office/drawing/2014/main" id="{1B337B1C-8F6D-5D47-93CC-4736ACD474BC}"/>
                </a:ext>
              </a:extLst>
            </p:cNvPr>
            <p:cNvPicPr>
              <a:picLocks noChangeAspect="1"/>
            </p:cNvPicPr>
            <p:nvPr/>
          </p:nvPicPr>
          <p:blipFill>
            <a:blip r:embed="rId3"/>
            <a:stretch>
              <a:fillRect/>
            </a:stretch>
          </p:blipFill>
          <p:spPr>
            <a:xfrm>
              <a:off x="152400" y="4652089"/>
              <a:ext cx="3048000" cy="358061"/>
            </a:xfrm>
            <a:prstGeom prst="rect">
              <a:avLst/>
            </a:prstGeom>
          </p:spPr>
        </p:pic>
      </p:grpSp>
      <p:sp>
        <p:nvSpPr>
          <p:cNvPr id="9" name="Subtitle 2"/>
          <p:cNvSpPr txBox="1">
            <a:spLocks/>
          </p:cNvSpPr>
          <p:nvPr/>
        </p:nvSpPr>
        <p:spPr>
          <a:xfrm>
            <a:off x="-27168" y="0"/>
            <a:ext cx="12219168" cy="502571"/>
          </a:xfrm>
          <a:prstGeom prst="rect">
            <a:avLst/>
          </a:prstGeom>
          <a:solidFill>
            <a:srgbClr val="FFD100"/>
          </a:solidFill>
        </p:spPr>
        <p:txBody>
          <a:bodyPr vert="horz" lIns="121920" tIns="60960" rIns="121920" bIns="6096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2667" b="1" dirty="0">
                <a:latin typeface="Aptos" panose="020B0004020202020204" pitchFamily="34" charset="0"/>
                <a:cs typeface="Helvetica Neue Light"/>
              </a:rPr>
              <a:t>Study Subject Gift Cards</a:t>
            </a:r>
          </a:p>
        </p:txBody>
      </p:sp>
      <p:sp>
        <p:nvSpPr>
          <p:cNvPr id="8" name="TextBox 7"/>
          <p:cNvSpPr txBox="1"/>
          <p:nvPr/>
        </p:nvSpPr>
        <p:spPr>
          <a:xfrm>
            <a:off x="558800" y="556082"/>
            <a:ext cx="10979608" cy="5355312"/>
          </a:xfrm>
          <a:prstGeom prst="rect">
            <a:avLst/>
          </a:prstGeom>
          <a:noFill/>
        </p:spPr>
        <p:txBody>
          <a:bodyPr wrap="square" rtlCol="0">
            <a:spAutoFit/>
          </a:bodyPr>
          <a:lstStyle/>
          <a:p>
            <a:r>
              <a:rPr lang="en-US" sz="2400" kern="100" dirty="0">
                <a:latin typeface="Aptos" panose="020B0004020202020204" pitchFamily="34" charset="0"/>
                <a:ea typeface="Aptos" panose="020B0004020202020204" pitchFamily="34" charset="0"/>
                <a:cs typeface="Times New Roman" panose="02020603050405020304" pitchFamily="18" charset="0"/>
              </a:rPr>
              <a:t>#2) There is a second, equally important responsibility that I believe every department needs to refresh on:</a:t>
            </a:r>
          </a:p>
          <a:p>
            <a:r>
              <a:rPr lang="en-US" sz="2400" b="1" i="1" kern="100" dirty="0">
                <a:latin typeface="Aptos" panose="020B0004020202020204" pitchFamily="34" charset="0"/>
                <a:ea typeface="Aptos" panose="020B0004020202020204" pitchFamily="34" charset="0"/>
                <a:cs typeface="Times New Roman" panose="02020603050405020304" pitchFamily="18" charset="0"/>
              </a:rPr>
              <a:t>Gift cards given to study subjects require the same reporting to Accounts Payable that petty cash reporting requires.</a:t>
            </a:r>
          </a:p>
          <a:p>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r>
              <a:rPr lang="en-US" sz="2400" kern="100" dirty="0">
                <a:latin typeface="Aptos" panose="020B0004020202020204" pitchFamily="34" charset="0"/>
                <a:ea typeface="Aptos" panose="020B0004020202020204" pitchFamily="34" charset="0"/>
                <a:cs typeface="Times New Roman" panose="02020603050405020304" pitchFamily="18" charset="0"/>
              </a:rPr>
              <a:t>That is, see the </a:t>
            </a:r>
            <a:r>
              <a:rPr lang="en-US" sz="2400" kern="100" dirty="0">
                <a:latin typeface="Aptos" panose="020B0004020202020204" pitchFamily="34" charset="0"/>
                <a:ea typeface="Aptos" panose="020B0004020202020204" pitchFamily="34" charset="0"/>
                <a:cs typeface="Times New Roman" panose="02020603050405020304" pitchFamily="18" charset="0"/>
                <a:hlinkClick r:id="rId4"/>
              </a:rPr>
              <a:t>Research Subject Payments Procedures.pdf</a:t>
            </a: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r>
              <a:rPr lang="en-US" dirty="0"/>
              <a:t>Page 1 #3) </a:t>
            </a:r>
            <a:r>
              <a:rPr lang="en-US" b="1" dirty="0"/>
              <a:t>How does the study team complete this reporting for payment made to a study subject using any other payment type (gift cards, petty cash, survey tool, etc.)? </a:t>
            </a:r>
          </a:p>
          <a:p>
            <a:pPr marL="342900" indent="-342900">
              <a:buAutoNum type="alphaLcPeriod"/>
            </a:pPr>
            <a:r>
              <a:rPr lang="en-US" dirty="0"/>
              <a:t>Since there is no University-administered system involved with these other payment methods, departments are responsible for sending the required information to Accounts Payable at </a:t>
            </a:r>
            <a:r>
              <a:rPr lang="en-US" dirty="0">
                <a:hlinkClick r:id="rId5"/>
              </a:rPr>
              <a:t>AccountsPayable@ur.rochester.edu</a:t>
            </a:r>
            <a:r>
              <a:rPr lang="en-US" dirty="0"/>
              <a:t>.  The following information must be recorded for each individual paid regardless of dollar amount: First and Last Name, Address, Social Security Number, and Amount paid during the calendar year. Furthermore, a Form W9 must be provided for any subject paid $500.00 or more during the calendar year. </a:t>
            </a:r>
            <a:r>
              <a:rPr lang="en-US" b="1" i="1" dirty="0"/>
              <a:t>This is the same requirement as if payment were completed using a Workday Supplier Invoice Request or the Participant Payment system. That is, the method of payment does not change the reporting requirements required of the department. </a:t>
            </a:r>
          </a:p>
          <a:p>
            <a:pPr marL="342900" indent="-342900">
              <a:buAutoNum type="alphaLcPeriod"/>
            </a:pPr>
            <a:r>
              <a:rPr lang="en-US" dirty="0"/>
              <a:t>A fillable spreadsheet template </a:t>
            </a:r>
            <a:r>
              <a:rPr lang="en-US" dirty="0">
                <a:hlinkClick r:id="rId6"/>
              </a:rPr>
              <a:t>Reporting of Taxable Payments </a:t>
            </a:r>
            <a:r>
              <a:rPr lang="en-US" dirty="0"/>
              <a:t>is available for your convenience.</a:t>
            </a:r>
            <a:endParaRPr lang="en-US" kern="100" dirty="0">
              <a:latin typeface="Aptos" panose="020B0004020202020204" pitchFamily="34" charset="0"/>
              <a:cs typeface="Times New Roman" panose="02020603050405020304" pitchFamily="18" charset="0"/>
            </a:endParaRPr>
          </a:p>
        </p:txBody>
      </p:sp>
      <p:sp>
        <p:nvSpPr>
          <p:cNvPr id="4" name="Rectangle 4">
            <a:extLst>
              <a:ext uri="{FF2B5EF4-FFF2-40B4-BE49-F238E27FC236}">
                <a16:creationId xmlns:a16="http://schemas.microsoft.com/office/drawing/2014/main" id="{521A7DE5-E58D-D223-E246-44876A6F933D}"/>
              </a:ext>
            </a:extLst>
          </p:cNvPr>
          <p:cNvSpPr>
            <a:spLocks noChangeArrowheads="1"/>
          </p:cNvSpPr>
          <p:nvPr/>
        </p:nvSpPr>
        <p:spPr bwMode="auto">
          <a:xfrm>
            <a:off x="283634" y="2043668"/>
            <a:ext cx="24628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0" rIns="121920" bIns="0" numCol="1" anchor="ctr" anchorCtr="0" compatLnSpc="1">
            <a:prstTxWarp prst="textNoShape">
              <a:avLst/>
            </a:prstTxWarp>
            <a:spAutoFit/>
          </a:bodyPr>
          <a:lstStyle/>
          <a:p>
            <a:pPr defTabSz="1219170" eaLnBrk="0" fontAlgn="base" hangingPunct="0">
              <a:spcBef>
                <a:spcPct val="0"/>
              </a:spcBef>
              <a:spcAft>
                <a:spcPct val="0"/>
              </a:spcAft>
            </a:pPr>
            <a:endParaRPr lang="en-US" altLang="en-US" sz="2400" dirty="0">
              <a:latin typeface="Arial" panose="020B0604020202020204" pitchFamily="34" charset="0"/>
            </a:endParaRPr>
          </a:p>
          <a:p>
            <a:pPr defTabSz="1219170" eaLnBrk="0" fontAlgn="base" hangingPunct="0">
              <a:spcBef>
                <a:spcPct val="0"/>
              </a:spcBef>
              <a:spcAft>
                <a:spcPct val="0"/>
              </a:spcAft>
            </a:pPr>
            <a:endParaRPr lang="en-US" altLang="en-US" sz="2400" dirty="0">
              <a:latin typeface="Arial" panose="020B0604020202020204" pitchFamily="34" charset="0"/>
            </a:endParaRPr>
          </a:p>
        </p:txBody>
      </p:sp>
    </p:spTree>
    <p:extLst>
      <p:ext uri="{BB962C8B-B14F-4D97-AF65-F5344CB8AC3E}">
        <p14:creationId xmlns:p14="http://schemas.microsoft.com/office/powerpoint/2010/main" val="2006981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F87CFF-A912-8166-BBB2-7A5EEE335245}"/>
            </a:ext>
          </a:extLst>
        </p:cNvPr>
        <p:cNvGrpSpPr/>
        <p:nvPr/>
      </p:nvGrpSpPr>
      <p:grpSpPr>
        <a:xfrm>
          <a:off x="0" y="0"/>
          <a:ext cx="0" cy="0"/>
          <a:chOff x="0" y="0"/>
          <a:chExt cx="0" cy="0"/>
        </a:xfrm>
      </p:grpSpPr>
      <p:grpSp>
        <p:nvGrpSpPr>
          <p:cNvPr id="7" name="Group 6">
            <a:extLst>
              <a:ext uri="{FF2B5EF4-FFF2-40B4-BE49-F238E27FC236}">
                <a16:creationId xmlns:a16="http://schemas.microsoft.com/office/drawing/2014/main" id="{FE555FA0-5A50-640B-9ABA-82B16E5D031D}"/>
              </a:ext>
            </a:extLst>
          </p:cNvPr>
          <p:cNvGrpSpPr>
            <a:grpSpLocks noChangeAspect="1"/>
          </p:cNvGrpSpPr>
          <p:nvPr/>
        </p:nvGrpSpPr>
        <p:grpSpPr>
          <a:xfrm>
            <a:off x="0" y="6096000"/>
            <a:ext cx="12192000" cy="787400"/>
            <a:chOff x="0" y="4552950"/>
            <a:chExt cx="9144000" cy="590550"/>
          </a:xfrm>
        </p:grpSpPr>
        <p:sp>
          <p:nvSpPr>
            <p:cNvPr id="2" name="Rectangle 1">
              <a:extLst>
                <a:ext uri="{FF2B5EF4-FFF2-40B4-BE49-F238E27FC236}">
                  <a16:creationId xmlns:a16="http://schemas.microsoft.com/office/drawing/2014/main" id="{C103B462-D9CC-8FD5-981E-03F1A1452FC4}"/>
                </a:ext>
              </a:extLst>
            </p:cNvPr>
            <p:cNvSpPr/>
            <p:nvPr/>
          </p:nvSpPr>
          <p:spPr>
            <a:xfrm>
              <a:off x="0" y="4552950"/>
              <a:ext cx="9144000" cy="590550"/>
            </a:xfrm>
            <a:prstGeom prst="rect">
              <a:avLst/>
            </a:prstGeom>
            <a:solidFill>
              <a:srgbClr val="003B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pic>
          <p:nvPicPr>
            <p:cNvPr id="6" name="Picture 5">
              <a:extLst>
                <a:ext uri="{FF2B5EF4-FFF2-40B4-BE49-F238E27FC236}">
                  <a16:creationId xmlns:a16="http://schemas.microsoft.com/office/drawing/2014/main" id="{1EF052D0-5194-8959-618F-450980CB0D16}"/>
                </a:ext>
              </a:extLst>
            </p:cNvPr>
            <p:cNvPicPr>
              <a:picLocks noChangeAspect="1"/>
            </p:cNvPicPr>
            <p:nvPr/>
          </p:nvPicPr>
          <p:blipFill>
            <a:blip r:embed="rId3"/>
            <a:stretch>
              <a:fillRect/>
            </a:stretch>
          </p:blipFill>
          <p:spPr>
            <a:xfrm>
              <a:off x="152400" y="4652089"/>
              <a:ext cx="3048000" cy="358061"/>
            </a:xfrm>
            <a:prstGeom prst="rect">
              <a:avLst/>
            </a:prstGeom>
          </p:spPr>
        </p:pic>
      </p:grpSp>
      <p:sp>
        <p:nvSpPr>
          <p:cNvPr id="9" name="Subtitle 2">
            <a:extLst>
              <a:ext uri="{FF2B5EF4-FFF2-40B4-BE49-F238E27FC236}">
                <a16:creationId xmlns:a16="http://schemas.microsoft.com/office/drawing/2014/main" id="{31ED5D0F-E21E-D091-FD2D-090383F17A0B}"/>
              </a:ext>
            </a:extLst>
          </p:cNvPr>
          <p:cNvSpPr txBox="1">
            <a:spLocks/>
          </p:cNvSpPr>
          <p:nvPr/>
        </p:nvSpPr>
        <p:spPr>
          <a:xfrm>
            <a:off x="-27168" y="0"/>
            <a:ext cx="12219168" cy="502571"/>
          </a:xfrm>
          <a:prstGeom prst="rect">
            <a:avLst/>
          </a:prstGeom>
          <a:solidFill>
            <a:srgbClr val="FFD100"/>
          </a:solidFill>
        </p:spPr>
        <p:txBody>
          <a:bodyPr vert="horz" lIns="121920" tIns="60960" rIns="121920" bIns="6096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r>
              <a:rPr lang="en-US" sz="2667" b="1" dirty="0">
                <a:latin typeface="Aptos" panose="020B0004020202020204" pitchFamily="34" charset="0"/>
                <a:cs typeface="Helvetica Neue Light"/>
              </a:rPr>
              <a:t>Study Subject Gift Cards</a:t>
            </a:r>
          </a:p>
        </p:txBody>
      </p:sp>
      <p:sp>
        <p:nvSpPr>
          <p:cNvPr id="8" name="TextBox 7">
            <a:extLst>
              <a:ext uri="{FF2B5EF4-FFF2-40B4-BE49-F238E27FC236}">
                <a16:creationId xmlns:a16="http://schemas.microsoft.com/office/drawing/2014/main" id="{45E9E89D-252F-FEE6-8AF8-F76CA2E0DF54}"/>
              </a:ext>
            </a:extLst>
          </p:cNvPr>
          <p:cNvSpPr txBox="1"/>
          <p:nvPr/>
        </p:nvSpPr>
        <p:spPr>
          <a:xfrm>
            <a:off x="558800" y="556082"/>
            <a:ext cx="10979608" cy="4893647"/>
          </a:xfrm>
          <a:prstGeom prst="rect">
            <a:avLst/>
          </a:prstGeom>
          <a:noFill/>
        </p:spPr>
        <p:txBody>
          <a:bodyPr wrap="square" rtlCol="0">
            <a:spAutoFit/>
          </a:bodyPr>
          <a:lstStyle/>
          <a:p>
            <a:r>
              <a:rPr lang="en-US" sz="2400" kern="100" dirty="0">
                <a:latin typeface="Aptos" panose="020B0004020202020204" pitchFamily="34" charset="0"/>
                <a:ea typeface="Aptos" panose="020B0004020202020204" pitchFamily="34" charset="0"/>
                <a:cs typeface="Times New Roman" panose="02020603050405020304" pitchFamily="18" charset="0"/>
              </a:rPr>
              <a:t>Resources:</a:t>
            </a:r>
          </a:p>
          <a:p>
            <a:endParaRPr lang="en-US" sz="2400" dirty="0"/>
          </a:p>
          <a:p>
            <a:r>
              <a:rPr lang="en-US" sz="2400" dirty="0">
                <a:hlinkClick r:id="rId4"/>
              </a:rPr>
              <a:t>Research Subject Payments Policy</a:t>
            </a:r>
            <a:endParaRPr lang="en-US" sz="2400" dirty="0"/>
          </a:p>
          <a:p>
            <a:endParaRPr lang="en-US" sz="2400" dirty="0"/>
          </a:p>
          <a:p>
            <a:r>
              <a:rPr lang="en-US" sz="2400" dirty="0">
                <a:hlinkClick r:id="rId5"/>
              </a:rPr>
              <a:t>Paying Research Subjects</a:t>
            </a:r>
            <a:r>
              <a:rPr lang="en-US" sz="2400" dirty="0"/>
              <a:t> chart of available payment options and contacts</a:t>
            </a:r>
          </a:p>
          <a:p>
            <a:endParaRPr lang="en-US" sz="2400" dirty="0"/>
          </a:p>
          <a:p>
            <a:r>
              <a:rPr lang="en-US" sz="2400" kern="100" dirty="0">
                <a:ea typeface="Aptos" panose="020B0004020202020204" pitchFamily="34" charset="0"/>
                <a:cs typeface="Times New Roman" panose="02020603050405020304" pitchFamily="18" charset="0"/>
                <a:hlinkClick r:id="rId6"/>
              </a:rPr>
              <a:t>Research Subject Payments Procedures</a:t>
            </a:r>
            <a:endParaRPr lang="en-US" sz="2400" kern="100" dirty="0">
              <a:ea typeface="Aptos" panose="020B0004020202020204" pitchFamily="34" charset="0"/>
              <a:cs typeface="Times New Roman" panose="02020603050405020304" pitchFamily="18" charset="0"/>
            </a:endParaRPr>
          </a:p>
          <a:p>
            <a:endParaRPr lang="en-US" sz="2400" dirty="0"/>
          </a:p>
          <a:p>
            <a:r>
              <a:rPr lang="en-US" sz="2400" dirty="0">
                <a:hlinkClick r:id="rId7"/>
              </a:rPr>
              <a:t>Reporting of Taxable Payments</a:t>
            </a:r>
            <a:r>
              <a:rPr lang="en-US" sz="2400" dirty="0"/>
              <a:t> fillable spreadsheet template </a:t>
            </a:r>
            <a:endParaRPr lang="en-US" sz="2400" dirty="0">
              <a:hlinkClick r:id="rId8"/>
            </a:endParaRPr>
          </a:p>
          <a:p>
            <a:endParaRPr lang="en-US" sz="2400" dirty="0"/>
          </a:p>
          <a:p>
            <a:r>
              <a:rPr lang="en-US" sz="2400" dirty="0">
                <a:hlinkClick r:id="rId8"/>
              </a:rPr>
              <a:t>AccountsPayable@ur.rochester.edu</a:t>
            </a:r>
            <a:endParaRPr lang="en-US" sz="2400" dirty="0"/>
          </a:p>
          <a:p>
            <a:endParaRPr lang="en-US" sz="2400" dirty="0"/>
          </a:p>
          <a:p>
            <a:r>
              <a:rPr lang="en-US" sz="2400" dirty="0" err="1">
                <a:hlinkClick r:id="rId9"/>
              </a:rPr>
              <a:t>PCard</a:t>
            </a:r>
            <a:r>
              <a:rPr lang="en-US" sz="2400" dirty="0">
                <a:hlinkClick r:id="rId9"/>
              </a:rPr>
              <a:t> Policy section on Gift Cards: Appendix A Caution Items</a:t>
            </a:r>
            <a:endParaRPr lang="en-US" sz="2400" dirty="0"/>
          </a:p>
        </p:txBody>
      </p:sp>
      <p:sp>
        <p:nvSpPr>
          <p:cNvPr id="4" name="Rectangle 4">
            <a:extLst>
              <a:ext uri="{FF2B5EF4-FFF2-40B4-BE49-F238E27FC236}">
                <a16:creationId xmlns:a16="http://schemas.microsoft.com/office/drawing/2014/main" id="{944404BA-FEB6-C778-D8D7-1B98E5A01EF5}"/>
              </a:ext>
            </a:extLst>
          </p:cNvPr>
          <p:cNvSpPr>
            <a:spLocks noChangeArrowheads="1"/>
          </p:cNvSpPr>
          <p:nvPr/>
        </p:nvSpPr>
        <p:spPr bwMode="auto">
          <a:xfrm>
            <a:off x="283634" y="2043668"/>
            <a:ext cx="24628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0" rIns="121920" bIns="0" numCol="1" anchor="ctr" anchorCtr="0" compatLnSpc="1">
            <a:prstTxWarp prst="textNoShape">
              <a:avLst/>
            </a:prstTxWarp>
            <a:spAutoFit/>
          </a:bodyPr>
          <a:lstStyle/>
          <a:p>
            <a:pPr defTabSz="1219170" eaLnBrk="0" fontAlgn="base" hangingPunct="0">
              <a:spcBef>
                <a:spcPct val="0"/>
              </a:spcBef>
              <a:spcAft>
                <a:spcPct val="0"/>
              </a:spcAft>
            </a:pPr>
            <a:endParaRPr lang="en-US" altLang="en-US" sz="2400" dirty="0">
              <a:latin typeface="Arial" panose="020B0604020202020204" pitchFamily="34" charset="0"/>
            </a:endParaRPr>
          </a:p>
          <a:p>
            <a:pPr defTabSz="1219170" eaLnBrk="0" fontAlgn="base" hangingPunct="0">
              <a:spcBef>
                <a:spcPct val="0"/>
              </a:spcBef>
              <a:spcAft>
                <a:spcPct val="0"/>
              </a:spcAft>
            </a:pPr>
            <a:endParaRPr lang="en-US" altLang="en-US" sz="2400" dirty="0">
              <a:latin typeface="Arial" panose="020B0604020202020204" pitchFamily="34" charset="0"/>
            </a:endParaRPr>
          </a:p>
        </p:txBody>
      </p:sp>
    </p:spTree>
    <p:extLst>
      <p:ext uri="{BB962C8B-B14F-4D97-AF65-F5344CB8AC3E}">
        <p14:creationId xmlns:p14="http://schemas.microsoft.com/office/powerpoint/2010/main" val="2461782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3164</TotalTime>
  <Words>515</Words>
  <Application>Microsoft Office PowerPoint</Application>
  <PresentationFormat>Widescreen</PresentationFormat>
  <Paragraphs>41</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Helvetica Neue Light</vt:lpstr>
      <vt:lpstr>Office Theme</vt:lpstr>
      <vt:lpstr> Study Subject Gift Cards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Herman, Marta</dc:creator>
  <cp:lastModifiedBy>Herman, Marta</cp:lastModifiedBy>
  <cp:revision>33</cp:revision>
  <dcterms:created xsi:type="dcterms:W3CDTF">2025-01-04T14:29:58Z</dcterms:created>
  <dcterms:modified xsi:type="dcterms:W3CDTF">2025-06-24T17:44:12Z</dcterms:modified>
</cp:coreProperties>
</file>