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74"/>
  </p:notesMasterIdLst>
  <p:sldIdLst>
    <p:sldId id="256" r:id="rId2"/>
    <p:sldId id="257" r:id="rId3"/>
    <p:sldId id="272" r:id="rId4"/>
    <p:sldId id="271" r:id="rId5"/>
    <p:sldId id="342" r:id="rId6"/>
    <p:sldId id="341" r:id="rId7"/>
    <p:sldId id="275" r:id="rId8"/>
    <p:sldId id="276" r:id="rId9"/>
    <p:sldId id="277" r:id="rId10"/>
    <p:sldId id="278" r:id="rId11"/>
    <p:sldId id="279" r:id="rId12"/>
    <p:sldId id="273" r:id="rId13"/>
    <p:sldId id="324" r:id="rId14"/>
    <p:sldId id="329" r:id="rId15"/>
    <p:sldId id="330" r:id="rId16"/>
    <p:sldId id="331" r:id="rId17"/>
    <p:sldId id="282" r:id="rId18"/>
    <p:sldId id="332" r:id="rId19"/>
    <p:sldId id="316" r:id="rId20"/>
    <p:sldId id="317" r:id="rId21"/>
    <p:sldId id="318" r:id="rId22"/>
    <p:sldId id="319" r:id="rId23"/>
    <p:sldId id="320" r:id="rId24"/>
    <p:sldId id="328" r:id="rId25"/>
    <p:sldId id="333" r:id="rId26"/>
    <p:sldId id="326" r:id="rId27"/>
    <p:sldId id="311" r:id="rId28"/>
    <p:sldId id="315" r:id="rId29"/>
    <p:sldId id="334" r:id="rId30"/>
    <p:sldId id="312" r:id="rId31"/>
    <p:sldId id="335" r:id="rId32"/>
    <p:sldId id="336" r:id="rId33"/>
    <p:sldId id="338" r:id="rId34"/>
    <p:sldId id="337" r:id="rId35"/>
    <p:sldId id="321" r:id="rId36"/>
    <p:sldId id="327" r:id="rId37"/>
    <p:sldId id="280" r:id="rId38"/>
    <p:sldId id="281" r:id="rId39"/>
    <p:sldId id="339" r:id="rId40"/>
    <p:sldId id="340" r:id="rId41"/>
    <p:sldId id="343" r:id="rId42"/>
    <p:sldId id="344" r:id="rId43"/>
    <p:sldId id="345" r:id="rId44"/>
    <p:sldId id="346" r:id="rId45"/>
    <p:sldId id="347" r:id="rId46"/>
    <p:sldId id="348" r:id="rId47"/>
    <p:sldId id="349" r:id="rId48"/>
    <p:sldId id="270" r:id="rId49"/>
    <p:sldId id="302" r:id="rId50"/>
    <p:sldId id="259" r:id="rId51"/>
    <p:sldId id="261" r:id="rId52"/>
    <p:sldId id="260" r:id="rId53"/>
    <p:sldId id="283" r:id="rId54"/>
    <p:sldId id="285" r:id="rId55"/>
    <p:sldId id="284"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262" r:id="rId72"/>
    <p:sldId id="26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541"/>
  </p:normalViewPr>
  <p:slideViewPr>
    <p:cSldViewPr snapToGrid="0" snapToObjects="1">
      <p:cViewPr varScale="1">
        <p:scale>
          <a:sx n="124" d="100"/>
          <a:sy n="124" d="100"/>
        </p:scale>
        <p:origin x="24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44EE7-A83D-E942-802F-A9D4400797EB}" type="datetimeFigureOut">
              <a:rPr lang="en-US" smtClean="0"/>
              <a:t>7/2/18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8BEEB-7545-1B4A-AE5E-027BB3289CC4}" type="slidenum">
              <a:rPr lang="en-US" smtClean="0"/>
              <a:t>‹#›</a:t>
            </a:fld>
            <a:endParaRPr lang="en-US"/>
          </a:p>
        </p:txBody>
      </p:sp>
    </p:spTree>
    <p:extLst>
      <p:ext uri="{BB962C8B-B14F-4D97-AF65-F5344CB8AC3E}">
        <p14:creationId xmlns:p14="http://schemas.microsoft.com/office/powerpoint/2010/main" val="4052763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4</a:t>
            </a:fld>
            <a:endParaRPr lang="en-US"/>
          </a:p>
        </p:txBody>
      </p:sp>
    </p:spTree>
    <p:extLst>
      <p:ext uri="{BB962C8B-B14F-4D97-AF65-F5344CB8AC3E}">
        <p14:creationId xmlns:p14="http://schemas.microsoft.com/office/powerpoint/2010/main" val="273096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CD80EE6E-F4F5-404C-8412-D2A1321C6B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F1B635-173B-C14B-868B-1BC5266852ED}" type="slidenum">
              <a:rPr lang="en-US" altLang="en-US"/>
              <a:pPr>
                <a:spcBef>
                  <a:spcPct val="0"/>
                </a:spcBef>
              </a:pPr>
              <a:t>21</a:t>
            </a:fld>
            <a:endParaRPr lang="en-US" altLang="en-US"/>
          </a:p>
        </p:txBody>
      </p:sp>
      <p:sp>
        <p:nvSpPr>
          <p:cNvPr id="39938" name="Rectangle 2">
            <a:extLst>
              <a:ext uri="{FF2B5EF4-FFF2-40B4-BE49-F238E27FC236}">
                <a16:creationId xmlns:a16="http://schemas.microsoft.com/office/drawing/2014/main" id="{57189207-5488-8A45-A05A-A0DEA60596D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D62EECA4-B422-2347-AC2D-1E85FD46EC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 system pulls information about the PI and his/her grants from the eRA Commons database.  Multiple PIs and grants can be selected.</a:t>
            </a:r>
          </a:p>
        </p:txBody>
      </p:sp>
    </p:spTree>
    <p:extLst>
      <p:ext uri="{BB962C8B-B14F-4D97-AF65-F5344CB8AC3E}">
        <p14:creationId xmlns:p14="http://schemas.microsoft.com/office/powerpoint/2010/main" val="282339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55161882-8BBF-2546-880E-9DF472128A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556388-50EA-8A4B-9B07-9AD6F2A18173}" type="slidenum">
              <a:rPr lang="en-US" altLang="en-US"/>
              <a:pPr>
                <a:spcBef>
                  <a:spcPct val="0"/>
                </a:spcBef>
              </a:pPr>
              <a:t>22</a:t>
            </a:fld>
            <a:endParaRPr lang="en-US" altLang="en-US"/>
          </a:p>
        </p:txBody>
      </p:sp>
      <p:sp>
        <p:nvSpPr>
          <p:cNvPr id="41986" name="Rectangle 2">
            <a:extLst>
              <a:ext uri="{FF2B5EF4-FFF2-40B4-BE49-F238E27FC236}">
                <a16:creationId xmlns:a16="http://schemas.microsoft.com/office/drawing/2014/main" id="{6657C465-55FD-7B44-8D07-90B4D936C61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A7B24252-8414-3642-961C-E9074C1D96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Next step is uploading the manuscript files.</a:t>
            </a:r>
          </a:p>
        </p:txBody>
      </p:sp>
    </p:spTree>
    <p:extLst>
      <p:ext uri="{BB962C8B-B14F-4D97-AF65-F5344CB8AC3E}">
        <p14:creationId xmlns:p14="http://schemas.microsoft.com/office/powerpoint/2010/main" val="190283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B714CF36-DEA7-8E41-9FBE-A614DAA3D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596F33-FD88-ED42-9CEE-9965A48B8FB0}" type="slidenum">
              <a:rPr lang="en-US" altLang="en-US"/>
              <a:pPr>
                <a:spcBef>
                  <a:spcPct val="0"/>
                </a:spcBef>
              </a:pPr>
              <a:t>23</a:t>
            </a:fld>
            <a:endParaRPr lang="en-US" altLang="en-US"/>
          </a:p>
        </p:txBody>
      </p:sp>
      <p:sp>
        <p:nvSpPr>
          <p:cNvPr id="44034" name="Rectangle 2">
            <a:extLst>
              <a:ext uri="{FF2B5EF4-FFF2-40B4-BE49-F238E27FC236}">
                <a16:creationId xmlns:a16="http://schemas.microsoft.com/office/drawing/2014/main" id="{78C90B63-EB66-1F4A-A635-33789852893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6323035-2A07-CD44-BF87-31801C750B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If the submission is done by a third party, the PI or author will receive an e-mail from the NIHMS system, directing him/her to review and approve the submitted files and designate the correct embargo period.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Which brings me to Best Practice 2.</a:t>
            </a:r>
          </a:p>
        </p:txBody>
      </p:sp>
    </p:spTree>
    <p:extLst>
      <p:ext uri="{BB962C8B-B14F-4D97-AF65-F5344CB8AC3E}">
        <p14:creationId xmlns:p14="http://schemas.microsoft.com/office/powerpoint/2010/main" val="388251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82840AF-8CA5-AD46-B618-11F0F303E735}"/>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911C1272-C846-BC43-B8A5-37FBB855A1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It is extremely important that authors, PIs and submitters read and follow through with all emails from the Manuscript Submission System.</a:t>
            </a:r>
          </a:p>
        </p:txBody>
      </p:sp>
      <p:sp>
        <p:nvSpPr>
          <p:cNvPr id="46083" name="Slide Number Placeholder 3">
            <a:extLst>
              <a:ext uri="{FF2B5EF4-FFF2-40B4-BE49-F238E27FC236}">
                <a16:creationId xmlns:a16="http://schemas.microsoft.com/office/drawing/2014/main" id="{D47394FC-1A8A-844E-B34E-FE908D7E5D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FC50E7F-0994-6E43-A070-EFBCA6221561}" type="slidenum">
              <a:rPr lang="en-US" altLang="en-US"/>
              <a:pPr>
                <a:spcBef>
                  <a:spcPct val="0"/>
                </a:spcBef>
              </a:pPr>
              <a:t>24</a:t>
            </a:fld>
            <a:endParaRPr lang="en-US" altLang="en-US"/>
          </a:p>
        </p:txBody>
      </p:sp>
    </p:spTree>
    <p:extLst>
      <p:ext uri="{BB962C8B-B14F-4D97-AF65-F5344CB8AC3E}">
        <p14:creationId xmlns:p14="http://schemas.microsoft.com/office/powerpoint/2010/main" val="23634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7BF2DBE-EE65-144A-BA0B-F6BA77BE3A52}"/>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EE57F792-61C7-8A4B-8398-B1BEE809C0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Manuscript Submission System may be notifying authors that submitted manuscripts are ready for approval. Two approvals are usually required. If a third party did the original submission, the author or reviewer must approve the submitted files and set the embargo period. A second approval is required several weeks later after the Manuscript Submission System creates the final web version of the manuscript. If these approvals are not given, the manuscript will stall in the system, a PMC ID number will not be assigned and the publication will not be compliant.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The Manuscript Submission System also contacts submitters and authors when there are problems with the manuscript that need attention such as problems with images or missing files. Once again if these problems are not addressed the manuscript will stall in the system.</a:t>
            </a:r>
          </a:p>
        </p:txBody>
      </p:sp>
      <p:sp>
        <p:nvSpPr>
          <p:cNvPr id="48131" name="Slide Number Placeholder 3">
            <a:extLst>
              <a:ext uri="{FF2B5EF4-FFF2-40B4-BE49-F238E27FC236}">
                <a16:creationId xmlns:a16="http://schemas.microsoft.com/office/drawing/2014/main" id="{A2B88131-AE38-5F40-B689-745FD4A98C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065EECB-948A-D54C-A0D6-7564B1FF1096}" type="slidenum">
              <a:rPr lang="en-US" altLang="en-US"/>
              <a:pPr>
                <a:spcBef>
                  <a:spcPct val="0"/>
                </a:spcBef>
              </a:pPr>
              <a:t>25</a:t>
            </a:fld>
            <a:endParaRPr lang="en-US" altLang="en-US"/>
          </a:p>
        </p:txBody>
      </p:sp>
    </p:spTree>
    <p:extLst>
      <p:ext uri="{BB962C8B-B14F-4D97-AF65-F5344CB8AC3E}">
        <p14:creationId xmlns:p14="http://schemas.microsoft.com/office/powerpoint/2010/main" val="146144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3F650D5D-B6D0-004B-A416-63DF771CB988}"/>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8BC0897C-4B1B-5541-B83D-1EE9024014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2EE3D88C-D996-7642-894F-134FE90458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678166-A5EF-974C-B89D-990F2361EB17}" type="slidenum">
              <a:rPr lang="en-US" altLang="en-US"/>
              <a:pPr>
                <a:spcBef>
                  <a:spcPct val="0"/>
                </a:spcBef>
              </a:pPr>
              <a:t>26</a:t>
            </a:fld>
            <a:endParaRPr lang="en-US" altLang="en-US"/>
          </a:p>
        </p:txBody>
      </p:sp>
    </p:spTree>
    <p:extLst>
      <p:ext uri="{BB962C8B-B14F-4D97-AF65-F5344CB8AC3E}">
        <p14:creationId xmlns:p14="http://schemas.microsoft.com/office/powerpoint/2010/main" val="224706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85FA8263-DC80-3D4B-AAD8-32B79C604E6B}"/>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AFF034FD-3627-AE49-87DF-DAC05EA3BA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MyNCBI is a free service of PubMed with many useful tools. You can save PubMed searches and have new citations that meet your search criteria emailed to you periodically. You can permanently save collections of citations and customize your PubMed settings and filters.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My NCBI also has a tool called My Bibliography that NIH researchers are required to use to build and manage their Commons publications list and to manage compliance with the Public Access policy. Publications can not be added to Research Performance Progress Reports (RPPR) manually. They must be entered in the PIs My NCBI My Bibliography.</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All NIH investigators or authors must have a My NCBI account that is linked to their eRA Commons account.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If a researcher doesn’t have a My NCBI account they should start by clicking on My NCBI Sign In at the upper right of the PubMed screen.</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5BFC5A18-8F5A-BA4B-8BFB-846EDB030E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248F2F1-33C3-6C41-B49F-94D62432958F}" type="slidenum">
              <a:rPr lang="en-US" altLang="en-US"/>
              <a:pPr>
                <a:spcBef>
                  <a:spcPct val="0"/>
                </a:spcBef>
              </a:pPr>
              <a:t>27</a:t>
            </a:fld>
            <a:endParaRPr lang="en-US" altLang="en-US"/>
          </a:p>
        </p:txBody>
      </p:sp>
    </p:spTree>
    <p:extLst>
      <p:ext uri="{BB962C8B-B14F-4D97-AF65-F5344CB8AC3E}">
        <p14:creationId xmlns:p14="http://schemas.microsoft.com/office/powerpoint/2010/main" val="164092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C2672314-A584-C848-A5B0-94E6DBBA30D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E1721F5D-C912-AD4E-9B9A-054BED9D81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On the Sign In screen they should choose the “Sign in with NIH Login” option and use their eRA Commons user name and password. This will link the two accounts.</a:t>
            </a:r>
          </a:p>
        </p:txBody>
      </p:sp>
      <p:sp>
        <p:nvSpPr>
          <p:cNvPr id="54275" name="Slide Number Placeholder 3">
            <a:extLst>
              <a:ext uri="{FF2B5EF4-FFF2-40B4-BE49-F238E27FC236}">
                <a16:creationId xmlns:a16="http://schemas.microsoft.com/office/drawing/2014/main" id="{83E76726-DDA6-874B-A2CE-7D5126FCE4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3C0391-ACF3-7E43-B104-E108935F09FF}" type="slidenum">
              <a:rPr lang="en-US" altLang="en-US"/>
              <a:pPr>
                <a:spcBef>
                  <a:spcPct val="0"/>
                </a:spcBef>
              </a:pPr>
              <a:t>28</a:t>
            </a:fld>
            <a:endParaRPr lang="en-US" altLang="en-US"/>
          </a:p>
        </p:txBody>
      </p:sp>
    </p:spTree>
    <p:extLst>
      <p:ext uri="{BB962C8B-B14F-4D97-AF65-F5344CB8AC3E}">
        <p14:creationId xmlns:p14="http://schemas.microsoft.com/office/powerpoint/2010/main" val="945256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1B5DAD62-9CB3-7D4E-98D8-074D61F159DE}"/>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67B5BFFD-0280-D646-BDD2-961928F99A22}"/>
              </a:ext>
            </a:extLst>
          </p:cNvPr>
          <p:cNvSpPr>
            <a:spLocks noGrp="1"/>
          </p:cNvSpPr>
          <p:nvPr>
            <p:ph type="body" idx="1"/>
          </p:nvPr>
        </p:nvSpPr>
        <p:spPr>
          <a:ln/>
          <a:extLst>
            <a:ext uri="{909E8E84-426E-40dd-AFC4-6F175D3DCCD1}"/>
            <a:ext uri="{91240B29-F687-4f45-9708-019B960494DF}"/>
          </a:extLst>
        </p:spPr>
        <p:txBody>
          <a:bodyPr/>
          <a:lstStyle/>
          <a:p>
            <a:pPr>
              <a:defRPr/>
            </a:pPr>
            <a:r>
              <a:rPr lang="en-US" altLang="en-US" dirty="0">
                <a:ea typeface="+mn-ea"/>
              </a:rPr>
              <a:t>If a researcher already has a </a:t>
            </a:r>
            <a:r>
              <a:rPr lang="en-US" altLang="en-US" dirty="0" err="1">
                <a:ea typeface="+mn-ea"/>
              </a:rPr>
              <a:t>MyNCBI</a:t>
            </a:r>
            <a:r>
              <a:rPr lang="en-US" altLang="en-US" dirty="0">
                <a:ea typeface="+mn-ea"/>
              </a:rPr>
              <a:t> account and it is not linked to his/her </a:t>
            </a:r>
            <a:r>
              <a:rPr lang="en-US" altLang="en-US" dirty="0" err="1">
                <a:ea typeface="+mn-ea"/>
              </a:rPr>
              <a:t>eRA</a:t>
            </a:r>
            <a:r>
              <a:rPr lang="en-US" altLang="en-US" dirty="0">
                <a:ea typeface="+mn-ea"/>
              </a:rPr>
              <a:t> Commons account, they can manually link it using their </a:t>
            </a:r>
            <a:r>
              <a:rPr lang="en-US" altLang="en-US" dirty="0" err="1">
                <a:ea typeface="+mn-ea"/>
              </a:rPr>
              <a:t>MyNCBI</a:t>
            </a:r>
            <a:r>
              <a:rPr lang="en-US" altLang="en-US" dirty="0">
                <a:ea typeface="+mn-ea"/>
              </a:rPr>
              <a:t> account settings.</a:t>
            </a:r>
          </a:p>
          <a:p>
            <a:pPr marL="171450" indent="-171450">
              <a:buFont typeface="Arial" panose="020B0604020202020204" pitchFamily="34" charset="0"/>
              <a:buChar char="•"/>
              <a:defRPr/>
            </a:pPr>
            <a:r>
              <a:rPr lang="en-US" altLang="en-US" dirty="0">
                <a:ea typeface="+mn-ea"/>
              </a:rPr>
              <a:t>In Account Settings click Change under Linked Accounts</a:t>
            </a:r>
          </a:p>
          <a:p>
            <a:pPr marL="171450" indent="-171450">
              <a:buFont typeface="Arial" panose="020B0604020202020204" pitchFamily="34" charset="0"/>
              <a:buChar char="•"/>
              <a:defRPr/>
            </a:pPr>
            <a:r>
              <a:rPr lang="en-US" altLang="en-US" dirty="0">
                <a:ea typeface="+mn-ea"/>
              </a:rPr>
              <a:t>Next select NIH &amp; </a:t>
            </a:r>
            <a:r>
              <a:rPr lang="en-US" altLang="en-US" dirty="0" err="1">
                <a:ea typeface="+mn-ea"/>
              </a:rPr>
              <a:t>eRA</a:t>
            </a:r>
            <a:r>
              <a:rPr lang="en-US" altLang="en-US" dirty="0">
                <a:ea typeface="+mn-ea"/>
              </a:rPr>
              <a:t> Commons under Partner Accounts &amp; log in with their Commons user name and password</a:t>
            </a:r>
          </a:p>
          <a:p>
            <a:pPr marL="171450" indent="-171450">
              <a:buFont typeface="Arial" panose="020B0604020202020204" pitchFamily="34" charset="0"/>
              <a:buChar char="•"/>
              <a:defRPr/>
            </a:pPr>
            <a:endParaRPr lang="en-US" altLang="en-US" dirty="0">
              <a:ea typeface="+mn-ea"/>
            </a:endParaRPr>
          </a:p>
          <a:p>
            <a:pPr>
              <a:buFont typeface="Arial" panose="020B0604020202020204" pitchFamily="34" charset="0"/>
              <a:buNone/>
              <a:defRPr/>
            </a:pPr>
            <a:r>
              <a:rPr lang="en-US" altLang="en-US" dirty="0">
                <a:ea typeface="+mn-ea"/>
              </a:rPr>
              <a:t>The </a:t>
            </a:r>
            <a:r>
              <a:rPr lang="en-US" altLang="en-US" dirty="0" err="1">
                <a:ea typeface="+mn-ea"/>
              </a:rPr>
              <a:t>MyNCBI</a:t>
            </a:r>
            <a:r>
              <a:rPr lang="en-US" altLang="en-US" dirty="0">
                <a:ea typeface="+mn-ea"/>
              </a:rPr>
              <a:t> Help Desk can merge multiple </a:t>
            </a:r>
            <a:r>
              <a:rPr lang="en-US" altLang="en-US" dirty="0" err="1">
                <a:ea typeface="+mn-ea"/>
              </a:rPr>
              <a:t>MyNCBI</a:t>
            </a:r>
            <a:r>
              <a:rPr lang="en-US" altLang="en-US" dirty="0">
                <a:ea typeface="+mn-ea"/>
              </a:rPr>
              <a:t> accounts and help with other problems.</a:t>
            </a:r>
          </a:p>
        </p:txBody>
      </p:sp>
      <p:sp>
        <p:nvSpPr>
          <p:cNvPr id="2" name="Slide Number Placeholder 3">
            <a:extLst>
              <a:ext uri="{FF2B5EF4-FFF2-40B4-BE49-F238E27FC236}">
                <a16:creationId xmlns:a16="http://schemas.microsoft.com/office/drawing/2014/main" id="{1357D2B5-B62F-E343-80CA-893E49E98A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02ED7AF-9802-1F4C-8D72-0AB5A5B0EFCE}" type="slidenum">
              <a:rPr lang="en-US" altLang="en-US"/>
              <a:pPr>
                <a:spcBef>
                  <a:spcPct val="0"/>
                </a:spcBef>
              </a:pPr>
              <a:t>29</a:t>
            </a:fld>
            <a:endParaRPr lang="en-US" altLang="en-US"/>
          </a:p>
        </p:txBody>
      </p:sp>
    </p:spTree>
    <p:extLst>
      <p:ext uri="{BB962C8B-B14F-4D97-AF65-F5344CB8AC3E}">
        <p14:creationId xmlns:p14="http://schemas.microsoft.com/office/powerpoint/2010/main" val="178663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61A8B6D7-0183-224A-9CF7-E40C51877D1D}"/>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68CBE6D7-D303-0348-9316-6BC0F37B8B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If the MyNCBI and eRA Commons accounts are linked the eRA icon will appear in the heading of My Bibliography when the Awards display is selected. </a:t>
            </a:r>
          </a:p>
        </p:txBody>
      </p:sp>
      <p:sp>
        <p:nvSpPr>
          <p:cNvPr id="58371" name="Slide Number Placeholder 3">
            <a:extLst>
              <a:ext uri="{FF2B5EF4-FFF2-40B4-BE49-F238E27FC236}">
                <a16:creationId xmlns:a16="http://schemas.microsoft.com/office/drawing/2014/main" id="{B63460FA-1EB7-674F-901A-6976A8593A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828F1D6-3DDD-2643-B350-109575909C08}" type="slidenum">
              <a:rPr lang="en-US" altLang="en-US"/>
              <a:pPr>
                <a:spcBef>
                  <a:spcPct val="0"/>
                </a:spcBef>
              </a:pPr>
              <a:t>30</a:t>
            </a:fld>
            <a:endParaRPr lang="en-US" altLang="en-US"/>
          </a:p>
        </p:txBody>
      </p:sp>
    </p:spTree>
    <p:extLst>
      <p:ext uri="{BB962C8B-B14F-4D97-AF65-F5344CB8AC3E}">
        <p14:creationId xmlns:p14="http://schemas.microsoft.com/office/powerpoint/2010/main" val="181497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E539FF8-5698-D44B-8AD4-EF2CFF3F1939}"/>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328252E9-8ABF-1A41-A459-6E3468DFB2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7F50F6FD-41A9-C949-BAAC-FC4405A06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5231A16-0826-974B-8612-83E72BE8EE1C}" type="slidenum">
              <a:rPr lang="en-US" altLang="en-US"/>
              <a:pPr>
                <a:spcBef>
                  <a:spcPct val="0"/>
                </a:spcBef>
              </a:pPr>
              <a:t>13</a:t>
            </a:fld>
            <a:endParaRPr lang="en-US" altLang="en-US"/>
          </a:p>
        </p:txBody>
      </p:sp>
    </p:spTree>
    <p:extLst>
      <p:ext uri="{BB962C8B-B14F-4D97-AF65-F5344CB8AC3E}">
        <p14:creationId xmlns:p14="http://schemas.microsoft.com/office/powerpoint/2010/main" val="2369349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9EDABB3-06B9-BE46-946A-9CFDDB5F03E0}"/>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4C734AFC-1FF1-4541-837E-DA708AC86B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In Account Settings researchers can also assign delegates to help manage their My Bibliography. Delegates could be administrative support staff or librarians. Miner has a program that partners a liaison librarian with each Medical Center department. The liaison for your department can act as a delegate for any interested researcher who needs assistance in setting up and managing their My Bibliography account.</a:t>
            </a:r>
          </a:p>
        </p:txBody>
      </p:sp>
      <p:sp>
        <p:nvSpPr>
          <p:cNvPr id="60419" name="Slide Number Placeholder 3">
            <a:extLst>
              <a:ext uri="{FF2B5EF4-FFF2-40B4-BE49-F238E27FC236}">
                <a16:creationId xmlns:a16="http://schemas.microsoft.com/office/drawing/2014/main" id="{E35E7596-941E-4749-A0C7-137F79DDD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359A592-9C9E-C542-B859-94E5B18D57C0}" type="slidenum">
              <a:rPr lang="en-US" altLang="en-US"/>
              <a:pPr>
                <a:spcBef>
                  <a:spcPct val="0"/>
                </a:spcBef>
              </a:pPr>
              <a:t>31</a:t>
            </a:fld>
            <a:endParaRPr lang="en-US" altLang="en-US"/>
          </a:p>
        </p:txBody>
      </p:sp>
    </p:spTree>
    <p:extLst>
      <p:ext uri="{BB962C8B-B14F-4D97-AF65-F5344CB8AC3E}">
        <p14:creationId xmlns:p14="http://schemas.microsoft.com/office/powerpoint/2010/main" val="4036301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FCB871A7-F385-F947-97AA-636EF5B6720F}"/>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03C7FF80-72B4-C945-B8A5-B472A14B7D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LIVE DEMO</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Once researchers have set up a MyNCBI account, they need to add citations for their publications to MyBibliography. This is easily accomplished. While they are logged in to their MyNCBI account, they can perform an author search for themselves in the PubMed database, select the appropriate citations and send them to MyBibliogaphy using the Send To dropdown menu.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Importing citations from PubMed offers many advantages: </a:t>
            </a:r>
          </a:p>
          <a:p>
            <a:r>
              <a:rPr lang="en-US" altLang="en-US">
                <a:latin typeface="Arial" panose="020B0604020202020204" pitchFamily="34" charset="0"/>
                <a:ea typeface="ＭＳ Ｐゴシック" panose="020B0600070205080204" pitchFamily="34" charset="-128"/>
              </a:rPr>
              <a:t> - you can be confident the citations are correct – no typos or other errors</a:t>
            </a:r>
          </a:p>
          <a:p>
            <a:r>
              <a:rPr lang="en-US" altLang="en-US">
                <a:latin typeface="Arial" panose="020B0604020202020204" pitchFamily="34" charset="0"/>
                <a:ea typeface="ＭＳ Ｐゴシック" panose="020B0600070205080204" pitchFamily="34" charset="-128"/>
              </a:rPr>
              <a:t> - the Public Access compliance status will be indicated</a:t>
            </a:r>
          </a:p>
          <a:p>
            <a:r>
              <a:rPr lang="en-US" altLang="en-US">
                <a:latin typeface="Arial" panose="020B0604020202020204" pitchFamily="34" charset="0"/>
                <a:ea typeface="ＭＳ Ｐゴシック" panose="020B0600070205080204" pitchFamily="34" charset="-128"/>
              </a:rPr>
              <a:t> - the citations will update automatically once a PMCID is assigned and they come into compliance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However, there are also templates in My Bibliography for manually entering publications not found in PubMed, i.e. book chapters</a:t>
            </a:r>
          </a:p>
        </p:txBody>
      </p:sp>
      <p:sp>
        <p:nvSpPr>
          <p:cNvPr id="62467" name="Slide Number Placeholder 3">
            <a:extLst>
              <a:ext uri="{FF2B5EF4-FFF2-40B4-BE49-F238E27FC236}">
                <a16:creationId xmlns:a16="http://schemas.microsoft.com/office/drawing/2014/main" id="{49514D5C-DB25-5643-8FCB-A9C9308B67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D639E6A-888C-2645-86C4-14F90332B184}" type="slidenum">
              <a:rPr lang="en-US" altLang="en-US"/>
              <a:pPr>
                <a:spcBef>
                  <a:spcPct val="0"/>
                </a:spcBef>
              </a:pPr>
              <a:t>32</a:t>
            </a:fld>
            <a:endParaRPr lang="en-US" altLang="en-US"/>
          </a:p>
        </p:txBody>
      </p:sp>
    </p:spTree>
    <p:extLst>
      <p:ext uri="{BB962C8B-B14F-4D97-AF65-F5344CB8AC3E}">
        <p14:creationId xmlns:p14="http://schemas.microsoft.com/office/powerpoint/2010/main" val="2039405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7E4F247E-5AEC-7141-BCEF-CCAD6E144471}"/>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6C973C39-20EE-D342-8CC2-DA8AC18D2F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LIVE DEMO</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Using the Award display setting , researchers with their eRA Commons and My NCBI accounts linked are able to see whether their publications are compliant with the NIH Public Access Policy, to start the compliance process and to associate their publications with NIH awards. The eRA icon verifies that an eRA account has been linked to a My NCBI account. </a:t>
            </a:r>
          </a:p>
        </p:txBody>
      </p:sp>
      <p:sp>
        <p:nvSpPr>
          <p:cNvPr id="64515" name="Slide Number Placeholder 3">
            <a:extLst>
              <a:ext uri="{FF2B5EF4-FFF2-40B4-BE49-F238E27FC236}">
                <a16:creationId xmlns:a16="http://schemas.microsoft.com/office/drawing/2014/main" id="{8FDDF4C4-11BD-8047-A503-DEC66C0CF2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118709-800B-8744-82A1-6CA11BF930CC}" type="slidenum">
              <a:rPr lang="en-US" altLang="en-US"/>
              <a:pPr>
                <a:spcBef>
                  <a:spcPct val="0"/>
                </a:spcBef>
              </a:pPr>
              <a:t>33</a:t>
            </a:fld>
            <a:endParaRPr lang="en-US" altLang="en-US"/>
          </a:p>
        </p:txBody>
      </p:sp>
    </p:spTree>
    <p:extLst>
      <p:ext uri="{BB962C8B-B14F-4D97-AF65-F5344CB8AC3E}">
        <p14:creationId xmlns:p14="http://schemas.microsoft.com/office/powerpoint/2010/main" val="3131282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C5E4C5EE-0960-C74F-9416-228ED56D85D5}"/>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41CE3AF1-6CDA-FD42-A628-E3D4E82A4F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LIVE DEMO</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Compliance status is marked by icons to the left of the citations.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 green dot indicates the publication is compliant; the PMCID number and the NIH award are given.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 red dot indicates that the article is non-compliant. The compliance process can be started by clicking “Edit Status.”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 question mark indicates that compliance with the NIH Public Access Policy cannot be determined without additional information. Click "Edit Status" to enter supporting information for the citation. In this case no NIH award is associated with this publication meaning that no NIH grants were acknowledged in the publication. NIH awards can be added by clicking Add Award. NIH notifies Award owners when citations are associated with their award and adds the citations to the Award owners My NCBI accounts.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You may also see a yellow dot which means the publication was recently submitted to PMC and is in process or a N/A meaning that the publication is not subject to the covered by the Public Access policy, i.e it was published before April 2008, it was not peer-reviewed, etc.  </a:t>
            </a:r>
          </a:p>
        </p:txBody>
      </p:sp>
      <p:sp>
        <p:nvSpPr>
          <p:cNvPr id="66563" name="Slide Number Placeholder 3">
            <a:extLst>
              <a:ext uri="{FF2B5EF4-FFF2-40B4-BE49-F238E27FC236}">
                <a16:creationId xmlns:a16="http://schemas.microsoft.com/office/drawing/2014/main" id="{29FC3CBD-0CBA-C046-9D7B-286ABCC373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FBCCB82-D8F8-7240-8C0D-90235085330F}" type="slidenum">
              <a:rPr lang="en-US" altLang="en-US"/>
              <a:pPr>
                <a:spcBef>
                  <a:spcPct val="0"/>
                </a:spcBef>
              </a:pPr>
              <a:t>34</a:t>
            </a:fld>
            <a:endParaRPr lang="en-US" altLang="en-US"/>
          </a:p>
        </p:txBody>
      </p:sp>
    </p:spTree>
    <p:extLst>
      <p:ext uri="{BB962C8B-B14F-4D97-AF65-F5344CB8AC3E}">
        <p14:creationId xmlns:p14="http://schemas.microsoft.com/office/powerpoint/2010/main" val="25784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86CE318-BCA2-6945-88C5-C6CD1D615D69}"/>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13BD60A9-C849-9F46-9BB8-4CF5CE2584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LIVE DEMO</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When publications are marked with a red dot or question mark, researchers can begin the submission process or change the status of the publication by clicking on Edit Status. The pop up box offers several alternatives: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 - It can be indicated that  the publication was not supported by NIH funding </a:t>
            </a:r>
          </a:p>
          <a:p>
            <a:r>
              <a:rPr lang="en-US" altLang="en-US">
                <a:latin typeface="Arial" panose="020B0604020202020204" pitchFamily="34" charset="0"/>
                <a:ea typeface="ＭＳ Ｐゴシック" panose="020B0600070205080204" pitchFamily="34" charset="-128"/>
              </a:rPr>
              <a:t> - If the researchers has the manuscript files available the submission process can be started directly from here</a:t>
            </a:r>
          </a:p>
          <a:p>
            <a:r>
              <a:rPr lang="en-US" altLang="en-US">
                <a:latin typeface="Arial" panose="020B0604020202020204" pitchFamily="34" charset="0"/>
                <a:ea typeface="ＭＳ Ｐゴシック" panose="020B0600070205080204" pitchFamily="34" charset="-128"/>
              </a:rPr>
              <a:t> - If the publication was recently submitted, the temporary NIHMS ID can be listed</a:t>
            </a:r>
          </a:p>
          <a:p>
            <a:r>
              <a:rPr lang="en-US" altLang="en-US">
                <a:latin typeface="Arial" panose="020B0604020202020204" pitchFamily="34" charset="0"/>
                <a:ea typeface="ＭＳ Ｐゴシック" panose="020B0600070205080204" pitchFamily="34" charset="-128"/>
              </a:rPr>
              <a:t> - The researcher can specify that the publication is not covered by the Public Access policy. Several reasons are listed. This option will change the publication’s status to N/A.</a:t>
            </a:r>
          </a:p>
        </p:txBody>
      </p:sp>
      <p:sp>
        <p:nvSpPr>
          <p:cNvPr id="68611" name="Slide Number Placeholder 3">
            <a:extLst>
              <a:ext uri="{FF2B5EF4-FFF2-40B4-BE49-F238E27FC236}">
                <a16:creationId xmlns:a16="http://schemas.microsoft.com/office/drawing/2014/main" id="{378EF576-5C8E-DC41-A77D-35F091491C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93E5F81-5DCF-7B48-BB60-93F2F8A18974}" type="slidenum">
              <a:rPr lang="en-US" altLang="en-US"/>
              <a:pPr>
                <a:spcBef>
                  <a:spcPct val="0"/>
                </a:spcBef>
              </a:pPr>
              <a:t>35</a:t>
            </a:fld>
            <a:endParaRPr lang="en-US" altLang="en-US"/>
          </a:p>
        </p:txBody>
      </p:sp>
    </p:spTree>
    <p:extLst>
      <p:ext uri="{BB962C8B-B14F-4D97-AF65-F5344CB8AC3E}">
        <p14:creationId xmlns:p14="http://schemas.microsoft.com/office/powerpoint/2010/main" val="1827487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42A5AC24-C48C-944D-AAD2-6A23589A2BA5}"/>
              </a:ext>
            </a:extLst>
          </p:cNvPr>
          <p:cNvSpPr>
            <a:spLocks noGrp="1" noRot="1" noChangeAspect="1" noChangeArrowheads="1" noTextEdit="1"/>
          </p:cNvSpPr>
          <p:nvPr>
            <p:ph type="sldImg"/>
          </p:nvPr>
        </p:nvSpPr>
        <p:spPr>
          <a:ln/>
        </p:spPr>
      </p:sp>
      <p:sp>
        <p:nvSpPr>
          <p:cNvPr id="72706" name="Notes Placeholder 2">
            <a:extLst>
              <a:ext uri="{FF2B5EF4-FFF2-40B4-BE49-F238E27FC236}">
                <a16:creationId xmlns:a16="http://schemas.microsoft.com/office/drawing/2014/main" id="{FD79D352-ED30-2041-B744-8F3B75C704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Don’t wait until just before the next progress report or award application is due to worry about compliance. Researchers or their delegates should regularly check the compliance status of their publications. PIs should also monitor the compliance of all publications arising from their award not just the ones on which they are authors. Monitoring compliance is especially important if researchers are depending on publishers to do the PMC submission. It is taking 6-8 weeks for a publication to make its way through the submission process and be assigned a PMC ID because of the increased volume of submissions resulting from NIH’s more serious enforcement of the policy. After the manuscript files have been submitted and the initial approvals given there is </a:t>
            </a:r>
            <a:r>
              <a:rPr lang="en-US" altLang="en-US" u="sng">
                <a:latin typeface="Arial" panose="020B0604020202020204" pitchFamily="34" charset="0"/>
                <a:ea typeface="ＭＳ Ｐゴシック" panose="020B0600070205080204" pitchFamily="34" charset="-128"/>
              </a:rPr>
              <a:t>nothing</a:t>
            </a:r>
            <a:r>
              <a:rPr lang="en-US" altLang="en-US">
                <a:latin typeface="Arial" panose="020B0604020202020204" pitchFamily="34" charset="0"/>
                <a:ea typeface="ＭＳ Ｐゴシック" panose="020B0600070205080204" pitchFamily="34" charset="-128"/>
              </a:rPr>
              <a:t> we can do to speed up the process.</a:t>
            </a:r>
            <a:endParaRPr lang="en-US" altLang="en-US" u="sng">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Tools for monitoring compliance: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 - Researchers’ MyNCBI My Bibliography accounts – we already talked about this</a:t>
            </a:r>
          </a:p>
          <a:p>
            <a:r>
              <a:rPr lang="en-US" altLang="en-US">
                <a:latin typeface="Arial" panose="020B0604020202020204" pitchFamily="34" charset="0"/>
                <a:ea typeface="ＭＳ Ｐゴシック" panose="020B0600070205080204" pitchFamily="34" charset="-128"/>
              </a:rPr>
              <a:t> - Miner librarians have access to the Public Access Compliance Monitoring database which tracks noncompliant publications for all the UR’s NIH awards. If you would like to receive reports for your department’s PIs contact Linda, me, or the liaison librarian for your department.</a:t>
            </a:r>
          </a:p>
          <a:p>
            <a:r>
              <a:rPr lang="en-US" altLang="en-US">
                <a:latin typeface="Arial" panose="020B0604020202020204" pitchFamily="34" charset="0"/>
                <a:ea typeface="ＭＳ Ｐゴシック" panose="020B0600070205080204" pitchFamily="34" charset="-128"/>
              </a:rPr>
              <a:t> - Your liaison librarian can also help set up saved PubMed searches that will notify you or your researchers when new papers are published authored by the researcher or acknowledging a NIH award held by your department.</a:t>
            </a:r>
          </a:p>
        </p:txBody>
      </p:sp>
      <p:sp>
        <p:nvSpPr>
          <p:cNvPr id="72707" name="Slide Number Placeholder 3">
            <a:extLst>
              <a:ext uri="{FF2B5EF4-FFF2-40B4-BE49-F238E27FC236}">
                <a16:creationId xmlns:a16="http://schemas.microsoft.com/office/drawing/2014/main" id="{6C14D35B-F68F-F14C-A3B0-B8BFF71D0A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12B882F-D422-904E-8944-10B6D9DE34EF}" type="slidenum">
              <a:rPr lang="en-US" altLang="en-US"/>
              <a:pPr>
                <a:spcBef>
                  <a:spcPct val="0"/>
                </a:spcBef>
              </a:pPr>
              <a:t>36</a:t>
            </a:fld>
            <a:endParaRPr lang="en-US" altLang="en-US"/>
          </a:p>
        </p:txBody>
      </p:sp>
    </p:spTree>
    <p:extLst>
      <p:ext uri="{BB962C8B-B14F-4D97-AF65-F5344CB8AC3E}">
        <p14:creationId xmlns:p14="http://schemas.microsoft.com/office/powerpoint/2010/main" val="2342595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Contact the journal -- The first step you take should be to contact the journal (usually you can contact the editor with whom you have communicated previously) and request permission (it is best if the permission is in writing) to deposit the </a:t>
            </a:r>
            <a:r>
              <a:rPr lang="en-US" b="1" dirty="0"/>
              <a:t>manuscript</a:t>
            </a:r>
            <a:r>
              <a:rPr lang="en-US" dirty="0"/>
              <a:t> into NIHMS-PubMed Central PMC.  Even if the publisher offers to upload the article for you, in the interest of timeliness, it is suggested that you instead upload the manuscript yourself.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Determine responsibility -- </a:t>
            </a:r>
            <a:r>
              <a:rPr lang="en-US" dirty="0">
                <a:effectLst/>
              </a:rPr>
              <a:t>Are you the only author on this publication? If not, then multiple investigators will be listed as non-compliant, and it will speed the process of compliance if a single person is determined responsible for bringing the article into compliance. NIHMS will not allow duplication of manuscripts in the system, so there are no compliance issues surrounding multiple uploads; however, there is no reason to duplicate efforts.</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42</a:t>
            </a:fld>
            <a:endParaRPr lang="en-US"/>
          </a:p>
        </p:txBody>
      </p:sp>
    </p:spTree>
    <p:extLst>
      <p:ext uri="{BB962C8B-B14F-4D97-AF65-F5344CB8AC3E}">
        <p14:creationId xmlns:p14="http://schemas.microsoft.com/office/powerpoint/2010/main" val="3273136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manuscript should also include:</a:t>
            </a:r>
            <a:endParaRPr lang="en-US" dirty="0"/>
          </a:p>
          <a:p>
            <a:r>
              <a:rPr lang="en-US" sz="1200" kern="1200" dirty="0">
                <a:solidFill>
                  <a:schemeClr val="tx1"/>
                </a:solidFill>
                <a:effectLst/>
                <a:latin typeface="+mn-lt"/>
                <a:ea typeface="+mn-ea"/>
                <a:cs typeface="+mn-cs"/>
              </a:rPr>
              <a:t>figures, charts, tables and/or images</a:t>
            </a:r>
            <a:endParaRPr lang="en-US" dirty="0"/>
          </a:p>
          <a:p>
            <a:r>
              <a:rPr lang="en-US" sz="1200" kern="1200" dirty="0">
                <a:solidFill>
                  <a:schemeClr val="tx1"/>
                </a:solidFill>
                <a:effectLst/>
                <a:latin typeface="+mn-lt"/>
                <a:ea typeface="+mn-ea"/>
                <a:cs typeface="+mn-cs"/>
              </a:rPr>
              <a:t>supplemental materials associated with the work</a:t>
            </a:r>
            <a:endParaRPr lang="en-US" dirty="0"/>
          </a:p>
          <a:p>
            <a:r>
              <a:rPr lang="en-US" sz="1200" kern="1200" dirty="0">
                <a:solidFill>
                  <a:schemeClr val="tx1"/>
                </a:solidFill>
                <a:effectLst/>
                <a:latin typeface="+mn-lt"/>
                <a:ea typeface="+mn-ea"/>
                <a:cs typeface="+mn-cs"/>
              </a:rPr>
              <a:t>title page</a:t>
            </a:r>
            <a:endParaRPr lang="en-US" dirty="0"/>
          </a:p>
          <a:p>
            <a:r>
              <a:rPr lang="en-US" sz="1200" kern="1200" dirty="0">
                <a:solidFill>
                  <a:schemeClr val="tx1"/>
                </a:solidFill>
                <a:effectLst/>
                <a:latin typeface="+mn-lt"/>
                <a:ea typeface="+mn-ea"/>
                <a:cs typeface="+mn-cs"/>
              </a:rPr>
              <a:t>names and affiliations of the authors</a:t>
            </a:r>
            <a:endParaRPr lang="en-US" dirty="0"/>
          </a:p>
          <a:p>
            <a:r>
              <a:rPr lang="en-US" sz="1200" kern="1200" dirty="0">
                <a:solidFill>
                  <a:schemeClr val="tx1"/>
                </a:solidFill>
                <a:effectLst/>
                <a:latin typeface="+mn-lt"/>
                <a:ea typeface="+mn-ea"/>
                <a:cs typeface="+mn-cs"/>
              </a:rPr>
              <a:t>the corresponding author's name and email address</a:t>
            </a:r>
            <a:endParaRPr lang="en-US" dirty="0"/>
          </a:p>
          <a:p>
            <a:r>
              <a:rPr lang="en-US" sz="1200" kern="1200" dirty="0">
                <a:solidFill>
                  <a:schemeClr val="tx1"/>
                </a:solidFill>
                <a:effectLst/>
                <a:latin typeface="+mn-lt"/>
                <a:ea typeface="+mn-ea"/>
                <a:cs typeface="+mn-cs"/>
              </a:rPr>
              <a:t>grant award acknowledgements</a:t>
            </a:r>
            <a:endParaRPr lang="en-US" dirty="0"/>
          </a:p>
          <a:p>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44</a:t>
            </a:fld>
            <a:endParaRPr lang="en-US"/>
          </a:p>
        </p:txBody>
      </p:sp>
    </p:spTree>
    <p:extLst>
      <p:ext uri="{BB962C8B-B14F-4D97-AF65-F5344CB8AC3E}">
        <p14:creationId xmlns:p14="http://schemas.microsoft.com/office/powerpoint/2010/main" val="4071508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remove the connection following the steps below.</a:t>
            </a:r>
          </a:p>
          <a:p>
            <a:r>
              <a:rPr lang="en-US" dirty="0"/>
              <a:t>If there is no lock, you can remove the grant from the publication, by clicking, "Add or delete award". Then find the award on the list and uncheck it. Then click "save".</a:t>
            </a:r>
          </a:p>
          <a:p>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47</a:t>
            </a:fld>
            <a:endParaRPr lang="en-US"/>
          </a:p>
        </p:txBody>
      </p:sp>
    </p:spTree>
    <p:extLst>
      <p:ext uri="{BB962C8B-B14F-4D97-AF65-F5344CB8AC3E}">
        <p14:creationId xmlns:p14="http://schemas.microsoft.com/office/powerpoint/2010/main" val="127380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48</a:t>
            </a:fld>
            <a:endParaRPr lang="en-US"/>
          </a:p>
        </p:txBody>
      </p:sp>
    </p:spTree>
    <p:extLst>
      <p:ext uri="{BB962C8B-B14F-4D97-AF65-F5344CB8AC3E}">
        <p14:creationId xmlns:p14="http://schemas.microsoft.com/office/powerpoint/2010/main" val="281152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A35781F-5E35-D14E-9A86-7C31CA2C4DCF}"/>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07B00E23-4F79-1043-ADD1-00406D4C6F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We recommend that corresponding authors submit final manuscripts for all NIH supported publications to PMC as soon as the article is accepted for publication. Authors can either submit the manuscript themselves or make arrangements for third party such as an administrative support person or a librarian, to do the submission.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At this time the final manuscript files should be readily available. These files are often difficult to locate when doing a submission at a later date.</a:t>
            </a:r>
          </a:p>
        </p:txBody>
      </p:sp>
      <p:sp>
        <p:nvSpPr>
          <p:cNvPr id="25603" name="Slide Number Placeholder 3">
            <a:extLst>
              <a:ext uri="{FF2B5EF4-FFF2-40B4-BE49-F238E27FC236}">
                <a16:creationId xmlns:a16="http://schemas.microsoft.com/office/drawing/2014/main" id="{4EE18418-6E6B-4547-8194-A7DB5C4187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A343C5F-66F4-2441-9C36-30210404ACD8}" type="slidenum">
              <a:rPr lang="en-US" altLang="en-US"/>
              <a:pPr>
                <a:spcBef>
                  <a:spcPct val="0"/>
                </a:spcBef>
              </a:pPr>
              <a:t>14</a:t>
            </a:fld>
            <a:endParaRPr lang="en-US" altLang="en-US"/>
          </a:p>
        </p:txBody>
      </p:sp>
    </p:spTree>
    <p:extLst>
      <p:ext uri="{BB962C8B-B14F-4D97-AF65-F5344CB8AC3E}">
        <p14:creationId xmlns:p14="http://schemas.microsoft.com/office/powerpoint/2010/main" val="1803688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 directive</a:t>
            </a:r>
            <a:r>
              <a:rPr lang="en-US" baseline="0" dirty="0"/>
              <a:t> from the Office of Science and Technology in 2013 mandating that federal agencies who award more that $100 million in research funds need to come up with a plan to make data and resulting publications accessible to the public. </a:t>
            </a:r>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50</a:t>
            </a:fld>
            <a:endParaRPr lang="en-US"/>
          </a:p>
        </p:txBody>
      </p:sp>
    </p:spTree>
    <p:extLst>
      <p:ext uri="{BB962C8B-B14F-4D97-AF65-F5344CB8AC3E}">
        <p14:creationId xmlns:p14="http://schemas.microsoft.com/office/powerpoint/2010/main" val="338209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&lt;Live demo&gt;</a:t>
            </a:r>
          </a:p>
        </p:txBody>
      </p:sp>
      <p:sp>
        <p:nvSpPr>
          <p:cNvPr id="4" name="Slide Number Placeholder 3"/>
          <p:cNvSpPr>
            <a:spLocks noGrp="1"/>
          </p:cNvSpPr>
          <p:nvPr>
            <p:ph type="sldNum" sz="quarter" idx="10"/>
          </p:nvPr>
        </p:nvSpPr>
        <p:spPr/>
        <p:txBody>
          <a:bodyPr/>
          <a:lstStyle/>
          <a:p>
            <a:fld id="{02C8BEEB-7545-1B4A-AE5E-027BB3289CC4}" type="slidenum">
              <a:rPr lang="en-US" smtClean="0"/>
              <a:t>51</a:t>
            </a:fld>
            <a:endParaRPr lang="en-US"/>
          </a:p>
        </p:txBody>
      </p:sp>
    </p:spTree>
    <p:extLst>
      <p:ext uri="{BB962C8B-B14F-4D97-AF65-F5344CB8AC3E}">
        <p14:creationId xmlns:p14="http://schemas.microsoft.com/office/powerpoint/2010/main" val="833337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53</a:t>
            </a:fld>
            <a:endParaRPr lang="en-US"/>
          </a:p>
        </p:txBody>
      </p:sp>
    </p:spTree>
    <p:extLst>
      <p:ext uri="{BB962C8B-B14F-4D97-AF65-F5344CB8AC3E}">
        <p14:creationId xmlns:p14="http://schemas.microsoft.com/office/powerpoint/2010/main" val="4170887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54</a:t>
            </a:fld>
            <a:endParaRPr lang="en-US"/>
          </a:p>
        </p:txBody>
      </p:sp>
    </p:spTree>
    <p:extLst>
      <p:ext uri="{BB962C8B-B14F-4D97-AF65-F5344CB8AC3E}">
        <p14:creationId xmlns:p14="http://schemas.microsoft.com/office/powerpoint/2010/main" val="916720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55</a:t>
            </a:fld>
            <a:endParaRPr lang="en-US"/>
          </a:p>
        </p:txBody>
      </p:sp>
    </p:spTree>
    <p:extLst>
      <p:ext uri="{BB962C8B-B14F-4D97-AF65-F5344CB8AC3E}">
        <p14:creationId xmlns:p14="http://schemas.microsoft.com/office/powerpoint/2010/main" val="2504553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56</a:t>
            </a:fld>
            <a:endParaRPr lang="en-US"/>
          </a:p>
        </p:txBody>
      </p:sp>
    </p:spTree>
    <p:extLst>
      <p:ext uri="{BB962C8B-B14F-4D97-AF65-F5344CB8AC3E}">
        <p14:creationId xmlns:p14="http://schemas.microsoft.com/office/powerpoint/2010/main" val="3683686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57</a:t>
            </a:fld>
            <a:endParaRPr lang="en-US"/>
          </a:p>
        </p:txBody>
      </p:sp>
    </p:spTree>
    <p:extLst>
      <p:ext uri="{BB962C8B-B14F-4D97-AF65-F5344CB8AC3E}">
        <p14:creationId xmlns:p14="http://schemas.microsoft.com/office/powerpoint/2010/main" val="153366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58</a:t>
            </a:fld>
            <a:endParaRPr lang="en-US"/>
          </a:p>
        </p:txBody>
      </p:sp>
    </p:spTree>
    <p:extLst>
      <p:ext uri="{BB962C8B-B14F-4D97-AF65-F5344CB8AC3E}">
        <p14:creationId xmlns:p14="http://schemas.microsoft.com/office/powerpoint/2010/main" val="2568761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64</a:t>
            </a:fld>
            <a:endParaRPr lang="en-US"/>
          </a:p>
        </p:txBody>
      </p:sp>
    </p:spTree>
    <p:extLst>
      <p:ext uri="{BB962C8B-B14F-4D97-AF65-F5344CB8AC3E}">
        <p14:creationId xmlns:p14="http://schemas.microsoft.com/office/powerpoint/2010/main" val="145310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65</a:t>
            </a:fld>
            <a:endParaRPr lang="en-US"/>
          </a:p>
        </p:txBody>
      </p:sp>
    </p:spTree>
    <p:extLst>
      <p:ext uri="{BB962C8B-B14F-4D97-AF65-F5344CB8AC3E}">
        <p14:creationId xmlns:p14="http://schemas.microsoft.com/office/powerpoint/2010/main" val="421415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4E779867-9F9A-FE45-83F5-FDE27DF5BD0B}"/>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B1B9AF7B-0C36-B646-93A7-CD66451394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Many of the larger publishers will submit manuscripts of NIH supported publications to PMC for their authors but there are no guarantees that they will comply with the deadlines NIH requires. Remember that you only have three months after publication to be compliant and it can take a 6-8 weeks for the manuscript to work its way through the system and have the PMC ID number assigned.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Many publishers are confused about when the manuscript needs to be submitted to PMC. They believe that the 12 month embargo period means they don’t need to submit the manuscript until 12 months after publication.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If the publisher does end up submitting the final manuscript, it will override the manuscript submitted by the author.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If you do rely on the publisher for submission be prepared to closely monitor the publication and to contact the publisher if the manuscript has not been submitted to PMC three months after publication.</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8AB0BAB0-2804-FA47-86BF-D4FE24E6FD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E201389-CF64-C740-94F1-C05C8694984C}" type="slidenum">
              <a:rPr lang="en-US" altLang="en-US"/>
              <a:pPr>
                <a:spcBef>
                  <a:spcPct val="0"/>
                </a:spcBef>
              </a:pPr>
              <a:t>15</a:t>
            </a:fld>
            <a:endParaRPr lang="en-US" altLang="en-US"/>
          </a:p>
        </p:txBody>
      </p:sp>
    </p:spTree>
    <p:extLst>
      <p:ext uri="{BB962C8B-B14F-4D97-AF65-F5344CB8AC3E}">
        <p14:creationId xmlns:p14="http://schemas.microsoft.com/office/powerpoint/2010/main" val="3274089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67</a:t>
            </a:fld>
            <a:endParaRPr lang="en-US"/>
          </a:p>
        </p:txBody>
      </p:sp>
    </p:spTree>
    <p:extLst>
      <p:ext uri="{BB962C8B-B14F-4D97-AF65-F5344CB8AC3E}">
        <p14:creationId xmlns:p14="http://schemas.microsoft.com/office/powerpoint/2010/main" val="3734545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68</a:t>
            </a:fld>
            <a:endParaRPr lang="en-US"/>
          </a:p>
        </p:txBody>
      </p:sp>
    </p:spTree>
    <p:extLst>
      <p:ext uri="{BB962C8B-B14F-4D97-AF65-F5344CB8AC3E}">
        <p14:creationId xmlns:p14="http://schemas.microsoft.com/office/powerpoint/2010/main" val="1385039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EDAFF-42DB-4483-B9B8-F0063F8FAF3E}" type="slidenum">
              <a:rPr lang="en-US" smtClean="0"/>
              <a:t>69</a:t>
            </a:fld>
            <a:endParaRPr lang="en-US"/>
          </a:p>
        </p:txBody>
      </p:sp>
    </p:spTree>
    <p:extLst>
      <p:ext uri="{BB962C8B-B14F-4D97-AF65-F5344CB8AC3E}">
        <p14:creationId xmlns:p14="http://schemas.microsoft.com/office/powerpoint/2010/main" val="2608375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Biosketch</a:t>
            </a:r>
            <a:r>
              <a:rPr lang="en-US" baseline="0" dirty="0"/>
              <a:t> is designed to highlight accomplishments, not a list of publications </a:t>
            </a:r>
          </a:p>
          <a:p>
            <a:r>
              <a:rPr lang="en-US" baseline="0" dirty="0">
                <a:sym typeface="Wingdings"/>
              </a:rPr>
              <a:t></a:t>
            </a:r>
            <a:r>
              <a:rPr lang="en-US" baseline="0" dirty="0"/>
              <a:t>Guidance with – create, format, import publications and grants, how to separate authored vs. </a:t>
            </a:r>
            <a:r>
              <a:rPr lang="en-US" baseline="0" dirty="0" err="1"/>
              <a:t>unauthored</a:t>
            </a:r>
            <a:r>
              <a:rPr lang="en-US" baseline="0" dirty="0"/>
              <a:t> publications</a:t>
            </a:r>
          </a:p>
          <a:p>
            <a:r>
              <a:rPr lang="en-US" baseline="0" dirty="0"/>
              <a:t>--&gt;</a:t>
            </a:r>
            <a:endParaRPr lang="en-US" dirty="0"/>
          </a:p>
        </p:txBody>
      </p:sp>
      <p:sp>
        <p:nvSpPr>
          <p:cNvPr id="4" name="Slide Number Placeholder 3"/>
          <p:cNvSpPr>
            <a:spLocks noGrp="1"/>
          </p:cNvSpPr>
          <p:nvPr>
            <p:ph type="sldNum" sz="quarter" idx="10"/>
          </p:nvPr>
        </p:nvSpPr>
        <p:spPr/>
        <p:txBody>
          <a:bodyPr/>
          <a:lstStyle/>
          <a:p>
            <a:fld id="{02C8BEEB-7545-1B4A-AE5E-027BB3289CC4}" type="slidenum">
              <a:rPr lang="en-US" smtClean="0"/>
              <a:t>71</a:t>
            </a:fld>
            <a:endParaRPr lang="en-US"/>
          </a:p>
        </p:txBody>
      </p:sp>
    </p:spTree>
    <p:extLst>
      <p:ext uri="{BB962C8B-B14F-4D97-AF65-F5344CB8AC3E}">
        <p14:creationId xmlns:p14="http://schemas.microsoft.com/office/powerpoint/2010/main" val="323344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7006077-6C9A-1C4D-8120-851D5D05D852}"/>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48E33AE2-4F90-B441-90CB-FB41240956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The only exception to this recommendation is when the article is published in one of the over 500 journals that have committed to submitting </a:t>
            </a:r>
            <a:r>
              <a:rPr lang="en-US" altLang="en-US" u="sng" dirty="0">
                <a:latin typeface="Arial" panose="020B0604020202020204" pitchFamily="34" charset="0"/>
                <a:ea typeface="ＭＳ Ｐゴシック" panose="020B0600070205080204" pitchFamily="34" charset="-128"/>
              </a:rPr>
              <a:t>final published versions</a:t>
            </a:r>
            <a:r>
              <a:rPr lang="en-US" altLang="en-US" dirty="0">
                <a:latin typeface="Arial" panose="020B0604020202020204" pitchFamily="34" charset="0"/>
                <a:ea typeface="ＭＳ Ｐゴシック" panose="020B0600070205080204" pitchFamily="34" charset="-128"/>
              </a:rPr>
              <a:t> (not manuscripts) of all NIH supported articles to PMC. These journals are sometimes referred to as Method A journals. A list can be found at the URL shown on this slide.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Publications from any of these journals are not required to have a PMCID three months after publication to be compliant. If a PMCID has not been assigned yet, these publications will have the status “PMC Journal – In Process”. </a:t>
            </a:r>
          </a:p>
        </p:txBody>
      </p:sp>
      <p:sp>
        <p:nvSpPr>
          <p:cNvPr id="29699" name="Slide Number Placeholder 3">
            <a:extLst>
              <a:ext uri="{FF2B5EF4-FFF2-40B4-BE49-F238E27FC236}">
                <a16:creationId xmlns:a16="http://schemas.microsoft.com/office/drawing/2014/main" id="{18297041-4C73-7948-A15A-7D3ED3C799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7F322F-4475-9B41-A935-AFEC51CE58D5}" type="slidenum">
              <a:rPr lang="en-US" altLang="en-US"/>
              <a:pPr>
                <a:spcBef>
                  <a:spcPct val="0"/>
                </a:spcBef>
              </a:pPr>
              <a:t>16</a:t>
            </a:fld>
            <a:endParaRPr lang="en-US" altLang="en-US"/>
          </a:p>
        </p:txBody>
      </p:sp>
    </p:spTree>
    <p:extLst>
      <p:ext uri="{BB962C8B-B14F-4D97-AF65-F5344CB8AC3E}">
        <p14:creationId xmlns:p14="http://schemas.microsoft.com/office/powerpoint/2010/main" val="135704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9BA40EEA-2533-814A-A684-9564FC48A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514C7D4-B093-D844-B04A-08FB0C53970C}" type="slidenum">
              <a:rPr lang="en-US" altLang="en-US"/>
              <a:pPr>
                <a:spcBef>
                  <a:spcPct val="0"/>
                </a:spcBef>
              </a:pPr>
              <a:t>17</a:t>
            </a:fld>
            <a:endParaRPr lang="en-US" altLang="en-US"/>
          </a:p>
        </p:txBody>
      </p:sp>
      <p:sp>
        <p:nvSpPr>
          <p:cNvPr id="31746" name="Rectangle 2">
            <a:extLst>
              <a:ext uri="{FF2B5EF4-FFF2-40B4-BE49-F238E27FC236}">
                <a16:creationId xmlns:a16="http://schemas.microsoft.com/office/drawing/2014/main" id="{3AD5CFC0-346F-5340-8EBA-B9EA29259DF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607D0166-C546-0E4D-B4C6-1AC01E267A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Submitting a manuscript to PMC is a simple four step process.  The first three steps can be done by a third party such as an administrative support person, librarian or publisher.  However only the author or PI can complete the fourth step which is to first approve the PDF of the submitted files and then the final web version of the paper.  Plus, in many cases the PI or author will set the embargo period.  The embargo period is the time between the official publication date and when the manuscript becomes publicly available.  The embargo period is decided by the publisher but the maximum and the norm is 12 months.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u="sng" dirty="0">
                <a:latin typeface="Arial" panose="020B0604020202020204" pitchFamily="34" charset="0"/>
                <a:ea typeface="ＭＳ Ｐゴシック" panose="020B0600070205080204" pitchFamily="34" charset="-128"/>
              </a:rPr>
              <a:t>If the author or PI does not approve the submission, the manuscript will not be deposited in PMC and will not be in compliance.  The NIHMSID number generated when the submission process starts will not be accepted if the manuscript is stalled in the Submission System for longer than three months.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4241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113E93B-42D7-A54B-880E-F9A85DB08D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8FE5455-4779-7749-90B4-FD9FA1959E6F}" type="slidenum">
              <a:rPr lang="en-US" altLang="en-US"/>
              <a:pPr>
                <a:spcBef>
                  <a:spcPct val="0"/>
                </a:spcBef>
              </a:pPr>
              <a:t>18</a:t>
            </a:fld>
            <a:endParaRPr lang="en-US" altLang="en-US"/>
          </a:p>
        </p:txBody>
      </p:sp>
      <p:sp>
        <p:nvSpPr>
          <p:cNvPr id="33794" name="Rectangle 2">
            <a:extLst>
              <a:ext uri="{FF2B5EF4-FFF2-40B4-BE49-F238E27FC236}">
                <a16:creationId xmlns:a16="http://schemas.microsoft.com/office/drawing/2014/main" id="{E99CC2F0-7B10-214D-B795-B21A0AE8DE35}"/>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F45FE9D7-01D1-C842-A9E2-510C2454DE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PIs, authors or administrators with a Commons account should log into the Manuscript Submission System using that account. Other users can log in with their My NCBI account. If they don’t have a My NCBI account, one can be set up in the PubMed database. Always use the same account when using the Manuscript Submission System. The system keeps track of all your submissions and you can monitor their status.</a:t>
            </a:r>
          </a:p>
        </p:txBody>
      </p:sp>
    </p:spTree>
    <p:extLst>
      <p:ext uri="{BB962C8B-B14F-4D97-AF65-F5344CB8AC3E}">
        <p14:creationId xmlns:p14="http://schemas.microsoft.com/office/powerpoint/2010/main" val="122190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ADA4B00-B550-3346-8A78-4F92505844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0F4FA8-3CA4-6B40-AFA8-AC8A293C9768}" type="slidenum">
              <a:rPr lang="en-US" altLang="en-US"/>
              <a:pPr>
                <a:spcBef>
                  <a:spcPct val="0"/>
                </a:spcBef>
              </a:pPr>
              <a:t>19</a:t>
            </a:fld>
            <a:endParaRPr lang="en-US" altLang="en-US"/>
          </a:p>
        </p:txBody>
      </p:sp>
      <p:sp>
        <p:nvSpPr>
          <p:cNvPr id="35842" name="Rectangle 2">
            <a:extLst>
              <a:ext uri="{FF2B5EF4-FFF2-40B4-BE49-F238E27FC236}">
                <a16:creationId xmlns:a16="http://schemas.microsoft.com/office/drawing/2014/main" id="{05E910E4-EDB7-8342-BF19-108FD0DD8F0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79B58E5-0A86-D543-847F-C2CA9A9BF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Journal and Manuscript title must be entered. This information can be entered manually or you can use the Lookup Article tab to do an author search for the citation. Authors with MyNCBI accounts can also locate the correct citation in their My Bibliography publication list. </a:t>
            </a:r>
          </a:p>
        </p:txBody>
      </p:sp>
    </p:spTree>
    <p:extLst>
      <p:ext uri="{BB962C8B-B14F-4D97-AF65-F5344CB8AC3E}">
        <p14:creationId xmlns:p14="http://schemas.microsoft.com/office/powerpoint/2010/main" val="363031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DEFA7C25-3EDC-B34F-857C-C8001818D4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C0E2D47-7A6E-934A-8B82-E954D06A9666}" type="slidenum">
              <a:rPr lang="en-US" altLang="en-US"/>
              <a:pPr>
                <a:spcBef>
                  <a:spcPct val="0"/>
                </a:spcBef>
              </a:pPr>
              <a:t>20</a:t>
            </a:fld>
            <a:endParaRPr lang="en-US" altLang="en-US"/>
          </a:p>
        </p:txBody>
      </p:sp>
      <p:sp>
        <p:nvSpPr>
          <p:cNvPr id="37890" name="Rectangle 2">
            <a:extLst>
              <a:ext uri="{FF2B5EF4-FFF2-40B4-BE49-F238E27FC236}">
                <a16:creationId xmlns:a16="http://schemas.microsoft.com/office/drawing/2014/main" id="{DBC15B1E-E359-FA41-AE6A-0AEE3050595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D9327C07-0728-564D-ACBB-8596D64DF9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Submitters must enter the grant number that funded the research the article was based on and the PI for the grant. Searching by the PI’s name returns a list of his/her grants. </a:t>
            </a:r>
          </a:p>
        </p:txBody>
      </p:sp>
    </p:spTree>
    <p:extLst>
      <p:ext uri="{BB962C8B-B14F-4D97-AF65-F5344CB8AC3E}">
        <p14:creationId xmlns:p14="http://schemas.microsoft.com/office/powerpoint/2010/main" val="23200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C3A5A91-C065-4843-8DE8-6189580F73F9}"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C3B4E70-39D9-F248-B5CD-008DF17088D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A5A91-C065-4843-8DE8-6189580F73F9}"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A5A91-C065-4843-8DE8-6189580F73F9}"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A5A91-C065-4843-8DE8-6189580F73F9}" type="datetimeFigureOut">
              <a:rPr lang="en-US" smtClean="0"/>
              <a:t>7/2/18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C3A5A91-C065-4843-8DE8-6189580F73F9}" type="datetimeFigureOut">
              <a:rPr lang="en-US" smtClean="0"/>
              <a:t>7/2/18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B4E70-39D9-F248-B5CD-008DF17088D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A5A91-C065-4843-8DE8-6189580F73F9}" type="datetimeFigureOut">
              <a:rPr lang="en-US" smtClean="0"/>
              <a:t>7/2/18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A5A91-C065-4843-8DE8-6189580F73F9}" type="datetimeFigureOut">
              <a:rPr lang="en-US" smtClean="0"/>
              <a:t>7/2/18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A5A91-C065-4843-8DE8-6189580F73F9}" type="datetimeFigureOut">
              <a:rPr lang="en-US" smtClean="0"/>
              <a:t>7/2/18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C3A5A91-C065-4843-8DE8-6189580F73F9}" type="datetimeFigureOut">
              <a:rPr lang="en-US" smtClean="0"/>
              <a:t>7/2/18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B4E70-39D9-F248-B5CD-008DF17088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A5A91-C065-4843-8DE8-6189580F73F9}" type="datetimeFigureOut">
              <a:rPr lang="en-US" smtClean="0"/>
              <a:t>7/2/18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B4E70-39D9-F248-B5CD-008DF17088D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6C3A5A91-C065-4843-8DE8-6189580F73F9}" type="datetimeFigureOut">
              <a:rPr lang="en-US" smtClean="0"/>
              <a:t>7/2/18</a:t>
            </a:fld>
            <a:endParaRPr lang="en-US"/>
          </a:p>
        </p:txBody>
      </p:sp>
      <p:sp>
        <p:nvSpPr>
          <p:cNvPr id="7" name="Slide Number Placeholder 6"/>
          <p:cNvSpPr>
            <a:spLocks noGrp="1"/>
          </p:cNvSpPr>
          <p:nvPr>
            <p:ph type="sldNum" sz="quarter" idx="12"/>
          </p:nvPr>
        </p:nvSpPr>
        <p:spPr/>
        <p:txBody>
          <a:bodyPr/>
          <a:lstStyle/>
          <a:p>
            <a:fld id="{3C3B4E70-39D9-F248-B5CD-008DF17088D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C3A5A91-C065-4843-8DE8-6189580F73F9}" type="datetimeFigureOut">
              <a:rPr lang="en-US" smtClean="0"/>
              <a:t>7/2/18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C3B4E70-39D9-F248-B5CD-008DF17088D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nihms.nih.gov/db/sub.cgi?page=email&amp;from=list&amp;mi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urmc.rochester.edu/libraries/min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urmc.rochester.edu/libraries/mine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w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grants.nih.gov/grants/funding/424/index.htm#biosketch"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grants.nih.gov/grants/funding/424/index.htm#biosketch"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grants.nih.gov/grants/funding/phs398/biosketchsample.pdf" TargetMode="External"/><Relationship Id="rId4" Type="http://schemas.openxmlformats.org/officeDocument/2006/relationships/hyperlink" Target="http://grants.nih.gov/grants/funding/424/index.htm#biosket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ublicaccess.nih.gov/submit_process_journals.htm"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mailto:elizabeth_grace@urmc.rochester.edu" TargetMode="External"/><Relationship Id="rId2" Type="http://schemas.openxmlformats.org/officeDocument/2006/relationships/hyperlink" Target="mailto:linda_hasman@urmc.rochester.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ublicaccess.nih.gov/select_deposit_publishers.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512274"/>
            <a:ext cx="6553200" cy="457200"/>
          </a:xfrm>
        </p:spPr>
        <p:txBody>
          <a:bodyPr>
            <a:noAutofit/>
          </a:bodyPr>
          <a:lstStyle/>
          <a:p>
            <a:r>
              <a:rPr lang="en-US" sz="1600" dirty="0"/>
              <a:t>Linda </a:t>
            </a:r>
            <a:r>
              <a:rPr lang="en-US" sz="1600" dirty="0" err="1"/>
              <a:t>hasman</a:t>
            </a:r>
            <a:r>
              <a:rPr lang="en-US" sz="1600" dirty="0"/>
              <a:t>, </a:t>
            </a:r>
            <a:r>
              <a:rPr lang="en-US" sz="1600" dirty="0" err="1"/>
              <a:t>msls</a:t>
            </a:r>
            <a:endParaRPr lang="en-US" sz="1600" dirty="0"/>
          </a:p>
          <a:p>
            <a:r>
              <a:rPr lang="en-US" sz="1600" dirty="0"/>
              <a:t>Liz Grace, MLIS</a:t>
            </a:r>
          </a:p>
        </p:txBody>
      </p:sp>
      <p:sp>
        <p:nvSpPr>
          <p:cNvPr id="2" name="Title 1"/>
          <p:cNvSpPr>
            <a:spLocks noGrp="1"/>
          </p:cNvSpPr>
          <p:nvPr>
            <p:ph type="ctrTitle"/>
          </p:nvPr>
        </p:nvSpPr>
        <p:spPr>
          <a:xfrm>
            <a:off x="604705" y="3227033"/>
            <a:ext cx="6629400" cy="1219201"/>
          </a:xfrm>
        </p:spPr>
        <p:txBody>
          <a:bodyPr/>
          <a:lstStyle/>
          <a:p>
            <a:r>
              <a:rPr lang="en-US" sz="2800" dirty="0"/>
              <a:t>Federal Requirements for public access compliance, </a:t>
            </a:r>
            <a:r>
              <a:rPr lang="en-US" sz="2800" dirty="0" err="1"/>
              <a:t>biosketches</a:t>
            </a:r>
            <a:r>
              <a:rPr lang="en-US" sz="2800" dirty="0"/>
              <a:t> and support</a:t>
            </a:r>
          </a:p>
        </p:txBody>
      </p:sp>
    </p:spTree>
    <p:extLst>
      <p:ext uri="{BB962C8B-B14F-4D97-AF65-F5344CB8AC3E}">
        <p14:creationId xmlns:p14="http://schemas.microsoft.com/office/powerpoint/2010/main" val="307770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submitting manuscripts</a:t>
            </a:r>
          </a:p>
        </p:txBody>
      </p:sp>
      <p:sp>
        <p:nvSpPr>
          <p:cNvPr id="3" name="Content Placeholder 2"/>
          <p:cNvSpPr>
            <a:spLocks noGrp="1"/>
          </p:cNvSpPr>
          <p:nvPr>
            <p:ph idx="1"/>
          </p:nvPr>
        </p:nvSpPr>
        <p:spPr/>
        <p:txBody>
          <a:bodyPr/>
          <a:lstStyle/>
          <a:p>
            <a:r>
              <a:rPr lang="en-US" altLang="en-US" b="1" dirty="0">
                <a:ea typeface="ＭＳ Ｐゴシック" charset="-128"/>
              </a:rPr>
              <a:t>Method D </a:t>
            </a:r>
            <a:r>
              <a:rPr lang="en-US" altLang="en-US" dirty="0">
                <a:ea typeface="ＭＳ Ｐゴシック" charset="-128"/>
              </a:rPr>
              <a:t>-- Some publishers will submit manuscript files to NIHMS for the author.  The author is responsible for the remaining steps in the NIHMS process. </a:t>
            </a:r>
          </a:p>
        </p:txBody>
      </p:sp>
    </p:spTree>
    <p:extLst>
      <p:ext uri="{BB962C8B-B14F-4D97-AF65-F5344CB8AC3E}">
        <p14:creationId xmlns:p14="http://schemas.microsoft.com/office/powerpoint/2010/main" val="153090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submitting manuscripts </a:t>
            </a:r>
          </a:p>
        </p:txBody>
      </p:sp>
      <p:pic>
        <p:nvPicPr>
          <p:cNvPr id="4" name="Content Placeholder 5" descr="keep-calm-work-in-progress.png"/>
          <p:cNvPicPr>
            <a:picLocks noChangeAspect="1"/>
          </p:cNvPicPr>
          <p:nvPr/>
        </p:nvPicPr>
        <p:blipFill>
          <a:blip r:embed="rId2">
            <a:extLst>
              <a:ext uri="{28A0092B-C50C-407E-A947-70E740481C1C}">
                <a14:useLocalDpi xmlns:a14="http://schemas.microsoft.com/office/drawing/2010/main" val="0"/>
              </a:ext>
            </a:extLst>
          </a:blip>
          <a:srcRect l="-7967" r="-7967"/>
          <a:stretch>
            <a:fillRect/>
          </a:stretch>
        </p:blipFill>
        <p:spPr>
          <a:xfrm>
            <a:off x="0" y="1918493"/>
            <a:ext cx="4016375" cy="4041775"/>
          </a:xfrm>
          <a:prstGeom prst="rect">
            <a:avLst/>
          </a:prstGeom>
        </p:spPr>
      </p:pic>
      <p:sp>
        <p:nvSpPr>
          <p:cNvPr id="5" name="TextBox 4"/>
          <p:cNvSpPr txBox="1"/>
          <p:nvPr/>
        </p:nvSpPr>
        <p:spPr>
          <a:xfrm>
            <a:off x="4016375" y="2103120"/>
            <a:ext cx="4700015" cy="3385542"/>
          </a:xfrm>
          <a:prstGeom prst="rect">
            <a:avLst/>
          </a:prstGeom>
          <a:noFill/>
        </p:spPr>
        <p:txBody>
          <a:bodyPr wrap="square" rtlCol="0">
            <a:spAutoFit/>
          </a:bodyPr>
          <a:lstStyle/>
          <a:p>
            <a:r>
              <a:rPr lang="en-US" sz="2800" dirty="0"/>
              <a:t>Submitted manuscripts will receive a NIHMS ID immediately.</a:t>
            </a:r>
          </a:p>
          <a:p>
            <a:pPr marL="342900" indent="-342900">
              <a:buFont typeface="Arial" charset="0"/>
              <a:buChar char="•"/>
            </a:pPr>
            <a:r>
              <a:rPr lang="en-US" sz="2800" dirty="0"/>
              <a:t>This number is valid for 3-months</a:t>
            </a:r>
          </a:p>
          <a:p>
            <a:pPr marL="342900" indent="-342900">
              <a:buFont typeface="Arial" charset="0"/>
              <a:buChar char="•"/>
            </a:pPr>
            <a:r>
              <a:rPr lang="en-US" sz="2800" dirty="0"/>
              <a:t>It can be used in RPPRs and grant submissions</a:t>
            </a:r>
          </a:p>
          <a:p>
            <a:endParaRPr lang="en-US" dirty="0"/>
          </a:p>
        </p:txBody>
      </p:sp>
    </p:spTree>
    <p:extLst>
      <p:ext uri="{BB962C8B-B14F-4D97-AF65-F5344CB8AC3E}">
        <p14:creationId xmlns:p14="http://schemas.microsoft.com/office/powerpoint/2010/main" val="111753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Difference between </a:t>
            </a:r>
            <a:r>
              <a:rPr lang="en-US" dirty="0" err="1"/>
              <a:t>pubmed</a:t>
            </a:r>
            <a:r>
              <a:rPr lang="en-US" dirty="0"/>
              <a:t> and </a:t>
            </a:r>
            <a:r>
              <a:rPr lang="en-US" dirty="0" err="1"/>
              <a:t>pubmed</a:t>
            </a:r>
            <a:r>
              <a:rPr lang="en-US" dirty="0"/>
              <a:t> central?</a:t>
            </a:r>
          </a:p>
        </p:txBody>
      </p:sp>
      <p:sp>
        <p:nvSpPr>
          <p:cNvPr id="3" name="Content Placeholder 2"/>
          <p:cNvSpPr>
            <a:spLocks noGrp="1"/>
          </p:cNvSpPr>
          <p:nvPr>
            <p:ph idx="1"/>
          </p:nvPr>
        </p:nvSpPr>
        <p:spPr/>
        <p:txBody>
          <a:bodyPr/>
          <a:lstStyle/>
          <a:p>
            <a:r>
              <a:rPr lang="en-US" dirty="0"/>
              <a:t>What is the difference between a PMID and PMCID? And, what is the difference between PubMed and PubMed Central?</a:t>
            </a:r>
          </a:p>
          <a:p>
            <a:pPr lvl="1">
              <a:buFont typeface="Wingdings" charset="2"/>
              <a:buChar char="§"/>
            </a:pPr>
            <a:r>
              <a:rPr lang="en-US" altLang="en-US" sz="2400" b="1" dirty="0">
                <a:ea typeface="ＭＳ Ｐゴシック" charset="-128"/>
              </a:rPr>
              <a:t>PubMed is HBO</a:t>
            </a:r>
          </a:p>
          <a:p>
            <a:pPr lvl="2">
              <a:buFont typeface="Wingdings" charset="2"/>
              <a:buChar char="§"/>
            </a:pPr>
            <a:r>
              <a:rPr lang="en-US" altLang="en-US" sz="2400" dirty="0">
                <a:ea typeface="ＭＳ Ｐゴシック" charset="-128"/>
              </a:rPr>
              <a:t>28.4-million citations</a:t>
            </a:r>
          </a:p>
          <a:p>
            <a:pPr lvl="2">
              <a:buFont typeface="Wingdings" charset="2"/>
              <a:buChar char="§"/>
            </a:pPr>
            <a:r>
              <a:rPr lang="en-US" altLang="en-US" sz="2400" dirty="0">
                <a:ea typeface="ＭＳ Ｐゴシック" charset="-128"/>
              </a:rPr>
              <a:t>Abstract only</a:t>
            </a:r>
          </a:p>
          <a:p>
            <a:pPr lvl="1">
              <a:buFont typeface="Wingdings" charset="2"/>
              <a:buChar char="§"/>
            </a:pPr>
            <a:r>
              <a:rPr lang="en-US" altLang="en-US" sz="2400" b="1" dirty="0">
                <a:ea typeface="ＭＳ Ｐゴシック" charset="-128"/>
              </a:rPr>
              <a:t>PubMed Central is PBS</a:t>
            </a:r>
          </a:p>
          <a:p>
            <a:pPr lvl="2">
              <a:buFont typeface="Wingdings" charset="2"/>
              <a:buChar char="§"/>
            </a:pPr>
            <a:r>
              <a:rPr lang="en-US" altLang="en-US" sz="2400" dirty="0">
                <a:ea typeface="ＭＳ Ｐゴシック" charset="-128"/>
              </a:rPr>
              <a:t>Free full-text archive </a:t>
            </a:r>
          </a:p>
          <a:p>
            <a:pPr lvl="2">
              <a:buFont typeface="Wingdings" charset="2"/>
              <a:buChar char="§"/>
            </a:pPr>
            <a:r>
              <a:rPr lang="en-US" altLang="en-US" sz="2400" dirty="0">
                <a:ea typeface="ＭＳ Ｐゴシック" charset="-128"/>
              </a:rPr>
              <a:t>4.8 million articles</a:t>
            </a:r>
          </a:p>
          <a:p>
            <a:endParaRPr lang="en-US" dirty="0"/>
          </a:p>
        </p:txBody>
      </p:sp>
    </p:spTree>
    <p:extLst>
      <p:ext uri="{BB962C8B-B14F-4D97-AF65-F5344CB8AC3E}">
        <p14:creationId xmlns:p14="http://schemas.microsoft.com/office/powerpoint/2010/main" val="11266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BB56230-B1D5-1A4E-B020-91A08A9CCC5B}"/>
              </a:ext>
            </a:extLst>
          </p:cNvPr>
          <p:cNvSpPr>
            <a:spLocks noGrp="1" noChangeArrowheads="1"/>
          </p:cNvSpPr>
          <p:nvPr>
            <p:ph type="title"/>
          </p:nvPr>
        </p:nvSpPr>
        <p:spPr/>
        <p:txBody>
          <a:bodyPr>
            <a:normAutofit/>
          </a:bodyPr>
          <a:lstStyle/>
          <a:p>
            <a:pPr algn="ctr"/>
            <a:r>
              <a:rPr lang="en-US" altLang="en-US" sz="4400" b="1" dirty="0">
                <a:ea typeface="ＭＳ Ｐゴシック" panose="020B0600070205080204" pitchFamily="34" charset="-128"/>
              </a:rPr>
              <a:t>Best Practices</a:t>
            </a:r>
          </a:p>
        </p:txBody>
      </p:sp>
      <p:pic>
        <p:nvPicPr>
          <p:cNvPr id="22530" name="Content Placeholder 5">
            <a:extLst>
              <a:ext uri="{FF2B5EF4-FFF2-40B4-BE49-F238E27FC236}">
                <a16:creationId xmlns:a16="http://schemas.microsoft.com/office/drawing/2014/main" id="{5F5B1C1D-7270-F04C-B80D-81961350E9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0364" y="2027434"/>
            <a:ext cx="6172200" cy="4421188"/>
          </a:xfrm>
        </p:spPr>
      </p:pic>
    </p:spTree>
    <p:extLst>
      <p:ext uri="{BB962C8B-B14F-4D97-AF65-F5344CB8AC3E}">
        <p14:creationId xmlns:p14="http://schemas.microsoft.com/office/powerpoint/2010/main" val="124654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5491B045-C5D1-E24D-B1F4-F675148F71C7}"/>
              </a:ext>
            </a:extLst>
          </p:cNvPr>
          <p:cNvSpPr>
            <a:spLocks noGrp="1" noChangeArrowheads="1"/>
          </p:cNvSpPr>
          <p:nvPr>
            <p:ph type="title"/>
          </p:nvPr>
        </p:nvSpPr>
        <p:spPr/>
        <p:txBody>
          <a:bodyPr>
            <a:normAutofit/>
          </a:bodyPr>
          <a:lstStyle/>
          <a:p>
            <a:pPr algn="ctr"/>
            <a:r>
              <a:rPr lang="en-US" altLang="en-US" sz="4000" b="1" dirty="0">
                <a:ea typeface="ＭＳ Ｐゴシック" panose="020B0600070205080204" pitchFamily="34" charset="-128"/>
              </a:rPr>
              <a:t>Best Practice 1</a:t>
            </a:r>
          </a:p>
        </p:txBody>
      </p:sp>
      <p:sp>
        <p:nvSpPr>
          <p:cNvPr id="24578" name="Content Placeholder 2">
            <a:extLst>
              <a:ext uri="{FF2B5EF4-FFF2-40B4-BE49-F238E27FC236}">
                <a16:creationId xmlns:a16="http://schemas.microsoft.com/office/drawing/2014/main" id="{C388A6BC-B698-E74B-BD81-E73DE676ACF3}"/>
              </a:ext>
            </a:extLst>
          </p:cNvPr>
          <p:cNvSpPr>
            <a:spLocks noGrp="1" noChangeArrowheads="1"/>
          </p:cNvSpPr>
          <p:nvPr>
            <p:ph idx="1"/>
          </p:nvPr>
        </p:nvSpPr>
        <p:spPr/>
        <p:txBody>
          <a:bodyPr/>
          <a:lstStyle/>
          <a:p>
            <a:pPr marL="0" indent="0" algn="ctr">
              <a:buFont typeface="Wingdings" pitchFamily="2" charset="2"/>
              <a:buNone/>
            </a:pPr>
            <a:endParaRPr lang="en-US" altLang="en-US" sz="4400" dirty="0">
              <a:ea typeface="ＭＳ Ｐゴシック" panose="020B0600070205080204" pitchFamily="34" charset="-128"/>
            </a:endParaRPr>
          </a:p>
          <a:p>
            <a:pPr marL="0" indent="0" algn="ctr">
              <a:buFont typeface="Wingdings" pitchFamily="2" charset="2"/>
              <a:buNone/>
            </a:pPr>
            <a:r>
              <a:rPr lang="en-US" altLang="en-US" sz="4800" dirty="0">
                <a:ea typeface="ＭＳ Ｐゴシック" panose="020B0600070205080204" pitchFamily="34" charset="-128"/>
              </a:rPr>
              <a:t>Submit manuscript to PMC when the article is accepted for publication</a:t>
            </a:r>
          </a:p>
        </p:txBody>
      </p:sp>
      <p:pic>
        <p:nvPicPr>
          <p:cNvPr id="24579" name="Picture 1">
            <a:extLst>
              <a:ext uri="{FF2B5EF4-FFF2-40B4-BE49-F238E27FC236}">
                <a16:creationId xmlns:a16="http://schemas.microsoft.com/office/drawing/2014/main" id="{BEC51A50-838D-FD42-A4CB-A7A3BBBFD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94" y="215329"/>
            <a:ext cx="1498335" cy="195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85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88DEE86F-3022-9D4B-8274-D3D3E088D3F2}"/>
              </a:ext>
            </a:extLst>
          </p:cNvPr>
          <p:cNvSpPr>
            <a:spLocks noGrp="1" noChangeArrowheads="1"/>
          </p:cNvSpPr>
          <p:nvPr>
            <p:ph type="title"/>
          </p:nvPr>
        </p:nvSpPr>
        <p:spPr>
          <a:xfrm>
            <a:off x="457200" y="387824"/>
            <a:ext cx="8260672" cy="1039427"/>
          </a:xfrm>
        </p:spPr>
        <p:txBody>
          <a:bodyPr>
            <a:normAutofit/>
          </a:bodyPr>
          <a:lstStyle/>
          <a:p>
            <a:pPr algn="ctr"/>
            <a:r>
              <a:rPr lang="en-US" altLang="en-US" sz="4400" b="1" dirty="0">
                <a:ea typeface="ＭＳ Ｐゴシック" panose="020B0600070205080204" pitchFamily="34" charset="-128"/>
              </a:rPr>
              <a:t>Best Practice 1</a:t>
            </a:r>
          </a:p>
        </p:txBody>
      </p:sp>
      <p:sp>
        <p:nvSpPr>
          <p:cNvPr id="26626" name="Content Placeholder 2">
            <a:extLst>
              <a:ext uri="{FF2B5EF4-FFF2-40B4-BE49-F238E27FC236}">
                <a16:creationId xmlns:a16="http://schemas.microsoft.com/office/drawing/2014/main" id="{AE0BFDFC-A073-C944-8C64-B065344E24C2}"/>
              </a:ext>
            </a:extLst>
          </p:cNvPr>
          <p:cNvSpPr>
            <a:spLocks noGrp="1" noChangeArrowheads="1"/>
          </p:cNvSpPr>
          <p:nvPr>
            <p:ph idx="1"/>
          </p:nvPr>
        </p:nvSpPr>
        <p:spPr>
          <a:xfrm>
            <a:off x="457200" y="1600200"/>
            <a:ext cx="8229600" cy="4876800"/>
          </a:xfrm>
        </p:spPr>
        <p:txBody>
          <a:bodyPr>
            <a:normAutofit/>
          </a:bodyPr>
          <a:lstStyle/>
          <a:p>
            <a:pPr marL="0" indent="0" algn="ctr">
              <a:buFont typeface="Wingdings" pitchFamily="2" charset="2"/>
              <a:buNone/>
            </a:pPr>
            <a:r>
              <a:rPr lang="en-US" altLang="en-US" sz="3200" dirty="0">
                <a:ea typeface="ＭＳ Ｐゴシック" panose="020B0600070205080204" pitchFamily="34" charset="-128"/>
              </a:rPr>
              <a:t>Elsevier</a:t>
            </a:r>
          </a:p>
          <a:p>
            <a:pPr marL="0" indent="0" algn="ctr">
              <a:buFont typeface="Wingdings" pitchFamily="2" charset="2"/>
              <a:buNone/>
            </a:pPr>
            <a:r>
              <a:rPr lang="en-US" altLang="en-US" sz="3200" dirty="0">
                <a:ea typeface="ＭＳ Ｐゴシック" panose="020B0600070205080204" pitchFamily="34" charset="-128"/>
              </a:rPr>
              <a:t>Wiley</a:t>
            </a:r>
          </a:p>
          <a:p>
            <a:pPr marL="0" indent="0" algn="ctr">
              <a:buFont typeface="Wingdings" pitchFamily="2" charset="2"/>
              <a:buNone/>
            </a:pPr>
            <a:r>
              <a:rPr lang="en-US" altLang="en-US" sz="3200" dirty="0">
                <a:ea typeface="ＭＳ Ｐゴシック" panose="020B0600070205080204" pitchFamily="34" charset="-128"/>
              </a:rPr>
              <a:t>LWW</a:t>
            </a:r>
          </a:p>
          <a:p>
            <a:pPr marL="0" indent="0" algn="ctr">
              <a:buFont typeface="Wingdings" pitchFamily="2" charset="2"/>
              <a:buNone/>
            </a:pPr>
            <a:r>
              <a:rPr lang="en-US" altLang="en-US" sz="3200" dirty="0">
                <a:ea typeface="ＭＳ Ｐゴシック" panose="020B0600070205080204" pitchFamily="34" charset="-128"/>
              </a:rPr>
              <a:t>Informa Health</a:t>
            </a:r>
          </a:p>
          <a:p>
            <a:pPr marL="0" indent="0" algn="ctr">
              <a:buFont typeface="Wingdings" pitchFamily="2" charset="2"/>
              <a:buNone/>
            </a:pPr>
            <a:r>
              <a:rPr lang="en-US" altLang="en-US" sz="3200" dirty="0">
                <a:ea typeface="ＭＳ Ｐゴシック" panose="020B0600070205080204" pitchFamily="34" charset="-128"/>
              </a:rPr>
              <a:t>Nature</a:t>
            </a:r>
          </a:p>
          <a:p>
            <a:pPr marL="0" indent="0" algn="ctr">
              <a:buFont typeface="Wingdings" pitchFamily="2" charset="2"/>
              <a:buNone/>
            </a:pPr>
            <a:r>
              <a:rPr lang="en-US" altLang="en-US" sz="3200" dirty="0">
                <a:ea typeface="ＭＳ Ｐゴシック" panose="020B0600070205080204" pitchFamily="34" charset="-128"/>
              </a:rPr>
              <a:t>Taylor &amp; Francis</a:t>
            </a:r>
          </a:p>
        </p:txBody>
      </p:sp>
    </p:spTree>
    <p:extLst>
      <p:ext uri="{BB962C8B-B14F-4D97-AF65-F5344CB8AC3E}">
        <p14:creationId xmlns:p14="http://schemas.microsoft.com/office/powerpoint/2010/main" val="155512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591D8A92-E16D-E146-A467-6E6700452272}"/>
              </a:ext>
            </a:extLst>
          </p:cNvPr>
          <p:cNvSpPr>
            <a:spLocks noGrp="1" noChangeArrowheads="1"/>
          </p:cNvSpPr>
          <p:nvPr>
            <p:ph type="title"/>
          </p:nvPr>
        </p:nvSpPr>
        <p:spPr/>
        <p:txBody>
          <a:bodyPr/>
          <a:lstStyle/>
          <a:p>
            <a:pPr algn="ctr"/>
            <a:r>
              <a:rPr lang="en-US" altLang="en-US" sz="5400" b="1">
                <a:ea typeface="ＭＳ Ｐゴシック" panose="020B0600070205080204" pitchFamily="34" charset="-128"/>
              </a:rPr>
              <a:t>Best Practice 1</a:t>
            </a:r>
          </a:p>
        </p:txBody>
      </p:sp>
      <p:sp>
        <p:nvSpPr>
          <p:cNvPr id="28675" name="Rectangle 3">
            <a:extLst>
              <a:ext uri="{FF2B5EF4-FFF2-40B4-BE49-F238E27FC236}">
                <a16:creationId xmlns:a16="http://schemas.microsoft.com/office/drawing/2014/main" id="{73BD7680-C257-7A43-BBEF-F1584424C07D}"/>
              </a:ext>
            </a:extLst>
          </p:cNvPr>
          <p:cNvSpPr>
            <a:spLocks noChangeArrowheads="1"/>
          </p:cNvSpPr>
          <p:nvPr/>
        </p:nvSpPr>
        <p:spPr bwMode="auto">
          <a:xfrm>
            <a:off x="990600" y="518160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
        <p:nvSpPr>
          <p:cNvPr id="5" name="Content Placeholder 4">
            <a:extLst>
              <a:ext uri="{FF2B5EF4-FFF2-40B4-BE49-F238E27FC236}">
                <a16:creationId xmlns:a16="http://schemas.microsoft.com/office/drawing/2014/main" id="{8E5DEAB1-D4CD-6145-8FB8-DC4E8202B573}"/>
              </a:ext>
            </a:extLst>
          </p:cNvPr>
          <p:cNvSpPr>
            <a:spLocks noGrp="1"/>
          </p:cNvSpPr>
          <p:nvPr>
            <p:ph idx="1"/>
          </p:nvPr>
        </p:nvSpPr>
        <p:spPr/>
        <p:txBody>
          <a:bodyPr/>
          <a:lstStyle/>
          <a:p>
            <a:r>
              <a:rPr lang="en-US" dirty="0"/>
              <a:t>Identify your submission method</a:t>
            </a:r>
          </a:p>
          <a:p>
            <a:pPr lvl="1"/>
            <a:r>
              <a:rPr lang="en-US" dirty="0"/>
              <a:t>Method: A, B, C, D</a:t>
            </a:r>
          </a:p>
        </p:txBody>
      </p:sp>
    </p:spTree>
    <p:extLst>
      <p:ext uri="{BB962C8B-B14F-4D97-AF65-F5344CB8AC3E}">
        <p14:creationId xmlns:p14="http://schemas.microsoft.com/office/powerpoint/2010/main" val="82548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DC70392-0B0A-2345-957D-8FD58E2A57BA}"/>
              </a:ext>
            </a:extLst>
          </p:cNvPr>
          <p:cNvSpPr>
            <a:spLocks noGrp="1" noChangeArrowheads="1"/>
          </p:cNvSpPr>
          <p:nvPr>
            <p:ph type="title"/>
          </p:nvPr>
        </p:nvSpPr>
        <p:spPr/>
        <p:txBody>
          <a:bodyPr>
            <a:normAutofit fontScale="90000"/>
          </a:bodyPr>
          <a:lstStyle/>
          <a:p>
            <a:pPr algn="ctr" eaLnBrk="1" hangingPunct="1"/>
            <a:r>
              <a:rPr lang="en-US" altLang="en-US" sz="4800" b="1" dirty="0">
                <a:ea typeface="ＭＳ Ｐゴシック" panose="020B0600070205080204" pitchFamily="34" charset="-128"/>
              </a:rPr>
              <a:t>Submitting the Manuscript</a:t>
            </a:r>
          </a:p>
        </p:txBody>
      </p:sp>
      <p:sp>
        <p:nvSpPr>
          <p:cNvPr id="13315" name="Rectangle 3">
            <a:extLst>
              <a:ext uri="{FF2B5EF4-FFF2-40B4-BE49-F238E27FC236}">
                <a16:creationId xmlns:a16="http://schemas.microsoft.com/office/drawing/2014/main" id="{12AC8414-F6B2-AE4A-B8B0-B739D22C4E72}"/>
              </a:ext>
            </a:extLst>
          </p:cNvPr>
          <p:cNvSpPr>
            <a:spLocks noGrp="1" noChangeArrowheads="1"/>
          </p:cNvSpPr>
          <p:nvPr>
            <p:ph type="body" idx="1"/>
          </p:nvPr>
        </p:nvSpPr>
        <p:spPr/>
        <p:txBody>
          <a:bodyPr>
            <a:normAutofit/>
          </a:bodyPr>
          <a:lstStyle/>
          <a:p>
            <a:pPr marL="0" indent="0" eaLnBrk="1" hangingPunct="1">
              <a:buFont typeface="Wingdings" pitchFamily="2" charset="2"/>
              <a:buNone/>
              <a:defRPr/>
            </a:pPr>
            <a:r>
              <a:rPr lang="en-US" altLang="en-US" sz="2800" dirty="0">
                <a:ea typeface="+mn-ea"/>
              </a:rPr>
              <a:t>If you’re submitting on your own</a:t>
            </a:r>
          </a:p>
          <a:p>
            <a:pPr marL="0" indent="0" eaLnBrk="1" hangingPunct="1">
              <a:buFont typeface="Wingdings" pitchFamily="2" charset="2"/>
              <a:buNone/>
              <a:defRPr/>
            </a:pPr>
            <a:r>
              <a:rPr lang="en-US" altLang="en-US" sz="2800" dirty="0">
                <a:ea typeface="+mn-ea"/>
              </a:rPr>
              <a:t>This is a Four Step Process:</a:t>
            </a:r>
          </a:p>
          <a:p>
            <a:pPr eaLnBrk="1" hangingPunct="1">
              <a:defRPr/>
            </a:pPr>
            <a:r>
              <a:rPr lang="en-US" altLang="en-US" sz="2800" dirty="0">
                <a:ea typeface="+mn-ea"/>
              </a:rPr>
              <a:t>Describe the manuscript</a:t>
            </a:r>
          </a:p>
          <a:p>
            <a:pPr eaLnBrk="1" hangingPunct="1">
              <a:defRPr/>
            </a:pPr>
            <a:r>
              <a:rPr lang="en-US" altLang="en-US" sz="2800" dirty="0">
                <a:ea typeface="+mn-ea"/>
              </a:rPr>
              <a:t>Upload the files</a:t>
            </a:r>
          </a:p>
          <a:p>
            <a:pPr eaLnBrk="1" hangingPunct="1">
              <a:defRPr/>
            </a:pPr>
            <a:r>
              <a:rPr lang="en-US" altLang="en-US" sz="2800" dirty="0">
                <a:ea typeface="+mn-ea"/>
              </a:rPr>
              <a:t>Approve submission</a:t>
            </a:r>
          </a:p>
          <a:p>
            <a:pPr eaLnBrk="1" hangingPunct="1">
              <a:defRPr/>
            </a:pPr>
            <a:r>
              <a:rPr lang="en-US" altLang="en-US" sz="2800" dirty="0">
                <a:solidFill>
                  <a:schemeClr val="tx2"/>
                </a:solidFill>
                <a:ea typeface="+mn-ea"/>
              </a:rPr>
              <a:t>Give final approvals &amp; set embargo period</a:t>
            </a:r>
          </a:p>
        </p:txBody>
      </p:sp>
    </p:spTree>
    <p:extLst>
      <p:ext uri="{BB962C8B-B14F-4D97-AF65-F5344CB8AC3E}">
        <p14:creationId xmlns:p14="http://schemas.microsoft.com/office/powerpoint/2010/main" val="270486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ECDFF808-FA01-8448-B7DA-464C84F2919A}"/>
              </a:ext>
            </a:extLst>
          </p:cNvPr>
          <p:cNvSpPr>
            <a:spLocks noGrp="1" noChangeArrowheads="1"/>
          </p:cNvSpPr>
          <p:nvPr>
            <p:ph type="title"/>
          </p:nvPr>
        </p:nvSpPr>
        <p:spPr/>
        <p:txBody>
          <a:bodyPr>
            <a:noAutofit/>
          </a:bodyPr>
          <a:lstStyle/>
          <a:p>
            <a:pPr algn="ctr" eaLnBrk="1" hangingPunct="1"/>
            <a:r>
              <a:rPr lang="en-US" altLang="en-US" sz="3200" b="1" dirty="0">
                <a:ea typeface="ＭＳ Ｐゴシック" panose="020B0600070205080204" pitchFamily="34" charset="-128"/>
              </a:rPr>
              <a:t>NIH Manuscript Submission System (https://</a:t>
            </a:r>
            <a:r>
              <a:rPr lang="en-US" altLang="en-US" sz="3200" b="1" dirty="0" err="1">
                <a:ea typeface="ＭＳ Ｐゴシック" panose="020B0600070205080204" pitchFamily="34" charset="-128"/>
              </a:rPr>
              <a:t>nihms.nih.gov</a:t>
            </a:r>
            <a:r>
              <a:rPr lang="en-US" altLang="en-US" sz="3200" b="1" dirty="0">
                <a:ea typeface="ＭＳ Ｐゴシック" panose="020B0600070205080204" pitchFamily="34" charset="-128"/>
              </a:rPr>
              <a:t>/)</a:t>
            </a:r>
          </a:p>
        </p:txBody>
      </p:sp>
      <p:pic>
        <p:nvPicPr>
          <p:cNvPr id="3" name="Picture 2">
            <a:extLst>
              <a:ext uri="{FF2B5EF4-FFF2-40B4-BE49-F238E27FC236}">
                <a16:creationId xmlns:a16="http://schemas.microsoft.com/office/drawing/2014/main" id="{4703352A-FD26-9D41-8F09-E4A0AD9B8744}"/>
              </a:ext>
            </a:extLst>
          </p:cNvPr>
          <p:cNvPicPr>
            <a:picLocks noChangeAspect="1"/>
          </p:cNvPicPr>
          <p:nvPr/>
        </p:nvPicPr>
        <p:blipFill>
          <a:blip r:embed="rId3"/>
          <a:stretch>
            <a:fillRect/>
          </a:stretch>
        </p:blipFill>
        <p:spPr>
          <a:xfrm>
            <a:off x="1995510" y="1695236"/>
            <a:ext cx="4754611" cy="4886020"/>
          </a:xfrm>
          <a:prstGeom prst="rect">
            <a:avLst/>
          </a:prstGeom>
        </p:spPr>
      </p:pic>
    </p:spTree>
    <p:extLst>
      <p:ext uri="{BB962C8B-B14F-4D97-AF65-F5344CB8AC3E}">
        <p14:creationId xmlns:p14="http://schemas.microsoft.com/office/powerpoint/2010/main" val="193078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B01ABAC-185F-3441-9D07-72D214319638}"/>
              </a:ext>
            </a:extLst>
          </p:cNvPr>
          <p:cNvSpPr>
            <a:spLocks noGrp="1" noChangeArrowheads="1"/>
          </p:cNvSpPr>
          <p:nvPr>
            <p:ph type="title"/>
          </p:nvPr>
        </p:nvSpPr>
        <p:spPr/>
        <p:txBody>
          <a:bodyPr>
            <a:normAutofit fontScale="90000"/>
          </a:bodyPr>
          <a:lstStyle/>
          <a:p>
            <a:pPr algn="ctr" eaLnBrk="1" hangingPunct="1"/>
            <a:r>
              <a:rPr lang="en-US" altLang="en-US" sz="4800" b="1">
                <a:ea typeface="ＭＳ Ｐゴシック" panose="020B0600070205080204" pitchFamily="34" charset="-128"/>
              </a:rPr>
              <a:t>Describe the Manuscript</a:t>
            </a:r>
          </a:p>
        </p:txBody>
      </p:sp>
      <p:pic>
        <p:nvPicPr>
          <p:cNvPr id="34818" name="Picture 1">
            <a:extLst>
              <a:ext uri="{FF2B5EF4-FFF2-40B4-BE49-F238E27FC236}">
                <a16:creationId xmlns:a16="http://schemas.microsoft.com/office/drawing/2014/main" id="{D1C114AD-DCA2-354B-AB5E-D69ABDF6EE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752600"/>
            <a:ext cx="7369175"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0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NIH Public Access policy</a:t>
            </a:r>
          </a:p>
        </p:txBody>
      </p:sp>
      <p:sp>
        <p:nvSpPr>
          <p:cNvPr id="3" name="Content Placeholder 2"/>
          <p:cNvSpPr>
            <a:spLocks noGrp="1"/>
          </p:cNvSpPr>
          <p:nvPr>
            <p:ph idx="1"/>
          </p:nvPr>
        </p:nvSpPr>
        <p:spPr/>
        <p:txBody>
          <a:bodyPr>
            <a:normAutofit/>
          </a:bodyPr>
          <a:lstStyle/>
          <a:p>
            <a:r>
              <a:rPr lang="en-US" dirty="0"/>
              <a:t>What is NIH Public Access Policy?</a:t>
            </a:r>
          </a:p>
          <a:p>
            <a:pPr lvl="1"/>
            <a:r>
              <a:rPr lang="en-US" dirty="0"/>
              <a:t>All peer-reviewed articles resulting from NIH support must be loaded into PubMed Central within 3-months of acceptance.</a:t>
            </a:r>
          </a:p>
        </p:txBody>
      </p:sp>
    </p:spTree>
    <p:extLst>
      <p:ext uri="{BB962C8B-B14F-4D97-AF65-F5344CB8AC3E}">
        <p14:creationId xmlns:p14="http://schemas.microsoft.com/office/powerpoint/2010/main" val="139235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C7FD2CE-3132-A74E-9B26-F82548C637E7}"/>
              </a:ext>
            </a:extLst>
          </p:cNvPr>
          <p:cNvSpPr>
            <a:spLocks noGrp="1" noChangeArrowheads="1"/>
          </p:cNvSpPr>
          <p:nvPr>
            <p:ph type="title"/>
          </p:nvPr>
        </p:nvSpPr>
        <p:spPr/>
        <p:txBody>
          <a:bodyPr>
            <a:normAutofit fontScale="90000"/>
          </a:bodyPr>
          <a:lstStyle/>
          <a:p>
            <a:pPr algn="ctr" eaLnBrk="1" hangingPunct="1"/>
            <a:r>
              <a:rPr lang="en-US" altLang="en-US" sz="4800" b="1" dirty="0">
                <a:ea typeface="ＭＳ Ｐゴシック" panose="020B0600070205080204" pitchFamily="34" charset="-128"/>
              </a:rPr>
              <a:t>Add PI &amp; Supporting Grant</a:t>
            </a:r>
          </a:p>
        </p:txBody>
      </p:sp>
      <p:pic>
        <p:nvPicPr>
          <p:cNvPr id="36866" name="Picture 3">
            <a:extLst>
              <a:ext uri="{FF2B5EF4-FFF2-40B4-BE49-F238E27FC236}">
                <a16:creationId xmlns:a16="http://schemas.microsoft.com/office/drawing/2014/main" id="{57B37966-8D2D-B746-AE6E-CDA501E33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609725"/>
            <a:ext cx="7797800" cy="4508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67" name="Oval 4">
            <a:extLst>
              <a:ext uri="{FF2B5EF4-FFF2-40B4-BE49-F238E27FC236}">
                <a16:creationId xmlns:a16="http://schemas.microsoft.com/office/drawing/2014/main" id="{B6DF2BA0-9095-0E4A-9C18-858D8BA07A84}"/>
              </a:ext>
            </a:extLst>
          </p:cNvPr>
          <p:cNvSpPr>
            <a:spLocks noChangeArrowheads="1"/>
          </p:cNvSpPr>
          <p:nvPr/>
        </p:nvSpPr>
        <p:spPr bwMode="auto">
          <a:xfrm>
            <a:off x="533400" y="3657600"/>
            <a:ext cx="3886200" cy="990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
        <p:nvSpPr>
          <p:cNvPr id="36868" name="AutoShape 5">
            <a:extLst>
              <a:ext uri="{FF2B5EF4-FFF2-40B4-BE49-F238E27FC236}">
                <a16:creationId xmlns:a16="http://schemas.microsoft.com/office/drawing/2014/main" id="{3ABAF76A-7D39-E44E-BEEE-407B22E43506}"/>
              </a:ext>
            </a:extLst>
          </p:cNvPr>
          <p:cNvSpPr>
            <a:spLocks noChangeArrowheads="1"/>
          </p:cNvSpPr>
          <p:nvPr/>
        </p:nvSpPr>
        <p:spPr bwMode="auto">
          <a:xfrm>
            <a:off x="8167688" y="3733800"/>
            <a:ext cx="823912" cy="457200"/>
          </a:xfrm>
          <a:prstGeom prst="leftArrow">
            <a:avLst>
              <a:gd name="adj1" fmla="val 50000"/>
              <a:gd name="adj2" fmla="val 45052"/>
            </a:avLst>
          </a:prstGeom>
          <a:solidFill>
            <a:srgbClr val="FF0000"/>
          </a:solidFill>
          <a:ln w="9525">
            <a:solidFill>
              <a:schemeClr val="tx1"/>
            </a:solidFill>
            <a:miter lim="800000"/>
            <a:headEnd/>
            <a:tailEnd/>
          </a:ln>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98863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276E951-34DB-BC4B-8938-5C398F71ED1E}"/>
              </a:ext>
            </a:extLst>
          </p:cNvPr>
          <p:cNvSpPr>
            <a:spLocks noGrp="1" noChangeArrowheads="1"/>
          </p:cNvSpPr>
          <p:nvPr>
            <p:ph type="title"/>
          </p:nvPr>
        </p:nvSpPr>
        <p:spPr/>
        <p:txBody>
          <a:bodyPr>
            <a:normAutofit fontScale="90000"/>
          </a:bodyPr>
          <a:lstStyle/>
          <a:p>
            <a:pPr algn="ctr" eaLnBrk="1" hangingPunct="1"/>
            <a:r>
              <a:rPr lang="en-US" altLang="en-US" sz="4800" b="1">
                <a:ea typeface="ＭＳ Ｐゴシック" panose="020B0600070205080204" pitchFamily="34" charset="-128"/>
              </a:rPr>
              <a:t>Add PI &amp; Supporting Grant</a:t>
            </a:r>
          </a:p>
        </p:txBody>
      </p:sp>
      <p:pic>
        <p:nvPicPr>
          <p:cNvPr id="38914" name="Picture 3">
            <a:extLst>
              <a:ext uri="{FF2B5EF4-FFF2-40B4-BE49-F238E27FC236}">
                <a16:creationId xmlns:a16="http://schemas.microsoft.com/office/drawing/2014/main" id="{A600289E-4CCE-494D-AA6E-1D17C5968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64" y="1969321"/>
            <a:ext cx="7797800" cy="4508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97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81F54EF-8832-E04C-B4CE-BFE0262086D2}"/>
              </a:ext>
            </a:extLst>
          </p:cNvPr>
          <p:cNvSpPr>
            <a:spLocks noGrp="1" noChangeArrowheads="1"/>
          </p:cNvSpPr>
          <p:nvPr>
            <p:ph type="title"/>
          </p:nvPr>
        </p:nvSpPr>
        <p:spPr/>
        <p:txBody>
          <a:bodyPr/>
          <a:lstStyle/>
          <a:p>
            <a:pPr algn="ctr" eaLnBrk="1" hangingPunct="1"/>
            <a:r>
              <a:rPr lang="en-US" altLang="en-US" sz="4800" b="1">
                <a:ea typeface="ＭＳ Ｐゴシック" panose="020B0600070205080204" pitchFamily="34" charset="-128"/>
              </a:rPr>
              <a:t>Upload Files</a:t>
            </a:r>
          </a:p>
        </p:txBody>
      </p:sp>
      <p:pic>
        <p:nvPicPr>
          <p:cNvPr id="40962" name="Picture 3">
            <a:extLst>
              <a:ext uri="{FF2B5EF4-FFF2-40B4-BE49-F238E27FC236}">
                <a16:creationId xmlns:a16="http://schemas.microsoft.com/office/drawing/2014/main" id="{403C4A45-0787-A44A-BDC8-EF3F84BC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609725"/>
            <a:ext cx="7797800" cy="4508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3" name="Oval 4">
            <a:extLst>
              <a:ext uri="{FF2B5EF4-FFF2-40B4-BE49-F238E27FC236}">
                <a16:creationId xmlns:a16="http://schemas.microsoft.com/office/drawing/2014/main" id="{906B18E9-165A-8C4C-B1D5-0569440DF2D0}"/>
              </a:ext>
            </a:extLst>
          </p:cNvPr>
          <p:cNvSpPr>
            <a:spLocks noChangeArrowheads="1"/>
          </p:cNvSpPr>
          <p:nvPr/>
        </p:nvSpPr>
        <p:spPr bwMode="auto">
          <a:xfrm>
            <a:off x="609600" y="3886200"/>
            <a:ext cx="5562600" cy="1295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21379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24A2C93C-F8AD-C744-84A1-99C5691244F9}"/>
              </a:ext>
            </a:extLst>
          </p:cNvPr>
          <p:cNvSpPr>
            <a:spLocks noGrp="1" noChangeArrowheads="1"/>
          </p:cNvSpPr>
          <p:nvPr>
            <p:ph type="title"/>
          </p:nvPr>
        </p:nvSpPr>
        <p:spPr/>
        <p:txBody>
          <a:bodyPr>
            <a:normAutofit fontScale="90000"/>
          </a:bodyPr>
          <a:lstStyle/>
          <a:p>
            <a:pPr algn="ctr" eaLnBrk="1" hangingPunct="1"/>
            <a:r>
              <a:rPr lang="en-US" altLang="en-US" b="1">
                <a:ea typeface="ＭＳ Ｐゴシック" panose="020B0600070205080204" pitchFamily="34" charset="-128"/>
              </a:rPr>
              <a:t>Final Approval by PI or Author</a:t>
            </a:r>
          </a:p>
        </p:txBody>
      </p:sp>
      <p:sp>
        <p:nvSpPr>
          <p:cNvPr id="43010" name="Rectangle 3">
            <a:extLst>
              <a:ext uri="{FF2B5EF4-FFF2-40B4-BE49-F238E27FC236}">
                <a16:creationId xmlns:a16="http://schemas.microsoft.com/office/drawing/2014/main" id="{BDE90120-794B-5141-8F93-7E8105723B35}"/>
              </a:ext>
            </a:extLst>
          </p:cNvPr>
          <p:cNvSpPr>
            <a:spLocks noGrp="1" noChangeArrowheads="1"/>
          </p:cNvSpPr>
          <p:nvPr>
            <p:ph type="body" idx="1"/>
          </p:nvPr>
        </p:nvSpPr>
        <p:spPr/>
        <p:txBody>
          <a:bodyPr/>
          <a:lstStyle/>
          <a:p>
            <a:pPr eaLnBrk="1" hangingPunct="1">
              <a:buFont typeface="Wingdings" pitchFamily="2" charset="2"/>
              <a:buNone/>
            </a:pPr>
            <a:endParaRPr lang="en-US" altLang="en-US">
              <a:ea typeface="ＭＳ Ｐゴシック" panose="020B0600070205080204" pitchFamily="34" charset="-128"/>
            </a:endParaRPr>
          </a:p>
        </p:txBody>
      </p:sp>
      <p:pic>
        <p:nvPicPr>
          <p:cNvPr id="43011" name="Picture 4" descr="NIH7">
            <a:extLst>
              <a:ext uri="{FF2B5EF4-FFF2-40B4-BE49-F238E27FC236}">
                <a16:creationId xmlns:a16="http://schemas.microsoft.com/office/drawing/2014/main" id="{4045A226-D001-7649-88F2-2E859CFC1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143000"/>
            <a:ext cx="7981950" cy="5029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27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449615BB-CECC-4B4F-80E6-67103752F828}"/>
              </a:ext>
            </a:extLst>
          </p:cNvPr>
          <p:cNvSpPr>
            <a:spLocks noGrp="1" noChangeArrowheads="1"/>
          </p:cNvSpPr>
          <p:nvPr>
            <p:ph type="title"/>
          </p:nvPr>
        </p:nvSpPr>
        <p:spPr/>
        <p:txBody>
          <a:bodyPr>
            <a:normAutofit/>
          </a:bodyPr>
          <a:lstStyle/>
          <a:p>
            <a:pPr algn="ctr"/>
            <a:r>
              <a:rPr lang="en-US" altLang="en-US" sz="4400" b="1" dirty="0">
                <a:ea typeface="ＭＳ Ｐゴシック" panose="020B0600070205080204" pitchFamily="34" charset="-128"/>
              </a:rPr>
              <a:t>Best Practice 2</a:t>
            </a:r>
          </a:p>
        </p:txBody>
      </p:sp>
      <p:sp>
        <p:nvSpPr>
          <p:cNvPr id="45058" name="Content Placeholder 2">
            <a:extLst>
              <a:ext uri="{FF2B5EF4-FFF2-40B4-BE49-F238E27FC236}">
                <a16:creationId xmlns:a16="http://schemas.microsoft.com/office/drawing/2014/main" id="{863D638E-F4C9-9145-BE48-2BC9994C4446}"/>
              </a:ext>
            </a:extLst>
          </p:cNvPr>
          <p:cNvSpPr>
            <a:spLocks noGrp="1" noChangeArrowheads="1"/>
          </p:cNvSpPr>
          <p:nvPr>
            <p:ph idx="1"/>
          </p:nvPr>
        </p:nvSpPr>
        <p:spPr/>
        <p:txBody>
          <a:bodyPr/>
          <a:lstStyle/>
          <a:p>
            <a:pPr marL="0" indent="0" algn="ctr">
              <a:buFont typeface="Wingdings" pitchFamily="2" charset="2"/>
              <a:buNone/>
            </a:pPr>
            <a:endParaRPr lang="en-US" altLang="en-US" sz="4800" dirty="0">
              <a:ea typeface="ＭＳ Ｐゴシック" panose="020B0600070205080204" pitchFamily="34" charset="-128"/>
            </a:endParaRPr>
          </a:p>
          <a:p>
            <a:pPr marL="0" indent="0" algn="ctr">
              <a:buFont typeface="Wingdings" pitchFamily="2" charset="2"/>
              <a:buNone/>
            </a:pPr>
            <a:r>
              <a:rPr lang="en-US" altLang="en-US" sz="4800" dirty="0">
                <a:ea typeface="ＭＳ Ｐゴシック" panose="020B0600070205080204" pitchFamily="34" charset="-128"/>
              </a:rPr>
              <a:t>2. Read &amp; respond to all emails from NIHMS</a:t>
            </a:r>
          </a:p>
        </p:txBody>
      </p:sp>
      <p:pic>
        <p:nvPicPr>
          <p:cNvPr id="45059" name="Picture 1">
            <a:extLst>
              <a:ext uri="{FF2B5EF4-FFF2-40B4-BE49-F238E27FC236}">
                <a16:creationId xmlns:a16="http://schemas.microsoft.com/office/drawing/2014/main" id="{914AA8CA-04CB-3D4E-BBE5-62751C0D2A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04800"/>
            <a:ext cx="1473679" cy="161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395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8E03915-5F18-6343-A6E4-672035D1C3FB}"/>
              </a:ext>
            </a:extLst>
          </p:cNvPr>
          <p:cNvSpPr>
            <a:spLocks noGrp="1" noChangeArrowheads="1"/>
          </p:cNvSpPr>
          <p:nvPr>
            <p:ph type="title"/>
          </p:nvPr>
        </p:nvSpPr>
        <p:spPr/>
        <p:txBody>
          <a:bodyPr/>
          <a:lstStyle/>
          <a:p>
            <a:pPr algn="ctr"/>
            <a:r>
              <a:rPr lang="en-US" altLang="en-US" sz="5400" b="1">
                <a:ea typeface="ＭＳ Ｐゴシック" panose="020B0600070205080204" pitchFamily="34" charset="-128"/>
              </a:rPr>
              <a:t>Best Practice 2</a:t>
            </a:r>
          </a:p>
        </p:txBody>
      </p:sp>
      <p:sp>
        <p:nvSpPr>
          <p:cNvPr id="47106" name="Content Placeholder 2">
            <a:extLst>
              <a:ext uri="{FF2B5EF4-FFF2-40B4-BE49-F238E27FC236}">
                <a16:creationId xmlns:a16="http://schemas.microsoft.com/office/drawing/2014/main" id="{9276AFB8-4C6B-904E-8739-EF239CBC18E5}"/>
              </a:ext>
            </a:extLst>
          </p:cNvPr>
          <p:cNvSpPr>
            <a:spLocks noGrp="1" noChangeArrowheads="1"/>
          </p:cNvSpPr>
          <p:nvPr>
            <p:ph idx="1"/>
          </p:nvPr>
        </p:nvSpPr>
        <p:spPr/>
        <p:txBody>
          <a:bodyPr/>
          <a:lstStyle/>
          <a:p>
            <a:pPr marL="0" indent="0" algn="ctr">
              <a:buFont typeface="Wingdings" pitchFamily="2" charset="2"/>
              <a:buNone/>
            </a:pPr>
            <a:r>
              <a:rPr lang="en-US" altLang="en-US" sz="4800" dirty="0" err="1">
                <a:ea typeface="ＭＳ Ｐゴシック" panose="020B0600070205080204" pitchFamily="34" charset="-128"/>
              </a:rPr>
              <a:t>nihms-help@ncbi.nlm.nih.gov</a:t>
            </a:r>
            <a:endParaRPr lang="en-US" altLang="en-US" sz="4800" dirty="0">
              <a:ea typeface="ＭＳ Ｐゴシック" panose="020B0600070205080204" pitchFamily="34" charset="-128"/>
            </a:endParaRPr>
          </a:p>
        </p:txBody>
      </p:sp>
    </p:spTree>
    <p:extLst>
      <p:ext uri="{BB962C8B-B14F-4D97-AF65-F5344CB8AC3E}">
        <p14:creationId xmlns:p14="http://schemas.microsoft.com/office/powerpoint/2010/main" val="3213466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8E6DCE9-A95A-A745-B779-48697D9D7ED1}"/>
              </a:ext>
            </a:extLst>
          </p:cNvPr>
          <p:cNvSpPr>
            <a:spLocks noGrp="1" noChangeArrowheads="1"/>
          </p:cNvSpPr>
          <p:nvPr>
            <p:ph type="title"/>
          </p:nvPr>
        </p:nvSpPr>
        <p:spPr/>
        <p:txBody>
          <a:bodyPr>
            <a:normAutofit/>
          </a:bodyPr>
          <a:lstStyle/>
          <a:p>
            <a:pPr algn="ctr"/>
            <a:r>
              <a:rPr lang="en-US" altLang="en-US" sz="4400" b="1" dirty="0">
                <a:ea typeface="ＭＳ Ｐゴシック" panose="020B0600070205080204" pitchFamily="34" charset="-128"/>
              </a:rPr>
              <a:t>Best Practice 3</a:t>
            </a:r>
          </a:p>
        </p:txBody>
      </p:sp>
      <p:sp>
        <p:nvSpPr>
          <p:cNvPr id="49154" name="Content Placeholder 2">
            <a:extLst>
              <a:ext uri="{FF2B5EF4-FFF2-40B4-BE49-F238E27FC236}">
                <a16:creationId xmlns:a16="http://schemas.microsoft.com/office/drawing/2014/main" id="{1EA71565-ED10-DC41-B185-6B11CB4B21B2}"/>
              </a:ext>
            </a:extLst>
          </p:cNvPr>
          <p:cNvSpPr>
            <a:spLocks noGrp="1" noChangeArrowheads="1"/>
          </p:cNvSpPr>
          <p:nvPr>
            <p:ph idx="1"/>
          </p:nvPr>
        </p:nvSpPr>
        <p:spPr>
          <a:xfrm>
            <a:off x="426128" y="1551371"/>
            <a:ext cx="8229600" cy="4373563"/>
          </a:xfrm>
        </p:spPr>
        <p:txBody>
          <a:bodyPr/>
          <a:lstStyle/>
          <a:p>
            <a:pPr marL="0" indent="0" algn="ctr">
              <a:buFont typeface="Wingdings" pitchFamily="2" charset="2"/>
              <a:buNone/>
            </a:pPr>
            <a:endParaRPr lang="en-US" altLang="en-US" sz="4800" dirty="0">
              <a:ea typeface="ＭＳ Ｐゴシック" panose="020B0600070205080204" pitchFamily="34" charset="-128"/>
            </a:endParaRPr>
          </a:p>
          <a:p>
            <a:pPr marL="0" indent="0" algn="ctr">
              <a:buFont typeface="Wingdings" pitchFamily="2" charset="2"/>
              <a:buNone/>
            </a:pPr>
            <a:r>
              <a:rPr lang="en-US" altLang="en-US" sz="4800" dirty="0">
                <a:ea typeface="ＭＳ Ｐゴシック" panose="020B0600070205080204" pitchFamily="34" charset="-128"/>
              </a:rPr>
              <a:t>3. Use </a:t>
            </a:r>
            <a:r>
              <a:rPr lang="en-US" altLang="en-US" sz="4800" dirty="0" err="1">
                <a:ea typeface="ＭＳ Ｐゴシック" panose="020B0600070205080204" pitchFamily="34" charset="-128"/>
              </a:rPr>
              <a:t>MyNCBI’s</a:t>
            </a:r>
            <a:r>
              <a:rPr lang="en-US" altLang="en-US" sz="4800" dirty="0">
                <a:ea typeface="ＭＳ Ｐゴシック" panose="020B0600070205080204" pitchFamily="34" charset="-128"/>
              </a:rPr>
              <a:t> My Bibliography to manage publications &amp; compliance</a:t>
            </a:r>
          </a:p>
        </p:txBody>
      </p:sp>
      <p:pic>
        <p:nvPicPr>
          <p:cNvPr id="49155" name="Picture 1">
            <a:extLst>
              <a:ext uri="{FF2B5EF4-FFF2-40B4-BE49-F238E27FC236}">
                <a16:creationId xmlns:a16="http://schemas.microsoft.com/office/drawing/2014/main" id="{27853BC5-C5CB-504B-B9E0-2126234EAF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557979" cy="170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032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9363B070-DA22-FA47-B24B-A90103138E52}"/>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51202" name="Content Placeholder 3" descr="MyNCBI.JPG">
            <a:extLst>
              <a:ext uri="{FF2B5EF4-FFF2-40B4-BE49-F238E27FC236}">
                <a16:creationId xmlns:a16="http://schemas.microsoft.com/office/drawing/2014/main" id="{962A8E1E-AEC9-294B-BC7A-DB207F3E75F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79563" y="1676400"/>
            <a:ext cx="6548437" cy="4419600"/>
          </a:xfrm>
          <a:ln>
            <a:solidFill>
              <a:schemeClr val="tx1"/>
            </a:solidFill>
            <a:miter lim="800000"/>
            <a:headEnd/>
            <a:tailEnd/>
          </a:ln>
        </p:spPr>
      </p:pic>
      <p:sp>
        <p:nvSpPr>
          <p:cNvPr id="51203" name="Left Arrow 1">
            <a:extLst>
              <a:ext uri="{FF2B5EF4-FFF2-40B4-BE49-F238E27FC236}">
                <a16:creationId xmlns:a16="http://schemas.microsoft.com/office/drawing/2014/main" id="{DE8D65D3-33D5-7447-A6C1-E362EA22ABE5}"/>
              </a:ext>
            </a:extLst>
          </p:cNvPr>
          <p:cNvSpPr>
            <a:spLocks noChangeArrowheads="1"/>
          </p:cNvSpPr>
          <p:nvPr/>
        </p:nvSpPr>
        <p:spPr bwMode="auto">
          <a:xfrm>
            <a:off x="8153400" y="1524000"/>
            <a:ext cx="990600" cy="533400"/>
          </a:xfrm>
          <a:prstGeom prst="leftArrow">
            <a:avLst>
              <a:gd name="adj1" fmla="val 50000"/>
              <a:gd name="adj2" fmla="val 4999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1931303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2FDDF905-0993-5445-B9AB-35703C7FCB7B}"/>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6" name="Picture 5">
            <a:extLst>
              <a:ext uri="{FF2B5EF4-FFF2-40B4-BE49-F238E27FC236}">
                <a16:creationId xmlns:a16="http://schemas.microsoft.com/office/drawing/2014/main" id="{E67A5EE4-4F35-7243-A3F6-713D065C7DD8}"/>
              </a:ext>
            </a:extLst>
          </p:cNvPr>
          <p:cNvPicPr>
            <a:picLocks noChangeAspect="1"/>
          </p:cNvPicPr>
          <p:nvPr/>
        </p:nvPicPr>
        <p:blipFill>
          <a:blip r:embed="rId3"/>
          <a:stretch>
            <a:fillRect/>
          </a:stretch>
        </p:blipFill>
        <p:spPr>
          <a:xfrm>
            <a:off x="2695861" y="1613043"/>
            <a:ext cx="3721205" cy="5137079"/>
          </a:xfrm>
          <a:prstGeom prst="rect">
            <a:avLst/>
          </a:prstGeom>
        </p:spPr>
      </p:pic>
    </p:spTree>
    <p:extLst>
      <p:ext uri="{BB962C8B-B14F-4D97-AF65-F5344CB8AC3E}">
        <p14:creationId xmlns:p14="http://schemas.microsoft.com/office/powerpoint/2010/main" val="132762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80D33B44-E03D-E74B-B965-83D7B6DAB330}"/>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55298" name="Picture 4">
            <a:extLst>
              <a:ext uri="{FF2B5EF4-FFF2-40B4-BE49-F238E27FC236}">
                <a16:creationId xmlns:a16="http://schemas.microsoft.com/office/drawing/2014/main" id="{6835CB6A-4CE6-3845-A214-1B1DA036E2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1981200"/>
            <a:ext cx="6607175"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299" name="Picture 5">
            <a:extLst>
              <a:ext uri="{FF2B5EF4-FFF2-40B4-BE49-F238E27FC236}">
                <a16:creationId xmlns:a16="http://schemas.microsoft.com/office/drawing/2014/main" id="{25EE8AB4-2B23-DB4E-B500-CA4B99EC68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3505200"/>
            <a:ext cx="6172200" cy="249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0" name="Left Arrow 6">
            <a:extLst>
              <a:ext uri="{FF2B5EF4-FFF2-40B4-BE49-F238E27FC236}">
                <a16:creationId xmlns:a16="http://schemas.microsoft.com/office/drawing/2014/main" id="{8DEF1720-B773-7D47-A793-E09A55A1DA93}"/>
              </a:ext>
            </a:extLst>
          </p:cNvPr>
          <p:cNvSpPr>
            <a:spLocks noChangeArrowheads="1"/>
          </p:cNvSpPr>
          <p:nvPr/>
        </p:nvSpPr>
        <p:spPr bwMode="auto">
          <a:xfrm>
            <a:off x="7658100" y="2590800"/>
            <a:ext cx="1333500" cy="457200"/>
          </a:xfrm>
          <a:prstGeom prst="leftArrow">
            <a:avLst>
              <a:gd name="adj1" fmla="val 50000"/>
              <a:gd name="adj2" fmla="val 50002"/>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
        <p:nvSpPr>
          <p:cNvPr id="55301" name="Right Arrow 7">
            <a:extLst>
              <a:ext uri="{FF2B5EF4-FFF2-40B4-BE49-F238E27FC236}">
                <a16:creationId xmlns:a16="http://schemas.microsoft.com/office/drawing/2014/main" id="{27A51407-8AFE-1C46-B205-72C972B8E1F3}"/>
              </a:ext>
            </a:extLst>
          </p:cNvPr>
          <p:cNvSpPr>
            <a:spLocks noChangeArrowheads="1"/>
          </p:cNvSpPr>
          <p:nvPr/>
        </p:nvSpPr>
        <p:spPr bwMode="auto">
          <a:xfrm>
            <a:off x="457200" y="5562600"/>
            <a:ext cx="1028700" cy="434975"/>
          </a:xfrm>
          <a:prstGeom prst="rightArrow">
            <a:avLst>
              <a:gd name="adj1" fmla="val 50000"/>
              <a:gd name="adj2" fmla="val 4992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9307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the policy apply to my article?</a:t>
            </a:r>
          </a:p>
        </p:txBody>
      </p:sp>
      <p:sp>
        <p:nvSpPr>
          <p:cNvPr id="3" name="Content Placeholder 2"/>
          <p:cNvSpPr>
            <a:spLocks noGrp="1"/>
          </p:cNvSpPr>
          <p:nvPr>
            <p:ph idx="1"/>
          </p:nvPr>
        </p:nvSpPr>
        <p:spPr/>
        <p:txBody>
          <a:bodyPr/>
          <a:lstStyle/>
          <a:p>
            <a:r>
              <a:rPr lang="en-US" sz="1800" b="1" dirty="0">
                <a:latin typeface="Verdana" charset="0"/>
              </a:rPr>
              <a:t>The NIH public access policy applies to any manuscript that</a:t>
            </a:r>
            <a:r>
              <a:rPr lang="en-US" sz="1800" dirty="0">
                <a:latin typeface="Verdana" charset="0"/>
              </a:rPr>
              <a:t>:</a:t>
            </a:r>
          </a:p>
          <a:p>
            <a:r>
              <a:rPr lang="en-US" sz="1800" dirty="0">
                <a:latin typeface="Verdana" charset="0"/>
              </a:rPr>
              <a:t>Is peer-reviewed;</a:t>
            </a:r>
          </a:p>
          <a:p>
            <a:r>
              <a:rPr lang="en-US" sz="1800" b="1" dirty="0">
                <a:latin typeface="Verdana" charset="0"/>
              </a:rPr>
              <a:t>And</a:t>
            </a:r>
            <a:r>
              <a:rPr lang="en-US" sz="1800" dirty="0">
                <a:latin typeface="Verdana" charset="0"/>
              </a:rPr>
              <a:t>, is accepted for publication in a journal on or after April 7, 2008;</a:t>
            </a:r>
          </a:p>
          <a:p>
            <a:r>
              <a:rPr lang="en-US" sz="1800" b="1" dirty="0">
                <a:latin typeface="Verdana" charset="0"/>
              </a:rPr>
              <a:t>And</a:t>
            </a:r>
            <a:r>
              <a:rPr lang="en-US" sz="1800" dirty="0">
                <a:latin typeface="Verdana" charset="0"/>
              </a:rPr>
              <a:t>, arises from: </a:t>
            </a:r>
          </a:p>
          <a:p>
            <a:pPr lvl="1"/>
            <a:r>
              <a:rPr lang="en-US" sz="1800" dirty="0">
                <a:latin typeface="Verdana" charset="0"/>
              </a:rPr>
              <a:t>Any direct funding from an NIH grant or cooperative agreement active in Fiscal Year 2008 or beyond, or;</a:t>
            </a:r>
          </a:p>
          <a:p>
            <a:pPr lvl="1"/>
            <a:r>
              <a:rPr lang="en-US" sz="1800" dirty="0">
                <a:latin typeface="Verdana" charset="0"/>
              </a:rPr>
              <a:t>Any direct funding from an NIH contract signed on or after April 7, 2008, or;</a:t>
            </a:r>
          </a:p>
          <a:p>
            <a:pPr lvl="1"/>
            <a:r>
              <a:rPr lang="en-US" sz="1800" dirty="0">
                <a:latin typeface="Verdana" charset="0"/>
              </a:rPr>
              <a:t>Any direct funding from the NIH Intramural Program, or;</a:t>
            </a:r>
          </a:p>
          <a:p>
            <a:pPr lvl="1"/>
            <a:r>
              <a:rPr lang="en-US" sz="1800" dirty="0">
                <a:latin typeface="Verdana" charset="0"/>
              </a:rPr>
              <a:t>An NIH employee.</a:t>
            </a:r>
          </a:p>
          <a:p>
            <a:endParaRPr lang="en-US" dirty="0"/>
          </a:p>
        </p:txBody>
      </p:sp>
    </p:spTree>
    <p:extLst>
      <p:ext uri="{BB962C8B-B14F-4D97-AF65-F5344CB8AC3E}">
        <p14:creationId xmlns:p14="http://schemas.microsoft.com/office/powerpoint/2010/main" val="1566335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145368D6-5381-9448-B56F-CA35196CC5FA}"/>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sp>
        <p:nvSpPr>
          <p:cNvPr id="57346" name="Oval 4">
            <a:extLst>
              <a:ext uri="{FF2B5EF4-FFF2-40B4-BE49-F238E27FC236}">
                <a16:creationId xmlns:a16="http://schemas.microsoft.com/office/drawing/2014/main" id="{F8B65DB2-FF65-D24A-8E15-27D2E82A81A6}"/>
              </a:ext>
            </a:extLst>
          </p:cNvPr>
          <p:cNvSpPr>
            <a:spLocks noChangeArrowheads="1"/>
          </p:cNvSpPr>
          <p:nvPr/>
        </p:nvSpPr>
        <p:spPr bwMode="auto">
          <a:xfrm>
            <a:off x="6096000" y="2971800"/>
            <a:ext cx="609600" cy="533400"/>
          </a:xfrm>
          <a:prstGeom prst="ellipse">
            <a:avLst/>
          </a:prstGeom>
          <a:noFill/>
          <a:ln w="158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pic>
        <p:nvPicPr>
          <p:cNvPr id="57347" name="Content Placeholder 2">
            <a:extLst>
              <a:ext uri="{FF2B5EF4-FFF2-40B4-BE49-F238E27FC236}">
                <a16:creationId xmlns:a16="http://schemas.microsoft.com/office/drawing/2014/main" id="{23D75F02-1779-0447-B5AB-3E8388DB86D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54175" y="2063750"/>
            <a:ext cx="5835650" cy="3603625"/>
          </a:xfrm>
          <a:ln>
            <a:solidFill>
              <a:schemeClr val="tx1"/>
            </a:solidFill>
            <a:miter lim="800000"/>
            <a:headEnd/>
            <a:tailEnd/>
          </a:ln>
        </p:spPr>
      </p:pic>
      <p:sp>
        <p:nvSpPr>
          <p:cNvPr id="57348" name="Left Arrow 2">
            <a:extLst>
              <a:ext uri="{FF2B5EF4-FFF2-40B4-BE49-F238E27FC236}">
                <a16:creationId xmlns:a16="http://schemas.microsoft.com/office/drawing/2014/main" id="{2335A2FF-EE8A-D24B-93B7-74D5910C9C26}"/>
              </a:ext>
            </a:extLst>
          </p:cNvPr>
          <p:cNvSpPr>
            <a:spLocks noChangeArrowheads="1"/>
          </p:cNvSpPr>
          <p:nvPr/>
        </p:nvSpPr>
        <p:spPr bwMode="auto">
          <a:xfrm>
            <a:off x="6705600" y="2219325"/>
            <a:ext cx="1371600" cy="484188"/>
          </a:xfrm>
          <a:prstGeom prst="leftArrow">
            <a:avLst>
              <a:gd name="adj1" fmla="val 50000"/>
              <a:gd name="adj2" fmla="val 50046"/>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14787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00E50D3C-0D75-2D4E-931B-9ED44D93F960}"/>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59394" name="Picture 3">
            <a:extLst>
              <a:ext uri="{FF2B5EF4-FFF2-40B4-BE49-F238E27FC236}">
                <a16:creationId xmlns:a16="http://schemas.microsoft.com/office/drawing/2014/main" id="{0C15EADE-1C39-144A-A246-DE4AF14918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2751138"/>
            <a:ext cx="6445250" cy="1355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9395" name="Right Arrow 5">
            <a:extLst>
              <a:ext uri="{FF2B5EF4-FFF2-40B4-BE49-F238E27FC236}">
                <a16:creationId xmlns:a16="http://schemas.microsoft.com/office/drawing/2014/main" id="{5FD62554-0E49-874E-B66B-F702514D3763}"/>
              </a:ext>
            </a:extLst>
          </p:cNvPr>
          <p:cNvSpPr>
            <a:spLocks noChangeArrowheads="1"/>
          </p:cNvSpPr>
          <p:nvPr/>
        </p:nvSpPr>
        <p:spPr bwMode="auto">
          <a:xfrm>
            <a:off x="304800" y="3276600"/>
            <a:ext cx="1044575" cy="609600"/>
          </a:xfrm>
          <a:prstGeom prst="rightArrow">
            <a:avLst>
              <a:gd name="adj1" fmla="val 50000"/>
              <a:gd name="adj2" fmla="val 50034"/>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341267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941ECD3A-FBE8-9B4B-AC26-1BA863FB93DC}"/>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61442" name="Picture 1">
            <a:extLst>
              <a:ext uri="{FF2B5EF4-FFF2-40B4-BE49-F238E27FC236}">
                <a16:creationId xmlns:a16="http://schemas.microsoft.com/office/drawing/2014/main" id="{55481105-205F-E846-A4B4-C21C03A599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209800"/>
            <a:ext cx="838835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43" name="Right Arrow 2">
            <a:extLst>
              <a:ext uri="{FF2B5EF4-FFF2-40B4-BE49-F238E27FC236}">
                <a16:creationId xmlns:a16="http://schemas.microsoft.com/office/drawing/2014/main" id="{AC7CA400-63BA-8B4F-887D-2FC10583D0A3}"/>
              </a:ext>
            </a:extLst>
          </p:cNvPr>
          <p:cNvSpPr>
            <a:spLocks noChangeArrowheads="1"/>
          </p:cNvSpPr>
          <p:nvPr/>
        </p:nvSpPr>
        <p:spPr bwMode="auto">
          <a:xfrm>
            <a:off x="6400800" y="3276600"/>
            <a:ext cx="914400" cy="274638"/>
          </a:xfrm>
          <a:prstGeom prst="rightArrow">
            <a:avLst>
              <a:gd name="adj1" fmla="val 50000"/>
              <a:gd name="adj2" fmla="val 49942"/>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65000"/>
              <a:buFont typeface="Wingdings" pitchFamily="2" charset="2"/>
              <a:buChar char="n"/>
              <a:defRPr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itchFamily="2" charset="2"/>
              <a:buChar char="q"/>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itchFamily="2" charset="2"/>
              <a:buChar char="n"/>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q"/>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1800"/>
          </a:p>
        </p:txBody>
      </p:sp>
    </p:spTree>
    <p:extLst>
      <p:ext uri="{BB962C8B-B14F-4D97-AF65-F5344CB8AC3E}">
        <p14:creationId xmlns:p14="http://schemas.microsoft.com/office/powerpoint/2010/main" val="3629266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ED5F8399-84BD-9D4A-9D0D-BE3610E2FD8D}"/>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63490" name="Picture 1">
            <a:extLst>
              <a:ext uri="{FF2B5EF4-FFF2-40B4-BE49-F238E27FC236}">
                <a16:creationId xmlns:a16="http://schemas.microsoft.com/office/drawing/2014/main" id="{7F346148-3339-3B49-964F-CA22B46D38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825" y="2057400"/>
            <a:ext cx="7626350" cy="3292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81C5D538-6D13-8A47-9B38-A7EED53D1610}"/>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65538" name="Picture 3">
            <a:extLst>
              <a:ext uri="{FF2B5EF4-FFF2-40B4-BE49-F238E27FC236}">
                <a16:creationId xmlns:a16="http://schemas.microsoft.com/office/drawing/2014/main" id="{CC7BB154-81D5-1D49-9036-F405D02B75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1828800"/>
            <a:ext cx="6813550" cy="4427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474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AF78C6E5-9784-2D41-A829-698D5E37A0BB}"/>
              </a:ext>
            </a:extLst>
          </p:cNvPr>
          <p:cNvSpPr>
            <a:spLocks noGrp="1" noChangeArrowheads="1"/>
          </p:cNvSpPr>
          <p:nvPr>
            <p:ph type="title"/>
          </p:nvPr>
        </p:nvSpPr>
        <p:spPr/>
        <p:txBody>
          <a:bodyPr>
            <a:normAutofit fontScale="90000"/>
          </a:bodyPr>
          <a:lstStyle/>
          <a:p>
            <a:pPr algn="ctr"/>
            <a:r>
              <a:rPr lang="en-US" altLang="en-US" b="1">
                <a:ea typeface="ＭＳ Ｐゴシック" panose="020B0600070205080204" pitchFamily="34" charset="-128"/>
              </a:rPr>
              <a:t>Managing Publications With MyNCBI</a:t>
            </a:r>
          </a:p>
        </p:txBody>
      </p:sp>
      <p:pic>
        <p:nvPicPr>
          <p:cNvPr id="67586" name="Picture 2">
            <a:extLst>
              <a:ext uri="{FF2B5EF4-FFF2-40B4-BE49-F238E27FC236}">
                <a16:creationId xmlns:a16="http://schemas.microsoft.com/office/drawing/2014/main" id="{FF63FF37-078F-C245-A17F-E7F606181E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1600200"/>
            <a:ext cx="5845175" cy="470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37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9ACD1CEA-24AB-CE4B-92F5-9E089377AD79}"/>
              </a:ext>
            </a:extLst>
          </p:cNvPr>
          <p:cNvSpPr>
            <a:spLocks noGrp="1" noChangeArrowheads="1"/>
          </p:cNvSpPr>
          <p:nvPr>
            <p:ph type="title"/>
          </p:nvPr>
        </p:nvSpPr>
        <p:spPr/>
        <p:txBody>
          <a:bodyPr/>
          <a:lstStyle/>
          <a:p>
            <a:pPr algn="ctr"/>
            <a:r>
              <a:rPr lang="en-US" altLang="en-US" sz="5400" b="1">
                <a:ea typeface="ＭＳ Ｐゴシック" panose="020B0600070205080204" pitchFamily="34" charset="-128"/>
              </a:rPr>
              <a:t>Best Practices</a:t>
            </a:r>
          </a:p>
        </p:txBody>
      </p:sp>
      <p:sp>
        <p:nvSpPr>
          <p:cNvPr id="71682" name="Content Placeholder 2">
            <a:extLst>
              <a:ext uri="{FF2B5EF4-FFF2-40B4-BE49-F238E27FC236}">
                <a16:creationId xmlns:a16="http://schemas.microsoft.com/office/drawing/2014/main" id="{B1EEC51D-18E5-514B-BB1E-2AD37A314CC4}"/>
              </a:ext>
            </a:extLst>
          </p:cNvPr>
          <p:cNvSpPr>
            <a:spLocks noGrp="1" noChangeArrowheads="1"/>
          </p:cNvSpPr>
          <p:nvPr>
            <p:ph idx="1"/>
          </p:nvPr>
        </p:nvSpPr>
        <p:spPr/>
        <p:txBody>
          <a:bodyPr/>
          <a:lstStyle/>
          <a:p>
            <a:pPr marL="0" indent="0" algn="ctr">
              <a:buFont typeface="Wingdings" pitchFamily="2" charset="2"/>
              <a:buNone/>
            </a:pPr>
            <a:endParaRPr lang="en-US" altLang="en-US" sz="4800">
              <a:ea typeface="ＭＳ Ｐゴシック" panose="020B0600070205080204" pitchFamily="34" charset="-128"/>
            </a:endParaRPr>
          </a:p>
          <a:p>
            <a:pPr marL="0" indent="0" algn="ctr">
              <a:buFont typeface="Wingdings" pitchFamily="2" charset="2"/>
              <a:buNone/>
            </a:pPr>
            <a:r>
              <a:rPr lang="en-US" altLang="en-US" sz="4800">
                <a:ea typeface="ＭＳ Ｐゴシック" panose="020B0600070205080204" pitchFamily="34" charset="-128"/>
              </a:rPr>
              <a:t>4. Monitor compliance</a:t>
            </a:r>
          </a:p>
        </p:txBody>
      </p:sp>
      <p:pic>
        <p:nvPicPr>
          <p:cNvPr id="71683" name="Picture 1">
            <a:extLst>
              <a:ext uri="{FF2B5EF4-FFF2-40B4-BE49-F238E27FC236}">
                <a16:creationId xmlns:a16="http://schemas.microsoft.com/office/drawing/2014/main" id="{1072A40D-35A8-9345-ACF3-E33F7C6461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17367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550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compliance</a:t>
            </a:r>
          </a:p>
        </p:txBody>
      </p:sp>
      <p:pic>
        <p:nvPicPr>
          <p:cNvPr id="4" name="Picture 3" descr="Screen Shot 2016-11-03 at 10.04.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01" y="1847326"/>
            <a:ext cx="7429500" cy="4762500"/>
          </a:xfrm>
          <a:prstGeom prst="rect">
            <a:avLst/>
          </a:prstGeom>
        </p:spPr>
      </p:pic>
    </p:spTree>
    <p:extLst>
      <p:ext uri="{BB962C8B-B14F-4D97-AF65-F5344CB8AC3E}">
        <p14:creationId xmlns:p14="http://schemas.microsoft.com/office/powerpoint/2010/main" val="1684900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compliance</a:t>
            </a:r>
          </a:p>
        </p:txBody>
      </p:sp>
      <p:pic>
        <p:nvPicPr>
          <p:cNvPr id="6" name="Picture 5" descr="Screen Shot 2016-11-03 at 10.0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376" y="1658677"/>
            <a:ext cx="4815180" cy="5199323"/>
          </a:xfrm>
          <a:prstGeom prst="rect">
            <a:avLst/>
          </a:prstGeom>
        </p:spPr>
      </p:pic>
    </p:spTree>
    <p:extLst>
      <p:ext uri="{BB962C8B-B14F-4D97-AF65-F5344CB8AC3E}">
        <p14:creationId xmlns:p14="http://schemas.microsoft.com/office/powerpoint/2010/main" val="3908799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Demonstrating compliance</a:t>
            </a:r>
          </a:p>
        </p:txBody>
      </p:sp>
      <p:sp>
        <p:nvSpPr>
          <p:cNvPr id="4" name="Content Placeholder 3"/>
          <p:cNvSpPr>
            <a:spLocks noGrp="1"/>
          </p:cNvSpPr>
          <p:nvPr>
            <p:ph idx="1"/>
          </p:nvPr>
        </p:nvSpPr>
        <p:spPr/>
        <p:txBody>
          <a:bodyPr/>
          <a:lstStyle/>
          <a:p>
            <a:pPr marL="0" indent="0">
              <a:buFont typeface="Verdana" charset="0"/>
              <a:buNone/>
            </a:pPr>
            <a:r>
              <a:rPr lang="en-US" altLang="en-US" sz="2000">
                <a:latin typeface="Arial" charset="0"/>
                <a:ea typeface="ＭＳ Ｐゴシック" charset="-128"/>
              </a:rPr>
              <a:t>Compliance is demonstrated by providing a PMC ID number for all relevant articles cited in progress reports, new applications and renewals </a:t>
            </a:r>
          </a:p>
        </p:txBody>
      </p:sp>
      <p:pic>
        <p:nvPicPr>
          <p:cNvPr id="5" name="Picture 5" descr="PMCI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464" y="3495675"/>
            <a:ext cx="6096000" cy="22098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6" name="Oval 5"/>
          <p:cNvSpPr/>
          <p:nvPr/>
        </p:nvSpPr>
        <p:spPr>
          <a:xfrm>
            <a:off x="4100513" y="5100638"/>
            <a:ext cx="1614487" cy="657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28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Does the policy apply to my article?</a:t>
            </a:r>
          </a:p>
        </p:txBody>
      </p:sp>
      <p:sp>
        <p:nvSpPr>
          <p:cNvPr id="3" name="Content Placeholder 2"/>
          <p:cNvSpPr>
            <a:spLocks noGrp="1"/>
          </p:cNvSpPr>
          <p:nvPr>
            <p:ph idx="1"/>
          </p:nvPr>
        </p:nvSpPr>
        <p:spPr/>
        <p:txBody>
          <a:bodyPr/>
          <a:lstStyle/>
          <a:p>
            <a:pPr>
              <a:buFont typeface="Wingdings" charset="0"/>
              <a:buChar char="§"/>
            </a:pPr>
            <a:r>
              <a:rPr lang="en-US" dirty="0">
                <a:latin typeface="Verdana" charset="0"/>
              </a:rPr>
              <a:t>Does NOT apply to:</a:t>
            </a:r>
          </a:p>
          <a:p>
            <a:pPr lvl="1">
              <a:buFont typeface="Wingdings" charset="0"/>
              <a:buChar char="§"/>
            </a:pPr>
            <a:r>
              <a:rPr lang="en-US" sz="2400" dirty="0">
                <a:latin typeface="Verdana" charset="0"/>
              </a:rPr>
              <a:t>Book chapters</a:t>
            </a:r>
          </a:p>
          <a:p>
            <a:pPr lvl="1">
              <a:buFont typeface="Wingdings" charset="0"/>
              <a:buChar char="§"/>
            </a:pPr>
            <a:r>
              <a:rPr lang="en-US" sz="2400" dirty="0">
                <a:latin typeface="Verdana" charset="0"/>
              </a:rPr>
              <a:t>Commentary, opinion, letters</a:t>
            </a:r>
          </a:p>
          <a:p>
            <a:pPr lvl="1">
              <a:buFont typeface="Wingdings" charset="0"/>
              <a:buChar char="§"/>
            </a:pPr>
            <a:r>
              <a:rPr lang="en-US" sz="2400" dirty="0">
                <a:latin typeface="Verdana" charset="0"/>
              </a:rPr>
              <a:t>Dissertations </a:t>
            </a:r>
          </a:p>
          <a:p>
            <a:pPr lvl="1">
              <a:buFont typeface="Wingdings" charset="0"/>
              <a:buChar char="§"/>
            </a:pPr>
            <a:r>
              <a:rPr lang="en-US" sz="2400" dirty="0">
                <a:latin typeface="Verdana" charset="0"/>
              </a:rPr>
              <a:t>Non-Latin script (i.e. Chinese, Russian) </a:t>
            </a:r>
          </a:p>
          <a:p>
            <a:pPr lvl="1">
              <a:buFont typeface="Wingdings" charset="0"/>
              <a:buChar char="§"/>
            </a:pPr>
            <a:r>
              <a:rPr lang="en-US" sz="2400" dirty="0">
                <a:latin typeface="Verdana" charset="0"/>
              </a:rPr>
              <a:t>Accepted for publication before April 7, 2008</a:t>
            </a:r>
          </a:p>
          <a:p>
            <a:endParaRPr lang="en-US" dirty="0"/>
          </a:p>
        </p:txBody>
      </p:sp>
    </p:spTree>
    <p:extLst>
      <p:ext uri="{BB962C8B-B14F-4D97-AF65-F5344CB8AC3E}">
        <p14:creationId xmlns:p14="http://schemas.microsoft.com/office/powerpoint/2010/main" val="3321912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F10B-38A4-C148-AC25-F7DBD07AC2DD}"/>
              </a:ext>
            </a:extLst>
          </p:cNvPr>
          <p:cNvSpPr>
            <a:spLocks noGrp="1"/>
          </p:cNvSpPr>
          <p:nvPr>
            <p:ph type="title"/>
          </p:nvPr>
        </p:nvSpPr>
        <p:spPr>
          <a:xfrm>
            <a:off x="487773" y="408371"/>
            <a:ext cx="8260672" cy="1039427"/>
          </a:xfrm>
        </p:spPr>
        <p:txBody>
          <a:bodyPr/>
          <a:lstStyle/>
          <a:p>
            <a:r>
              <a:rPr lang="en-US" dirty="0"/>
              <a:t>Submission Process</a:t>
            </a:r>
          </a:p>
        </p:txBody>
      </p:sp>
      <p:pic>
        <p:nvPicPr>
          <p:cNvPr id="5" name="Picture 4">
            <a:extLst>
              <a:ext uri="{FF2B5EF4-FFF2-40B4-BE49-F238E27FC236}">
                <a16:creationId xmlns:a16="http://schemas.microsoft.com/office/drawing/2014/main" id="{63EFB201-8569-A343-B7FC-3791FCDEA233}"/>
              </a:ext>
            </a:extLst>
          </p:cNvPr>
          <p:cNvPicPr>
            <a:picLocks noChangeAspect="1"/>
          </p:cNvPicPr>
          <p:nvPr/>
        </p:nvPicPr>
        <p:blipFill>
          <a:blip r:embed="rId2"/>
          <a:stretch>
            <a:fillRect/>
          </a:stretch>
        </p:blipFill>
        <p:spPr>
          <a:xfrm>
            <a:off x="2776323" y="1277407"/>
            <a:ext cx="3683572" cy="5380248"/>
          </a:xfrm>
          <a:prstGeom prst="rect">
            <a:avLst/>
          </a:prstGeom>
        </p:spPr>
      </p:pic>
    </p:spTree>
    <p:extLst>
      <p:ext uri="{BB962C8B-B14F-4D97-AF65-F5344CB8AC3E}">
        <p14:creationId xmlns:p14="http://schemas.microsoft.com/office/powerpoint/2010/main" val="24287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0668-8452-4A43-8225-8CD3CEE96BBF}"/>
              </a:ext>
            </a:extLst>
          </p:cNvPr>
          <p:cNvSpPr>
            <a:spLocks noGrp="1"/>
          </p:cNvSpPr>
          <p:nvPr>
            <p:ph type="title"/>
          </p:nvPr>
        </p:nvSpPr>
        <p:spPr/>
        <p:txBody>
          <a:bodyPr/>
          <a:lstStyle/>
          <a:p>
            <a:r>
              <a:rPr lang="en-US" dirty="0"/>
              <a:t>Pitfalls ahead</a:t>
            </a:r>
          </a:p>
        </p:txBody>
      </p:sp>
      <p:pic>
        <p:nvPicPr>
          <p:cNvPr id="5" name="Content Placeholder 4">
            <a:extLst>
              <a:ext uri="{FF2B5EF4-FFF2-40B4-BE49-F238E27FC236}">
                <a16:creationId xmlns:a16="http://schemas.microsoft.com/office/drawing/2014/main" id="{03BDE628-2923-3440-82CC-D15F95422938}"/>
              </a:ext>
            </a:extLst>
          </p:cNvPr>
          <p:cNvPicPr>
            <a:picLocks noGrp="1" noChangeAspect="1"/>
          </p:cNvPicPr>
          <p:nvPr>
            <p:ph idx="1"/>
          </p:nvPr>
        </p:nvPicPr>
        <p:blipFill>
          <a:blip r:embed="rId2"/>
          <a:stretch>
            <a:fillRect/>
          </a:stretch>
        </p:blipFill>
        <p:spPr>
          <a:xfrm>
            <a:off x="457200" y="1874276"/>
            <a:ext cx="8229600" cy="4130211"/>
          </a:xfrm>
        </p:spPr>
      </p:pic>
    </p:spTree>
    <p:extLst>
      <p:ext uri="{BB962C8B-B14F-4D97-AF65-F5344CB8AC3E}">
        <p14:creationId xmlns:p14="http://schemas.microsoft.com/office/powerpoint/2010/main" val="1534556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6BE9-281A-C947-BD81-32F208465D3C}"/>
              </a:ext>
            </a:extLst>
          </p:cNvPr>
          <p:cNvSpPr>
            <a:spLocks noGrp="1"/>
          </p:cNvSpPr>
          <p:nvPr>
            <p:ph type="title"/>
          </p:nvPr>
        </p:nvSpPr>
        <p:spPr/>
        <p:txBody>
          <a:bodyPr>
            <a:normAutofit fontScale="90000"/>
          </a:bodyPr>
          <a:lstStyle/>
          <a:p>
            <a:r>
              <a:rPr lang="en-US" dirty="0"/>
              <a:t>Help! My paper is already noncompliant!</a:t>
            </a:r>
          </a:p>
        </p:txBody>
      </p:sp>
      <p:sp>
        <p:nvSpPr>
          <p:cNvPr id="3" name="Content Placeholder 2">
            <a:extLst>
              <a:ext uri="{FF2B5EF4-FFF2-40B4-BE49-F238E27FC236}">
                <a16:creationId xmlns:a16="http://schemas.microsoft.com/office/drawing/2014/main" id="{785A7D0B-AAD7-604E-BD26-F285FB938794}"/>
              </a:ext>
            </a:extLst>
          </p:cNvPr>
          <p:cNvSpPr>
            <a:spLocks noGrp="1"/>
          </p:cNvSpPr>
          <p:nvPr>
            <p:ph idx="1"/>
          </p:nvPr>
        </p:nvSpPr>
        <p:spPr/>
        <p:txBody>
          <a:bodyPr>
            <a:normAutofit/>
          </a:bodyPr>
          <a:lstStyle/>
          <a:p>
            <a:r>
              <a:rPr lang="en-US" dirty="0"/>
              <a:t>Contact the journal</a:t>
            </a:r>
          </a:p>
          <a:p>
            <a:r>
              <a:rPr lang="en-US" dirty="0"/>
              <a:t>Determine the embargo</a:t>
            </a:r>
          </a:p>
          <a:p>
            <a:r>
              <a:rPr lang="en-US" dirty="0"/>
              <a:t>Double-check copyright</a:t>
            </a:r>
          </a:p>
          <a:p>
            <a:r>
              <a:rPr lang="en-US" dirty="0"/>
              <a:t>Determine responsibility</a:t>
            </a:r>
          </a:p>
          <a:p>
            <a:r>
              <a:rPr lang="en-US" dirty="0"/>
              <a:t>Deposit the manuscript via Method C</a:t>
            </a:r>
          </a:p>
        </p:txBody>
      </p:sp>
    </p:spTree>
    <p:extLst>
      <p:ext uri="{BB962C8B-B14F-4D97-AF65-F5344CB8AC3E}">
        <p14:creationId xmlns:p14="http://schemas.microsoft.com/office/powerpoint/2010/main" val="1858255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E20F-8716-DD4E-826D-B6CEB7F5A6EC}"/>
              </a:ext>
            </a:extLst>
          </p:cNvPr>
          <p:cNvSpPr>
            <a:spLocks noGrp="1"/>
          </p:cNvSpPr>
          <p:nvPr>
            <p:ph type="title"/>
          </p:nvPr>
        </p:nvSpPr>
        <p:spPr/>
        <p:txBody>
          <a:bodyPr/>
          <a:lstStyle/>
          <a:p>
            <a:r>
              <a:rPr lang="en-US" dirty="0"/>
              <a:t>Help! My NIHMS ID is out of date</a:t>
            </a:r>
          </a:p>
        </p:txBody>
      </p:sp>
      <p:sp>
        <p:nvSpPr>
          <p:cNvPr id="3" name="Content Placeholder 2">
            <a:extLst>
              <a:ext uri="{FF2B5EF4-FFF2-40B4-BE49-F238E27FC236}">
                <a16:creationId xmlns:a16="http://schemas.microsoft.com/office/drawing/2014/main" id="{6F9AEAE5-2AB0-7A42-BE50-7A611B5A29D4}"/>
              </a:ext>
            </a:extLst>
          </p:cNvPr>
          <p:cNvSpPr>
            <a:spLocks noGrp="1"/>
          </p:cNvSpPr>
          <p:nvPr>
            <p:ph idx="1"/>
          </p:nvPr>
        </p:nvSpPr>
        <p:spPr/>
        <p:txBody>
          <a:bodyPr/>
          <a:lstStyle/>
          <a:p>
            <a:r>
              <a:rPr lang="en-US" dirty="0"/>
              <a:t>After three months, your manuscript becomes “stalled”. Contact NIHMS to “claim” the manuscript.</a:t>
            </a:r>
          </a:p>
          <a:p>
            <a:endParaRPr lang="en-US" dirty="0"/>
          </a:p>
          <a:p>
            <a:pPr marL="114300" indent="0">
              <a:buNone/>
            </a:pPr>
            <a:endParaRPr lang="en-US" dirty="0"/>
          </a:p>
          <a:p>
            <a:pPr marL="114300" indent="0">
              <a:buNone/>
            </a:pPr>
            <a:endParaRPr lang="en-US" dirty="0"/>
          </a:p>
        </p:txBody>
      </p:sp>
      <p:pic>
        <p:nvPicPr>
          <p:cNvPr id="5" name="Picture 4">
            <a:extLst>
              <a:ext uri="{FF2B5EF4-FFF2-40B4-BE49-F238E27FC236}">
                <a16:creationId xmlns:a16="http://schemas.microsoft.com/office/drawing/2014/main" id="{F385F4CB-FFBF-8149-9BC5-C426D6DCE00F}"/>
              </a:ext>
            </a:extLst>
          </p:cNvPr>
          <p:cNvPicPr>
            <a:picLocks noChangeAspect="1"/>
          </p:cNvPicPr>
          <p:nvPr/>
        </p:nvPicPr>
        <p:blipFill>
          <a:blip r:embed="rId2"/>
          <a:stretch>
            <a:fillRect/>
          </a:stretch>
        </p:blipFill>
        <p:spPr>
          <a:xfrm>
            <a:off x="457200" y="3224593"/>
            <a:ext cx="8308596" cy="576845"/>
          </a:xfrm>
          <a:prstGeom prst="rect">
            <a:avLst/>
          </a:prstGeom>
        </p:spPr>
      </p:pic>
      <p:sp>
        <p:nvSpPr>
          <p:cNvPr id="6" name="Oval 5">
            <a:extLst>
              <a:ext uri="{FF2B5EF4-FFF2-40B4-BE49-F238E27FC236}">
                <a16:creationId xmlns:a16="http://schemas.microsoft.com/office/drawing/2014/main" id="{C4E7BA66-5BE1-4E4B-874E-BBBBA823E246}"/>
              </a:ext>
            </a:extLst>
          </p:cNvPr>
          <p:cNvSpPr/>
          <p:nvPr/>
        </p:nvSpPr>
        <p:spPr>
          <a:xfrm>
            <a:off x="3698697" y="3224593"/>
            <a:ext cx="1027415" cy="843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38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68D0-9849-F44B-AB54-FF816578558C}"/>
              </a:ext>
            </a:extLst>
          </p:cNvPr>
          <p:cNvSpPr>
            <a:spLocks noGrp="1"/>
          </p:cNvSpPr>
          <p:nvPr>
            <p:ph type="title"/>
          </p:nvPr>
        </p:nvSpPr>
        <p:spPr/>
        <p:txBody>
          <a:bodyPr>
            <a:normAutofit fontScale="90000"/>
          </a:bodyPr>
          <a:lstStyle/>
          <a:p>
            <a:r>
              <a:rPr lang="en-US" dirty="0"/>
              <a:t>Help! I can’t get my hands on the manuscript!</a:t>
            </a:r>
          </a:p>
        </p:txBody>
      </p:sp>
      <p:sp>
        <p:nvSpPr>
          <p:cNvPr id="3" name="Content Placeholder 2">
            <a:extLst>
              <a:ext uri="{FF2B5EF4-FFF2-40B4-BE49-F238E27FC236}">
                <a16:creationId xmlns:a16="http://schemas.microsoft.com/office/drawing/2014/main" id="{B0889B62-520A-824C-9671-622385D7EEAD}"/>
              </a:ext>
            </a:extLst>
          </p:cNvPr>
          <p:cNvSpPr>
            <a:spLocks noGrp="1"/>
          </p:cNvSpPr>
          <p:nvPr>
            <p:ph idx="1"/>
          </p:nvPr>
        </p:nvSpPr>
        <p:spPr/>
        <p:txBody>
          <a:bodyPr/>
          <a:lstStyle/>
          <a:p>
            <a:r>
              <a:rPr lang="en-US" dirty="0"/>
              <a:t>First, let’s define what we mean by final-accepted manuscript:</a:t>
            </a:r>
          </a:p>
          <a:p>
            <a:endParaRPr lang="en-US" dirty="0"/>
          </a:p>
          <a:p>
            <a:pPr marL="411480" lvl="1" indent="0">
              <a:buNone/>
            </a:pPr>
            <a:r>
              <a:rPr lang="en-US" dirty="0"/>
              <a:t>“The Investigator’s final manuscript of a peer-reviewed article accepted for </a:t>
            </a:r>
            <a:r>
              <a:rPr lang="en-US" b="1" dirty="0"/>
              <a:t>journal</a:t>
            </a:r>
            <a:r>
              <a:rPr lang="en-US" dirty="0"/>
              <a:t> publication, including all modifications from the peer review process.”</a:t>
            </a:r>
          </a:p>
          <a:p>
            <a:pPr marL="411480" lvl="1" indent="0">
              <a:buNone/>
            </a:pPr>
            <a:endParaRPr lang="en-US" dirty="0"/>
          </a:p>
          <a:p>
            <a:r>
              <a:rPr lang="en-US" dirty="0"/>
              <a:t>Contact the publisher, see if they can upload the manuscript.</a:t>
            </a:r>
          </a:p>
          <a:p>
            <a:r>
              <a:rPr lang="en-US" dirty="0"/>
              <a:t>Contact your co-authors.</a:t>
            </a:r>
          </a:p>
          <a:p>
            <a:endParaRPr lang="en-US" dirty="0"/>
          </a:p>
        </p:txBody>
      </p:sp>
    </p:spTree>
    <p:extLst>
      <p:ext uri="{BB962C8B-B14F-4D97-AF65-F5344CB8AC3E}">
        <p14:creationId xmlns:p14="http://schemas.microsoft.com/office/powerpoint/2010/main" val="4231606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6BD7-8663-0B48-B64B-2206FB5D7AE6}"/>
              </a:ext>
            </a:extLst>
          </p:cNvPr>
          <p:cNvSpPr>
            <a:spLocks noGrp="1"/>
          </p:cNvSpPr>
          <p:nvPr>
            <p:ph type="title"/>
          </p:nvPr>
        </p:nvSpPr>
        <p:spPr/>
        <p:txBody>
          <a:bodyPr>
            <a:normAutofit fontScale="90000"/>
          </a:bodyPr>
          <a:lstStyle/>
          <a:p>
            <a:r>
              <a:rPr lang="en-US" dirty="0"/>
              <a:t>Help! The wrong version was uploaded!</a:t>
            </a:r>
          </a:p>
        </p:txBody>
      </p:sp>
      <p:sp>
        <p:nvSpPr>
          <p:cNvPr id="3" name="Content Placeholder 2">
            <a:extLst>
              <a:ext uri="{FF2B5EF4-FFF2-40B4-BE49-F238E27FC236}">
                <a16:creationId xmlns:a16="http://schemas.microsoft.com/office/drawing/2014/main" id="{8D51FE08-A5EB-294C-BCD4-3B5CBE81572B}"/>
              </a:ext>
            </a:extLst>
          </p:cNvPr>
          <p:cNvSpPr>
            <a:spLocks noGrp="1"/>
          </p:cNvSpPr>
          <p:nvPr>
            <p:ph idx="1"/>
          </p:nvPr>
        </p:nvSpPr>
        <p:spPr/>
        <p:txBody>
          <a:bodyPr/>
          <a:lstStyle/>
          <a:p>
            <a:r>
              <a:rPr lang="en-US" dirty="0"/>
              <a:t>If you catch it in time, do not approve the manuscript</a:t>
            </a:r>
          </a:p>
          <a:p>
            <a:r>
              <a:rPr lang="en-US" dirty="0"/>
              <a:t>If it’s too late, contact NIHMS, they can re-open your submission.</a:t>
            </a:r>
          </a:p>
        </p:txBody>
      </p:sp>
    </p:spTree>
    <p:extLst>
      <p:ext uri="{BB962C8B-B14F-4D97-AF65-F5344CB8AC3E}">
        <p14:creationId xmlns:p14="http://schemas.microsoft.com/office/powerpoint/2010/main" val="328828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2231-4378-5443-8D75-C64943AF7FC6}"/>
              </a:ext>
            </a:extLst>
          </p:cNvPr>
          <p:cNvSpPr>
            <a:spLocks noGrp="1"/>
          </p:cNvSpPr>
          <p:nvPr>
            <p:ph type="title"/>
          </p:nvPr>
        </p:nvSpPr>
        <p:spPr/>
        <p:txBody>
          <a:bodyPr>
            <a:normAutofit fontScale="90000"/>
          </a:bodyPr>
          <a:lstStyle/>
          <a:p>
            <a:r>
              <a:rPr lang="en-US" dirty="0"/>
              <a:t>Help! How do I find the </a:t>
            </a:r>
            <a:r>
              <a:rPr lang="en-US" dirty="0" err="1"/>
              <a:t>nihms</a:t>
            </a:r>
            <a:r>
              <a:rPr lang="en-US" dirty="0"/>
              <a:t> id?</a:t>
            </a:r>
          </a:p>
        </p:txBody>
      </p:sp>
      <p:sp>
        <p:nvSpPr>
          <p:cNvPr id="3" name="Content Placeholder 2">
            <a:extLst>
              <a:ext uri="{FF2B5EF4-FFF2-40B4-BE49-F238E27FC236}">
                <a16:creationId xmlns:a16="http://schemas.microsoft.com/office/drawing/2014/main" id="{F114FEA7-975F-1E41-98F4-F57FEB7F79B3}"/>
              </a:ext>
            </a:extLst>
          </p:cNvPr>
          <p:cNvSpPr>
            <a:spLocks noGrp="1"/>
          </p:cNvSpPr>
          <p:nvPr>
            <p:ph idx="1"/>
          </p:nvPr>
        </p:nvSpPr>
        <p:spPr/>
        <p:txBody>
          <a:bodyPr/>
          <a:lstStyle/>
          <a:p>
            <a:r>
              <a:rPr lang="en-US" dirty="0"/>
              <a:t>Check </a:t>
            </a:r>
            <a:r>
              <a:rPr lang="en-US" dirty="0" err="1"/>
              <a:t>MyBibliography</a:t>
            </a:r>
            <a:endParaRPr lang="en-US" dirty="0"/>
          </a:p>
          <a:p>
            <a:r>
              <a:rPr lang="en-US" dirty="0"/>
              <a:t>Use the PMCID-PMID-DOI Converter</a:t>
            </a:r>
          </a:p>
          <a:p>
            <a:r>
              <a:rPr lang="en-US" dirty="0"/>
              <a:t>Use NIHMS </a:t>
            </a:r>
          </a:p>
          <a:p>
            <a:endParaRPr lang="en-US" dirty="0"/>
          </a:p>
        </p:txBody>
      </p:sp>
      <p:pic>
        <p:nvPicPr>
          <p:cNvPr id="5" name="Picture 4">
            <a:extLst>
              <a:ext uri="{FF2B5EF4-FFF2-40B4-BE49-F238E27FC236}">
                <a16:creationId xmlns:a16="http://schemas.microsoft.com/office/drawing/2014/main" id="{0A081BE7-4D6B-F843-B229-11EA35110CB8}"/>
              </a:ext>
            </a:extLst>
          </p:cNvPr>
          <p:cNvPicPr>
            <a:picLocks noChangeAspect="1"/>
          </p:cNvPicPr>
          <p:nvPr/>
        </p:nvPicPr>
        <p:blipFill>
          <a:blip r:embed="rId2"/>
          <a:stretch>
            <a:fillRect/>
          </a:stretch>
        </p:blipFill>
        <p:spPr>
          <a:xfrm>
            <a:off x="1641440" y="3373491"/>
            <a:ext cx="3683000" cy="1549400"/>
          </a:xfrm>
          <a:prstGeom prst="rect">
            <a:avLst/>
          </a:prstGeom>
        </p:spPr>
      </p:pic>
    </p:spTree>
    <p:extLst>
      <p:ext uri="{BB962C8B-B14F-4D97-AF65-F5344CB8AC3E}">
        <p14:creationId xmlns:p14="http://schemas.microsoft.com/office/powerpoint/2010/main" val="2818614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0C40-24F2-E84D-B3AA-D4112319FA90}"/>
              </a:ext>
            </a:extLst>
          </p:cNvPr>
          <p:cNvSpPr>
            <a:spLocks noGrp="1"/>
          </p:cNvSpPr>
          <p:nvPr>
            <p:ph type="title"/>
          </p:nvPr>
        </p:nvSpPr>
        <p:spPr/>
        <p:txBody>
          <a:bodyPr>
            <a:normAutofit fontScale="90000"/>
          </a:bodyPr>
          <a:lstStyle/>
          <a:p>
            <a:r>
              <a:rPr lang="en-US" dirty="0"/>
              <a:t>Help! How do I disassociate an article from a grant?</a:t>
            </a:r>
          </a:p>
        </p:txBody>
      </p:sp>
      <p:pic>
        <p:nvPicPr>
          <p:cNvPr id="5" name="Content Placeholder 4">
            <a:extLst>
              <a:ext uri="{FF2B5EF4-FFF2-40B4-BE49-F238E27FC236}">
                <a16:creationId xmlns:a16="http://schemas.microsoft.com/office/drawing/2014/main" id="{844C2617-8360-3B47-8210-99D776889715}"/>
              </a:ext>
            </a:extLst>
          </p:cNvPr>
          <p:cNvPicPr>
            <a:picLocks noGrp="1" noChangeAspect="1"/>
          </p:cNvPicPr>
          <p:nvPr>
            <p:ph idx="1"/>
          </p:nvPr>
        </p:nvPicPr>
        <p:blipFill>
          <a:blip r:embed="rId3"/>
          <a:stretch>
            <a:fillRect/>
          </a:stretch>
        </p:blipFill>
        <p:spPr>
          <a:xfrm>
            <a:off x="826821" y="1850822"/>
            <a:ext cx="7115103" cy="2172422"/>
          </a:xfrm>
        </p:spPr>
      </p:pic>
      <p:sp>
        <p:nvSpPr>
          <p:cNvPr id="6" name="TextBox 5">
            <a:extLst>
              <a:ext uri="{FF2B5EF4-FFF2-40B4-BE49-F238E27FC236}">
                <a16:creationId xmlns:a16="http://schemas.microsoft.com/office/drawing/2014/main" id="{C90F0ECE-8C92-EE46-91A9-473FDB78873A}"/>
              </a:ext>
            </a:extLst>
          </p:cNvPr>
          <p:cNvSpPr txBox="1"/>
          <p:nvPr/>
        </p:nvSpPr>
        <p:spPr>
          <a:xfrm>
            <a:off x="338922" y="4237105"/>
            <a:ext cx="8435084" cy="2031325"/>
          </a:xfrm>
          <a:prstGeom prst="rect">
            <a:avLst/>
          </a:prstGeom>
          <a:noFill/>
        </p:spPr>
        <p:txBody>
          <a:bodyPr wrap="square" rtlCol="0">
            <a:spAutoFit/>
          </a:bodyPr>
          <a:lstStyle/>
          <a:p>
            <a:r>
              <a:rPr lang="en-US" b="1" dirty="0">
                <a:solidFill>
                  <a:schemeClr val="bg2">
                    <a:lumMod val="50000"/>
                  </a:schemeClr>
                </a:solidFill>
              </a:rPr>
              <a:t>Gold lock</a:t>
            </a:r>
            <a:r>
              <a:rPr lang="en-US" dirty="0">
                <a:solidFill>
                  <a:schemeClr val="bg2">
                    <a:lumMod val="50000"/>
                  </a:schemeClr>
                </a:solidFill>
              </a:rPr>
              <a:t> </a:t>
            </a:r>
            <a:r>
              <a:rPr lang="en-US" dirty="0"/>
              <a:t>= Connection made in NIHMS. Contact the </a:t>
            </a:r>
            <a:r>
              <a:rPr lang="en-US" dirty="0">
                <a:hlinkClick r:id="rId4"/>
              </a:rPr>
              <a:t>NIHMS help desk</a:t>
            </a:r>
            <a:r>
              <a:rPr lang="en-US" dirty="0"/>
              <a:t> if the grant should be removed from the publication.</a:t>
            </a:r>
          </a:p>
          <a:p>
            <a:endParaRPr lang="en-US" dirty="0"/>
          </a:p>
          <a:p>
            <a:r>
              <a:rPr lang="en-US" b="1" dirty="0">
                <a:solidFill>
                  <a:schemeClr val="accent6">
                    <a:lumMod val="75000"/>
                  </a:schemeClr>
                </a:solidFill>
              </a:rPr>
              <a:t>Silver lock </a:t>
            </a:r>
            <a:r>
              <a:rPr lang="en-US" dirty="0"/>
              <a:t>= Connection made in Commons on a progress report. The only way to change this would be to resubmit the report.</a:t>
            </a:r>
          </a:p>
          <a:p>
            <a:endParaRPr lang="en-US" dirty="0"/>
          </a:p>
          <a:p>
            <a:r>
              <a:rPr lang="en-US" b="1" dirty="0"/>
              <a:t>No lock </a:t>
            </a:r>
            <a:r>
              <a:rPr lang="en-US" dirty="0"/>
              <a:t>= Connection was likely made by an author in My Bibliography. </a:t>
            </a:r>
          </a:p>
        </p:txBody>
      </p:sp>
    </p:spTree>
    <p:extLst>
      <p:ext uri="{BB962C8B-B14F-4D97-AF65-F5344CB8AC3E}">
        <p14:creationId xmlns:p14="http://schemas.microsoft.com/office/powerpoint/2010/main" val="573966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miner help?</a:t>
            </a:r>
          </a:p>
        </p:txBody>
      </p:sp>
      <p:sp>
        <p:nvSpPr>
          <p:cNvPr id="3" name="Content Placeholder 2"/>
          <p:cNvSpPr>
            <a:spLocks noGrp="1"/>
          </p:cNvSpPr>
          <p:nvPr>
            <p:ph idx="1"/>
          </p:nvPr>
        </p:nvSpPr>
        <p:spPr/>
        <p:txBody>
          <a:bodyPr/>
          <a:lstStyle/>
          <a:p>
            <a:pPr lvl="1"/>
            <a:r>
              <a:rPr lang="en-US" sz="2400" dirty="0"/>
              <a:t>Monitor your department’s non-compliant papers/authors</a:t>
            </a:r>
          </a:p>
          <a:p>
            <a:pPr lvl="1"/>
            <a:r>
              <a:rPr lang="en-US" sz="2400" dirty="0"/>
              <a:t>Facilitate contacting publishers</a:t>
            </a:r>
          </a:p>
          <a:p>
            <a:pPr lvl="1"/>
            <a:r>
              <a:rPr lang="en-US" sz="2400" dirty="0"/>
              <a:t>Upload (or assist) loading your manuscripts</a:t>
            </a:r>
          </a:p>
          <a:p>
            <a:pPr lvl="1"/>
            <a:r>
              <a:rPr lang="en-US" sz="2400" dirty="0"/>
              <a:t>Classes</a:t>
            </a:r>
          </a:p>
          <a:p>
            <a:pPr lvl="1"/>
            <a:r>
              <a:rPr lang="en-US" sz="2400" dirty="0">
                <a:solidFill>
                  <a:srgbClr val="0000FF"/>
                </a:solidFill>
                <a:hlinkClick r:id="rId3"/>
              </a:rPr>
              <a:t>Website</a:t>
            </a:r>
            <a:endParaRPr lang="en-US" sz="2400" dirty="0">
              <a:solidFill>
                <a:srgbClr val="0000FF"/>
              </a:solidFill>
            </a:endParaRPr>
          </a:p>
          <a:p>
            <a:pPr lvl="1"/>
            <a:r>
              <a:rPr lang="en-US" sz="2400" dirty="0"/>
              <a:t>Stay on top of new compliance policies</a:t>
            </a:r>
          </a:p>
          <a:p>
            <a:pPr lvl="2"/>
            <a:r>
              <a:rPr lang="en-US" sz="2400" dirty="0"/>
              <a:t>Wait! What? New policies??? </a:t>
            </a:r>
          </a:p>
          <a:p>
            <a:endParaRPr lang="en-US" dirty="0"/>
          </a:p>
        </p:txBody>
      </p:sp>
    </p:spTree>
    <p:extLst>
      <p:ext uri="{BB962C8B-B14F-4D97-AF65-F5344CB8AC3E}">
        <p14:creationId xmlns:p14="http://schemas.microsoft.com/office/powerpoint/2010/main" val="3124137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727A-1B26-0E47-B98E-1A269047A6BD}"/>
              </a:ext>
            </a:extLst>
          </p:cNvPr>
          <p:cNvSpPr>
            <a:spLocks noGrp="1"/>
          </p:cNvSpPr>
          <p:nvPr>
            <p:ph type="title"/>
          </p:nvPr>
        </p:nvSpPr>
        <p:spPr/>
        <p:txBody>
          <a:bodyPr/>
          <a:lstStyle/>
          <a:p>
            <a:r>
              <a:rPr lang="en-US" dirty="0"/>
              <a:t>NIH public access Guide</a:t>
            </a:r>
          </a:p>
        </p:txBody>
      </p:sp>
      <p:pic>
        <p:nvPicPr>
          <p:cNvPr id="5" name="Content Placeholder 4">
            <a:extLst>
              <a:ext uri="{FF2B5EF4-FFF2-40B4-BE49-F238E27FC236}">
                <a16:creationId xmlns:a16="http://schemas.microsoft.com/office/drawing/2014/main" id="{C02E77ED-A2EF-C641-8F97-892CE1B2CE63}"/>
              </a:ext>
            </a:extLst>
          </p:cNvPr>
          <p:cNvPicPr>
            <a:picLocks noGrp="1" noChangeAspect="1"/>
          </p:cNvPicPr>
          <p:nvPr>
            <p:ph idx="1"/>
          </p:nvPr>
        </p:nvPicPr>
        <p:blipFill>
          <a:blip r:embed="rId2"/>
          <a:stretch>
            <a:fillRect/>
          </a:stretch>
        </p:blipFill>
        <p:spPr>
          <a:xfrm>
            <a:off x="1566381" y="1626016"/>
            <a:ext cx="6011239" cy="5075500"/>
          </a:xfrm>
        </p:spPr>
      </p:pic>
    </p:spTree>
    <p:extLst>
      <p:ext uri="{BB962C8B-B14F-4D97-AF65-F5344CB8AC3E}">
        <p14:creationId xmlns:p14="http://schemas.microsoft.com/office/powerpoint/2010/main" val="158163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0450-763E-014D-8FBF-C30FCB1EFCEE}"/>
              </a:ext>
            </a:extLst>
          </p:cNvPr>
          <p:cNvSpPr>
            <a:spLocks noGrp="1"/>
          </p:cNvSpPr>
          <p:nvPr>
            <p:ph type="title"/>
          </p:nvPr>
        </p:nvSpPr>
        <p:spPr/>
        <p:txBody>
          <a:bodyPr/>
          <a:lstStyle/>
          <a:p>
            <a:r>
              <a:rPr lang="en-US" dirty="0"/>
              <a:t>Why Is it really important?</a:t>
            </a:r>
          </a:p>
        </p:txBody>
      </p:sp>
      <p:sp>
        <p:nvSpPr>
          <p:cNvPr id="3" name="Content Placeholder 2">
            <a:extLst>
              <a:ext uri="{FF2B5EF4-FFF2-40B4-BE49-F238E27FC236}">
                <a16:creationId xmlns:a16="http://schemas.microsoft.com/office/drawing/2014/main" id="{050B7182-5869-F94C-98A6-4F177A001C0F}"/>
              </a:ext>
            </a:extLst>
          </p:cNvPr>
          <p:cNvSpPr>
            <a:spLocks noGrp="1"/>
          </p:cNvSpPr>
          <p:nvPr>
            <p:ph idx="1"/>
          </p:nvPr>
        </p:nvSpPr>
        <p:spPr/>
        <p:txBody>
          <a:bodyPr/>
          <a:lstStyle/>
          <a:p>
            <a:r>
              <a:rPr lang="en-US" dirty="0"/>
              <a:t>The NIH </a:t>
            </a:r>
            <a:r>
              <a:rPr lang="en-US" b="1" dirty="0"/>
              <a:t>will delay processing</a:t>
            </a:r>
            <a:r>
              <a:rPr lang="en-US" dirty="0"/>
              <a:t> of an award if publications arising from it are not in compliance with the NIH public access policy.</a:t>
            </a:r>
          </a:p>
          <a:p>
            <a:endParaRPr lang="en-US" dirty="0"/>
          </a:p>
          <a:p>
            <a:pPr marL="114300" indent="0">
              <a:buNone/>
            </a:pPr>
            <a:endParaRPr lang="en-US" dirty="0"/>
          </a:p>
        </p:txBody>
      </p:sp>
      <p:pic>
        <p:nvPicPr>
          <p:cNvPr id="5" name="Picture 4">
            <a:extLst>
              <a:ext uri="{FF2B5EF4-FFF2-40B4-BE49-F238E27FC236}">
                <a16:creationId xmlns:a16="http://schemas.microsoft.com/office/drawing/2014/main" id="{1ED199B2-7439-494A-ACF9-22CFE297BDAD}"/>
              </a:ext>
            </a:extLst>
          </p:cNvPr>
          <p:cNvPicPr>
            <a:picLocks noChangeAspect="1"/>
          </p:cNvPicPr>
          <p:nvPr/>
        </p:nvPicPr>
        <p:blipFill>
          <a:blip r:embed="rId2"/>
          <a:stretch>
            <a:fillRect/>
          </a:stretch>
        </p:blipFill>
        <p:spPr>
          <a:xfrm>
            <a:off x="1635464" y="3425861"/>
            <a:ext cx="5842000" cy="2184400"/>
          </a:xfrm>
          <a:prstGeom prst="rect">
            <a:avLst/>
          </a:prstGeom>
        </p:spPr>
      </p:pic>
    </p:spTree>
    <p:extLst>
      <p:ext uri="{BB962C8B-B14F-4D97-AF65-F5344CB8AC3E}">
        <p14:creationId xmlns:p14="http://schemas.microsoft.com/office/powerpoint/2010/main" val="609858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ADEFFEA7-DAA6-3846-9EC4-0B42C5679804}"/>
              </a:ext>
            </a:extLst>
          </p:cNvPr>
          <p:cNvGraphicFramePr>
            <a:graphicFrameLocks noGrp="1"/>
          </p:cNvGraphicFramePr>
          <p:nvPr>
            <p:extLst>
              <p:ext uri="{D42A27DB-BD31-4B8C-83A1-F6EECF244321}">
                <p14:modId xmlns:p14="http://schemas.microsoft.com/office/powerpoint/2010/main" val="1607828259"/>
              </p:ext>
            </p:extLst>
          </p:nvPr>
        </p:nvGraphicFramePr>
        <p:xfrm>
          <a:off x="300520" y="62931"/>
          <a:ext cx="8542960" cy="6249595"/>
        </p:xfrm>
        <a:graphic>
          <a:graphicData uri="http://schemas.openxmlformats.org/drawingml/2006/table">
            <a:tbl>
              <a:tblPr firstRow="1" bandRow="1">
                <a:tableStyleId>{5C22544A-7EE6-4342-B048-85BDC9FD1C3A}</a:tableStyleId>
              </a:tblPr>
              <a:tblGrid>
                <a:gridCol w="3207022">
                  <a:extLst>
                    <a:ext uri="{9D8B030D-6E8A-4147-A177-3AD203B41FA5}">
                      <a16:colId xmlns:a16="http://schemas.microsoft.com/office/drawing/2014/main" val="144371503"/>
                    </a:ext>
                  </a:extLst>
                </a:gridCol>
                <a:gridCol w="2715734">
                  <a:extLst>
                    <a:ext uri="{9D8B030D-6E8A-4147-A177-3AD203B41FA5}">
                      <a16:colId xmlns:a16="http://schemas.microsoft.com/office/drawing/2014/main" val="1906980188"/>
                    </a:ext>
                  </a:extLst>
                </a:gridCol>
                <a:gridCol w="2620204">
                  <a:extLst>
                    <a:ext uri="{9D8B030D-6E8A-4147-A177-3AD203B41FA5}">
                      <a16:colId xmlns:a16="http://schemas.microsoft.com/office/drawing/2014/main" val="1694519963"/>
                    </a:ext>
                  </a:extLst>
                </a:gridCol>
              </a:tblGrid>
              <a:tr h="355101">
                <a:tc>
                  <a:txBody>
                    <a:bodyPr/>
                    <a:lstStyle/>
                    <a:p>
                      <a:pPr algn="l" rtl="0" fontAlgn="ctr"/>
                      <a:r>
                        <a:rPr lang="en-US" sz="1400" u="none" strike="noStrike">
                          <a:effectLst/>
                        </a:rPr>
                        <a:t>Agency</a:t>
                      </a:r>
                      <a:endParaRPr lang="en-US" sz="1400" b="1" i="0" u="none" strike="noStrike">
                        <a:solidFill>
                          <a:srgbClr val="FFFFFF"/>
                        </a:solidFill>
                        <a:effectLst/>
                        <a:latin typeface="Century Gothic" panose="020B0502020202020204" pitchFamily="34" charset="0"/>
                      </a:endParaRPr>
                    </a:p>
                  </a:txBody>
                  <a:tcPr marL="7209" marR="7209" marT="7209" marB="0" anchor="ctr"/>
                </a:tc>
                <a:tc>
                  <a:txBody>
                    <a:bodyPr/>
                    <a:lstStyle/>
                    <a:p>
                      <a:pPr algn="l" rtl="0" fontAlgn="ctr"/>
                      <a:r>
                        <a:rPr lang="en-US" sz="1400" u="none" strike="noStrike">
                          <a:effectLst/>
                        </a:rPr>
                        <a:t>Article</a:t>
                      </a:r>
                      <a:endParaRPr lang="en-US" sz="1400" b="1" i="0" u="none" strike="noStrike">
                        <a:solidFill>
                          <a:srgbClr val="FFFFFF"/>
                        </a:solidFill>
                        <a:effectLst/>
                        <a:latin typeface="Century Gothic" panose="020B0502020202020204" pitchFamily="34" charset="0"/>
                      </a:endParaRPr>
                    </a:p>
                  </a:txBody>
                  <a:tcPr marL="7209" marR="7209" marT="7209" marB="0" anchor="ctr"/>
                </a:tc>
                <a:tc>
                  <a:txBody>
                    <a:bodyPr/>
                    <a:lstStyle/>
                    <a:p>
                      <a:pPr algn="l" rtl="0" fontAlgn="ctr"/>
                      <a:r>
                        <a:rPr lang="en-US" sz="1400" u="none" strike="noStrike" dirty="0">
                          <a:effectLst/>
                        </a:rPr>
                        <a:t>Data</a:t>
                      </a:r>
                      <a:endParaRPr lang="en-US" sz="1400" b="1" i="0" u="none" strike="noStrike" dirty="0">
                        <a:solidFill>
                          <a:srgbClr val="FFFFFF"/>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3940282743"/>
                  </a:ext>
                </a:extLst>
              </a:tr>
              <a:tr h="763496">
                <a:tc>
                  <a:txBody>
                    <a:bodyPr/>
                    <a:lstStyle/>
                    <a:p>
                      <a:pPr algn="l" rtl="0" fontAlgn="ctr"/>
                      <a:r>
                        <a:rPr lang="en-US" sz="1200" u="none" strike="noStrike" dirty="0">
                          <a:effectLst/>
                        </a:rPr>
                        <a:t>ACL/ NIDILRR (HHS/NIH)</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PMC</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Interuniversity Consortium for Political and Social Research (ICPSR)</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238380799"/>
                  </a:ext>
                </a:extLst>
              </a:tr>
              <a:tr h="325510">
                <a:tc>
                  <a:txBody>
                    <a:bodyPr/>
                    <a:lstStyle/>
                    <a:p>
                      <a:pPr algn="l" rtl="0" fontAlgn="ctr"/>
                      <a:r>
                        <a:rPr lang="en-US" sz="1200" u="none" strike="noStrike" dirty="0">
                          <a:effectLst/>
                        </a:rPr>
                        <a:t>AHRQ</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881429374"/>
                  </a:ext>
                </a:extLst>
              </a:tr>
              <a:tr h="722454">
                <a:tc>
                  <a:txBody>
                    <a:bodyPr/>
                    <a:lstStyle/>
                    <a:p>
                      <a:pPr algn="l" rtl="0" fontAlgn="ctr"/>
                      <a:r>
                        <a:rPr lang="en-US" sz="1200" u="none" strike="noStrike" dirty="0">
                          <a:effectLst/>
                        </a:rPr>
                        <a:t>HHS, Office of the Secretary for Preparedness and Response (ASPR)</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Scientific data repositories (</a:t>
                      </a:r>
                      <a:r>
                        <a:rPr lang="en-US" sz="1200" u="none" strike="noStrike" dirty="0" err="1">
                          <a:effectLst/>
                        </a:rPr>
                        <a:t>data.gov</a:t>
                      </a:r>
                      <a:r>
                        <a:rPr lang="en-US" sz="1200" u="none" strike="noStrike" dirty="0">
                          <a:effectLst/>
                        </a:rPr>
                        <a:t> data registry)</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3477518066"/>
                  </a:ext>
                </a:extLst>
              </a:tr>
              <a:tr h="339047">
                <a:tc>
                  <a:txBody>
                    <a:bodyPr/>
                    <a:lstStyle/>
                    <a:p>
                      <a:pPr algn="l" rtl="0" fontAlgn="ctr"/>
                      <a:r>
                        <a:rPr lang="en-US" sz="1200" b="0" i="0" u="none" strike="noStrike" dirty="0">
                          <a:solidFill>
                            <a:srgbClr val="000000"/>
                          </a:solidFill>
                          <a:effectLst/>
                          <a:latin typeface="Century Gothic" panose="020B0502020202020204" pitchFamily="34" charset="0"/>
                        </a:rPr>
                        <a:t>EPA</a:t>
                      </a:r>
                    </a:p>
                  </a:txBody>
                  <a:tcPr marL="7209" marR="7209" marT="7209" marB="0" anchor="ctr"/>
                </a:tc>
                <a:tc>
                  <a:txBody>
                    <a:bodyPr/>
                    <a:lstStyle/>
                    <a:p>
                      <a:pPr algn="l" rtl="0" fontAlgn="ctr"/>
                      <a:r>
                        <a:rPr lang="en-US" sz="1200" b="0" i="0" u="none" strike="noStrike" dirty="0">
                          <a:solidFill>
                            <a:srgbClr val="000000"/>
                          </a:solidFill>
                          <a:effectLst/>
                          <a:latin typeface="Century Gothic" panose="020B0502020202020204" pitchFamily="34" charset="0"/>
                        </a:rPr>
                        <a:t>PMC</a:t>
                      </a:r>
                    </a:p>
                  </a:txBody>
                  <a:tcPr marL="7209" marR="7209" marT="720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880339651"/>
                  </a:ext>
                </a:extLst>
              </a:tr>
              <a:tr h="514481">
                <a:tc>
                  <a:txBody>
                    <a:bodyPr/>
                    <a:lstStyle/>
                    <a:p>
                      <a:pPr algn="l" rtl="0" fontAlgn="ctr"/>
                      <a:r>
                        <a:rPr lang="en-US" sz="1200" u="none" strike="noStrike" dirty="0">
                          <a:effectLst/>
                        </a:rPr>
                        <a:t>CDC </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CDC Stacks, 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Multiple solutions + data registry</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3382802486"/>
                  </a:ext>
                </a:extLst>
              </a:tr>
              <a:tr h="325510">
                <a:tc>
                  <a:txBody>
                    <a:bodyPr/>
                    <a:lstStyle/>
                    <a:p>
                      <a:pPr algn="l" rtl="0" fontAlgn="ctr"/>
                      <a:r>
                        <a:rPr lang="en-US" sz="1200" b="0" i="0" u="none" strike="noStrike" dirty="0">
                          <a:solidFill>
                            <a:srgbClr val="000000"/>
                          </a:solidFill>
                          <a:effectLst/>
                          <a:latin typeface="Century Gothic" panose="020B0502020202020204" pitchFamily="34" charset="0"/>
                        </a:rPr>
                        <a:t>DoD</a:t>
                      </a:r>
                    </a:p>
                  </a:txBody>
                  <a:tcPr marL="7209" marR="7209" marT="7209" marB="0" anchor="ctr"/>
                </a:tc>
                <a:tc>
                  <a:txBody>
                    <a:bodyPr/>
                    <a:lstStyle/>
                    <a:p>
                      <a:pPr algn="l" rtl="0" fontAlgn="ctr"/>
                      <a:r>
                        <a:rPr lang="en-US" sz="1200" b="0" i="0" u="none" strike="noStrike" dirty="0">
                          <a:solidFill>
                            <a:srgbClr val="000000"/>
                          </a:solidFill>
                          <a:effectLst/>
                          <a:latin typeface="Century Gothic" panose="020B0502020202020204" pitchFamily="34" charset="0"/>
                        </a:rPr>
                        <a:t>Defense Technical Information Center  (DTIC)</a:t>
                      </a:r>
                    </a:p>
                  </a:txBody>
                  <a:tcPr marL="7209" marR="7209" marT="7209" marB="0" anchor="ctr"/>
                </a:tc>
                <a:tc>
                  <a:txBody>
                    <a:bodyPr/>
                    <a:lstStyle/>
                    <a:p>
                      <a:pPr algn="l" rtl="0" fontAlgn="ct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1384353972"/>
                  </a:ext>
                </a:extLst>
              </a:tr>
              <a:tr h="325510">
                <a:tc>
                  <a:txBody>
                    <a:bodyPr/>
                    <a:lstStyle/>
                    <a:p>
                      <a:pPr algn="l" rtl="0" fontAlgn="ctr"/>
                      <a:r>
                        <a:rPr lang="en-US" sz="1200" u="none" strike="noStrike" dirty="0">
                          <a:effectLst/>
                        </a:rPr>
                        <a:t>FDA</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err="1">
                          <a:effectLst/>
                        </a:rPr>
                        <a:t>OpenFDA</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1752584494"/>
                  </a:ext>
                </a:extLst>
              </a:tr>
              <a:tr h="483049">
                <a:tc>
                  <a:txBody>
                    <a:bodyPr/>
                    <a:lstStyle/>
                    <a:p>
                      <a:pPr algn="l" rtl="0" fontAlgn="ctr"/>
                      <a:r>
                        <a:rPr lang="en-US" sz="1200" u="none" strike="noStrike">
                          <a:effectLst/>
                        </a:rPr>
                        <a:t>NASA</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 PubSpace</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NASA archives, or other repository</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1746693187"/>
                  </a:ext>
                </a:extLst>
              </a:tr>
              <a:tr h="325510">
                <a:tc>
                  <a:txBody>
                    <a:bodyPr/>
                    <a:lstStyle/>
                    <a:p>
                      <a:pPr algn="l" rtl="0" fontAlgn="ctr"/>
                      <a:r>
                        <a:rPr lang="en-US" sz="1200" u="none" strike="noStrike">
                          <a:effectLst/>
                        </a:rPr>
                        <a:t>NIST</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1620670183"/>
                  </a:ext>
                </a:extLst>
              </a:tr>
              <a:tr h="325510">
                <a:tc>
                  <a:txBody>
                    <a:bodyPr/>
                    <a:lstStyle/>
                    <a:p>
                      <a:pPr algn="l" rtl="0" fontAlgn="ctr"/>
                      <a:r>
                        <a:rPr lang="en-US" sz="1200" u="none" strike="noStrike">
                          <a:effectLst/>
                        </a:rPr>
                        <a:t>NIH</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3218250617"/>
                  </a:ext>
                </a:extLst>
              </a:tr>
              <a:tr h="325510">
                <a:tc>
                  <a:txBody>
                    <a:bodyPr/>
                    <a:lstStyle/>
                    <a:p>
                      <a:pPr algn="l" rtl="0" fontAlgn="ctr"/>
                      <a:r>
                        <a:rPr lang="en-US" sz="1200" u="none" strike="noStrike" dirty="0">
                          <a:effectLst/>
                        </a:rPr>
                        <a:t>NSF</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NSF-PAR</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109328905"/>
                  </a:ext>
                </a:extLst>
              </a:tr>
              <a:tr h="325510">
                <a:tc>
                  <a:txBody>
                    <a:bodyPr/>
                    <a:lstStyle/>
                    <a:p>
                      <a:pPr algn="l" rtl="0" fontAlgn="ctr"/>
                      <a:r>
                        <a:rPr lang="en-US" sz="1200" b="0" i="0" u="none" strike="noStrike" dirty="0">
                          <a:solidFill>
                            <a:srgbClr val="000000"/>
                          </a:solidFill>
                          <a:effectLst/>
                          <a:latin typeface="Century Gothic" panose="020B0502020202020204" pitchFamily="34" charset="0"/>
                        </a:rPr>
                        <a:t>Smithsonian Institution (SI)</a:t>
                      </a:r>
                    </a:p>
                  </a:txBody>
                  <a:tcPr marL="7209" marR="7209" marT="7209" marB="0" anchor="ctr"/>
                </a:tc>
                <a:tc>
                  <a:txBody>
                    <a:bodyPr/>
                    <a:lstStyle/>
                    <a:p>
                      <a:pPr algn="l" rtl="0" fontAlgn="ctr"/>
                      <a:r>
                        <a:rPr lang="en-US" sz="1200" b="0" i="0" u="none" strike="noStrike" dirty="0">
                          <a:solidFill>
                            <a:srgbClr val="000000"/>
                          </a:solidFill>
                          <a:effectLst/>
                          <a:latin typeface="Century Gothic" panose="020B0502020202020204" pitchFamily="34" charset="0"/>
                        </a:rPr>
                        <a:t>Clearinghouse for the Open Research of the US (CHORUS)</a:t>
                      </a:r>
                    </a:p>
                  </a:txBody>
                  <a:tcPr marL="7209" marR="7209" marT="720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p>
                      <a:pPr algn="l" rtl="0" fontAlgn="ct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2762011010"/>
                  </a:ext>
                </a:extLst>
              </a:tr>
              <a:tr h="325510">
                <a:tc>
                  <a:txBody>
                    <a:bodyPr/>
                    <a:lstStyle/>
                    <a:p>
                      <a:pPr algn="l" rtl="0" fontAlgn="ctr"/>
                      <a:r>
                        <a:rPr lang="en-US" sz="1200" b="0" i="0" u="none" strike="noStrike" dirty="0">
                          <a:solidFill>
                            <a:srgbClr val="000000"/>
                          </a:solidFill>
                          <a:effectLst/>
                          <a:latin typeface="Century Gothic" panose="020B0502020202020204" pitchFamily="34" charset="0"/>
                        </a:rPr>
                        <a:t>USDA</a:t>
                      </a:r>
                    </a:p>
                  </a:txBody>
                  <a:tcPr marL="7209" marR="7209" marT="7209" marB="0" anchor="ctr"/>
                </a:tc>
                <a:tc>
                  <a:txBody>
                    <a:bodyPr/>
                    <a:lstStyle/>
                    <a:p>
                      <a:pPr algn="l" rtl="0" fontAlgn="ctr"/>
                      <a:r>
                        <a:rPr lang="en-US" sz="1200" b="0" i="0" u="none" strike="noStrike" dirty="0" err="1">
                          <a:solidFill>
                            <a:srgbClr val="000000"/>
                          </a:solidFill>
                          <a:effectLst/>
                          <a:latin typeface="Century Gothic" panose="020B0502020202020204" pitchFamily="34" charset="0"/>
                        </a:rPr>
                        <a:t>PubAg</a:t>
                      </a:r>
                      <a:endParaRPr lang="en-US" sz="1200" b="0" i="0" u="none" strike="noStrike" dirty="0">
                        <a:solidFill>
                          <a:srgbClr val="000000"/>
                        </a:solidFill>
                        <a:effectLst/>
                        <a:latin typeface="Century Gothic" panose="020B0502020202020204" pitchFamily="34" charset="0"/>
                      </a:endParaRPr>
                    </a:p>
                  </a:txBody>
                  <a:tcPr marL="7209" marR="7209" marT="720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p>
                      <a:pPr algn="l" rtl="0" fontAlgn="ct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933770430"/>
                  </a:ext>
                </a:extLst>
              </a:tr>
              <a:tr h="325510">
                <a:tc>
                  <a:txBody>
                    <a:bodyPr/>
                    <a:lstStyle/>
                    <a:p>
                      <a:pPr algn="l" rtl="0" fontAlgn="ctr"/>
                      <a:r>
                        <a:rPr lang="en-US" sz="1200" u="none" strike="noStrike">
                          <a:effectLst/>
                        </a:rPr>
                        <a:t>VA</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a:effectLst/>
                        </a:rPr>
                        <a:t>PMC</a:t>
                      </a:r>
                      <a:endParaRPr lang="en-US" sz="1200" b="0" i="0" u="none" strike="noStrike">
                        <a:solidFill>
                          <a:srgbClr val="000000"/>
                        </a:solidFill>
                        <a:effectLst/>
                        <a:latin typeface="Century Gothic" panose="020B0502020202020204" pitchFamily="34" charset="0"/>
                      </a:endParaRPr>
                    </a:p>
                  </a:txBody>
                  <a:tcPr marL="7209" marR="7209" marT="7209" marB="0" anchor="ctr"/>
                </a:tc>
                <a:tc>
                  <a:txBody>
                    <a:bodyPr/>
                    <a:lstStyle/>
                    <a:p>
                      <a:pPr algn="l" rtl="0" fontAlgn="ctr"/>
                      <a:r>
                        <a:rPr lang="en-US" sz="1200" u="none" strike="noStrike" dirty="0">
                          <a:effectLst/>
                        </a:rPr>
                        <a:t>Varied</a:t>
                      </a:r>
                      <a:endParaRPr lang="en-US" sz="1200" b="0" i="0" u="none" strike="noStrike" dirty="0">
                        <a:solidFill>
                          <a:srgbClr val="000000"/>
                        </a:solidFill>
                        <a:effectLst/>
                        <a:latin typeface="Century Gothic" panose="020B0502020202020204" pitchFamily="34" charset="0"/>
                      </a:endParaRPr>
                    </a:p>
                  </a:txBody>
                  <a:tcPr marL="7209" marR="7209" marT="7209" marB="0" anchor="ctr"/>
                </a:tc>
                <a:extLst>
                  <a:ext uri="{0D108BD9-81ED-4DB2-BD59-A6C34878D82A}">
                    <a16:rowId xmlns:a16="http://schemas.microsoft.com/office/drawing/2014/main" val="977812535"/>
                  </a:ext>
                </a:extLst>
              </a:tr>
            </a:tbl>
          </a:graphicData>
        </a:graphic>
      </p:graphicFrame>
    </p:spTree>
    <p:extLst>
      <p:ext uri="{BB962C8B-B14F-4D97-AF65-F5344CB8AC3E}">
        <p14:creationId xmlns:p14="http://schemas.microsoft.com/office/powerpoint/2010/main" val="1934402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t>MyNCBI</a:t>
            </a:r>
            <a:r>
              <a:rPr lang="en-US" sz="3600" dirty="0"/>
              <a:t>/</a:t>
            </a:r>
            <a:r>
              <a:rPr lang="en-US" sz="3600" dirty="0" err="1"/>
              <a:t>MyBibliography</a:t>
            </a:r>
            <a:r>
              <a:rPr lang="en-US" sz="3600" dirty="0"/>
              <a:t>/</a:t>
            </a:r>
            <a:br>
              <a:rPr lang="en-US" sz="3600" dirty="0"/>
            </a:br>
            <a:r>
              <a:rPr lang="en-US" sz="3600" dirty="0" err="1"/>
              <a:t>Biosketch</a:t>
            </a:r>
            <a:r>
              <a:rPr lang="en-US" sz="3600" dirty="0"/>
              <a:t>/</a:t>
            </a:r>
            <a:r>
              <a:rPr lang="en-US" sz="3600" dirty="0" err="1"/>
              <a:t>sciencv</a:t>
            </a:r>
            <a:endParaRPr lang="en-US" sz="3600" dirty="0"/>
          </a:p>
        </p:txBody>
      </p:sp>
      <p:sp>
        <p:nvSpPr>
          <p:cNvPr id="3" name="Content Placeholder 2"/>
          <p:cNvSpPr>
            <a:spLocks noGrp="1"/>
          </p:cNvSpPr>
          <p:nvPr>
            <p:ph idx="1"/>
          </p:nvPr>
        </p:nvSpPr>
        <p:spPr>
          <a:xfrm>
            <a:off x="314960" y="1645920"/>
            <a:ext cx="8615680" cy="4846320"/>
          </a:xfrm>
        </p:spPr>
        <p:txBody>
          <a:bodyPr>
            <a:normAutofit fontScale="85000" lnSpcReduction="20000"/>
          </a:bodyPr>
          <a:lstStyle/>
          <a:p>
            <a:pPr marL="45720" indent="0">
              <a:buNone/>
            </a:pPr>
            <a:r>
              <a:rPr lang="en-US" dirty="0"/>
              <a:t>My NCBI is a tool that offers many useful features:</a:t>
            </a:r>
          </a:p>
          <a:p>
            <a:r>
              <a:rPr lang="en-US" dirty="0"/>
              <a:t>Saving PubMed searches. (And, automatically have search results sent to you)</a:t>
            </a:r>
          </a:p>
          <a:p>
            <a:r>
              <a:rPr lang="en-US" dirty="0"/>
              <a:t>Saving Collections of citations found in PubMed.</a:t>
            </a:r>
          </a:p>
          <a:p>
            <a:r>
              <a:rPr lang="en-US" dirty="0"/>
              <a:t>Customization of the filters and results display in PubMed.</a:t>
            </a:r>
          </a:p>
          <a:p>
            <a:pPr marL="114300" indent="0">
              <a:buNone/>
            </a:pPr>
            <a:endParaRPr lang="en-US" dirty="0"/>
          </a:p>
          <a:p>
            <a:pPr marL="45720" indent="0">
              <a:lnSpc>
                <a:spcPct val="120000"/>
              </a:lnSpc>
              <a:buNone/>
            </a:pPr>
            <a:r>
              <a:rPr lang="en-US" dirty="0"/>
              <a:t>My NCBI has a tool named </a:t>
            </a:r>
            <a:r>
              <a:rPr lang="en-US" dirty="0" err="1"/>
              <a:t>MyBibliography</a:t>
            </a:r>
            <a:r>
              <a:rPr lang="en-US" dirty="0"/>
              <a:t> which allows you to save your citations either directly from PubMed or by manually entering them.  Once citations are in My Bibliography you can easily:</a:t>
            </a:r>
          </a:p>
          <a:p>
            <a:r>
              <a:rPr lang="en-US" dirty="0"/>
              <a:t>Monitor whether your publications comply with the NIH Public Access Policy</a:t>
            </a:r>
          </a:p>
          <a:p>
            <a:r>
              <a:rPr lang="en-US" dirty="0"/>
              <a:t>Start the compliance process for journal articles</a:t>
            </a:r>
          </a:p>
          <a:p>
            <a:r>
              <a:rPr lang="en-US" dirty="0"/>
              <a:t>Associate your publications to awards</a:t>
            </a:r>
          </a:p>
          <a:p>
            <a:pPr marL="45720" indent="0">
              <a:buNone/>
            </a:pPr>
            <a:endParaRPr lang="en-US" dirty="0"/>
          </a:p>
          <a:p>
            <a:pPr marL="45720" indent="0">
              <a:buNone/>
            </a:pPr>
            <a:r>
              <a:rPr lang="en-US" dirty="0">
                <a:hlinkClick r:id="rId3"/>
              </a:rPr>
              <a:t>MyNCBI</a:t>
            </a:r>
            <a:endParaRPr lang="en-US" dirty="0"/>
          </a:p>
          <a:p>
            <a:endParaRPr lang="en-US" dirty="0"/>
          </a:p>
        </p:txBody>
      </p:sp>
    </p:spTree>
    <p:extLst>
      <p:ext uri="{BB962C8B-B14F-4D97-AF65-F5344CB8AC3E}">
        <p14:creationId xmlns:p14="http://schemas.microsoft.com/office/powerpoint/2010/main" val="322025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Science Experts Network Curriculum Vitae: </a:t>
            </a:r>
            <a:r>
              <a:rPr lang="en-US" sz="3600" b="1" dirty="0"/>
              <a:t>SciENcv</a:t>
            </a:r>
            <a:endParaRPr lang="en-US" dirty="0"/>
          </a:p>
        </p:txBody>
      </p:sp>
      <p:sp>
        <p:nvSpPr>
          <p:cNvPr id="6" name="Content Placeholder 5"/>
          <p:cNvSpPr>
            <a:spLocks noGrp="1"/>
          </p:cNvSpPr>
          <p:nvPr>
            <p:ph sz="half" idx="1"/>
          </p:nvPr>
        </p:nvSpPr>
        <p:spPr>
          <a:xfrm>
            <a:off x="-124921" y="1833588"/>
            <a:ext cx="4038600" cy="4407408"/>
          </a:xfrm>
        </p:spPr>
        <p:txBody>
          <a:bodyPr/>
          <a:lstStyle/>
          <a:p>
            <a:r>
              <a:rPr lang="en-US" sz="2400" dirty="0"/>
              <a:t>SciENcv is a tool for </a:t>
            </a:r>
            <a:r>
              <a:rPr lang="en-US" sz="2400" dirty="0" err="1"/>
              <a:t>biosketch</a:t>
            </a:r>
            <a:r>
              <a:rPr lang="en-US" sz="2400" dirty="0"/>
              <a:t> management and generation.</a:t>
            </a:r>
          </a:p>
          <a:p>
            <a:pPr marL="114300" indent="0">
              <a:buNone/>
            </a:pPr>
            <a:endParaRPr lang="en-US" sz="2400" dirty="0"/>
          </a:p>
          <a:p>
            <a:r>
              <a:rPr lang="en-US" sz="2400" dirty="0"/>
              <a:t>SciENcv is located in </a:t>
            </a:r>
            <a:r>
              <a:rPr lang="en-US" sz="2400" i="1" u="sng" dirty="0"/>
              <a:t>My NCBI</a:t>
            </a:r>
            <a:r>
              <a:rPr lang="en-US" sz="2400" dirty="0"/>
              <a:t>, a personal research dashboard from NCBI.</a:t>
            </a:r>
          </a:p>
          <a:p>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032" y="2310164"/>
            <a:ext cx="5935711" cy="277022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5224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1618" y="629933"/>
            <a:ext cx="3012179" cy="2905786"/>
          </a:xfrm>
        </p:spPr>
        <p:txBody>
          <a:bodyPr>
            <a:normAutofit fontScale="70000" lnSpcReduction="20000"/>
          </a:bodyPr>
          <a:lstStyle/>
          <a:p>
            <a:pPr marL="502920" indent="-457200">
              <a:buFont typeface="+mj-lt"/>
              <a:buAutoNum type="arabicPeriod"/>
            </a:pPr>
            <a:r>
              <a:rPr lang="en-US" dirty="0"/>
              <a:t>First, click on the link to </a:t>
            </a:r>
            <a:r>
              <a:rPr lang="en-US" dirty="0">
                <a:solidFill>
                  <a:schemeClr val="accent5">
                    <a:lumMod val="75000"/>
                  </a:schemeClr>
                </a:solidFill>
              </a:rPr>
              <a:t>Manage SciENcv.</a:t>
            </a:r>
          </a:p>
          <a:p>
            <a:pPr marL="502920" indent="-457200">
              <a:buFont typeface="+mj-lt"/>
              <a:buAutoNum type="arabicPeriod"/>
            </a:pPr>
            <a:r>
              <a:rPr lang="en-US" dirty="0"/>
              <a:t>In the </a:t>
            </a:r>
            <a:r>
              <a:rPr lang="en-US" b="1" dirty="0"/>
              <a:t>SciENcv Biosketches  </a:t>
            </a:r>
            <a:r>
              <a:rPr lang="en-US" dirty="0"/>
              <a:t>page, click on Create New Biosketch.</a:t>
            </a:r>
          </a:p>
          <a:p>
            <a:pPr marL="502920" indent="-457200">
              <a:buFont typeface="+mj-lt"/>
              <a:buAutoNum type="arabicPeriod"/>
            </a:pPr>
            <a:r>
              <a:rPr lang="en-US" dirty="0">
                <a:solidFill>
                  <a:schemeClr val="accent5">
                    <a:lumMod val="75000"/>
                  </a:schemeClr>
                </a:solidFill>
              </a:rPr>
              <a:t>Note: Edit or Delete by clicking on the Edit link above the list of biosketches to reveal those options. </a:t>
            </a:r>
          </a:p>
        </p:txBody>
      </p:sp>
      <p:sp>
        <p:nvSpPr>
          <p:cNvPr id="21" name="Rectangle 20"/>
          <p:cNvSpPr/>
          <p:nvPr/>
        </p:nvSpPr>
        <p:spPr>
          <a:xfrm>
            <a:off x="1645473" y="5078810"/>
            <a:ext cx="160846" cy="252814"/>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17155" y="5168521"/>
            <a:ext cx="895257" cy="312046"/>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6-04-05 at 1.30.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7" y="835012"/>
            <a:ext cx="5210175" cy="2019300"/>
          </a:xfrm>
          <a:prstGeom prst="rect">
            <a:avLst/>
          </a:prstGeom>
        </p:spPr>
      </p:pic>
      <p:sp>
        <p:nvSpPr>
          <p:cNvPr id="6" name="Rectangle 5"/>
          <p:cNvSpPr/>
          <p:nvPr/>
        </p:nvSpPr>
        <p:spPr>
          <a:xfrm>
            <a:off x="3787644" y="2326446"/>
            <a:ext cx="1763974" cy="540879"/>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6-04-05 at 1.34.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88" y="3239338"/>
            <a:ext cx="4421543" cy="2092286"/>
          </a:xfrm>
          <a:prstGeom prst="rect">
            <a:avLst/>
          </a:prstGeom>
        </p:spPr>
      </p:pic>
      <p:sp>
        <p:nvSpPr>
          <p:cNvPr id="10" name="Rectangle 9"/>
          <p:cNvSpPr/>
          <p:nvPr/>
        </p:nvSpPr>
        <p:spPr>
          <a:xfrm>
            <a:off x="930844" y="4337098"/>
            <a:ext cx="244928" cy="266095"/>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6-04-05 at 1.59.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641" y="3329235"/>
            <a:ext cx="6388359" cy="3229162"/>
          </a:xfrm>
          <a:prstGeom prst="rect">
            <a:avLst/>
          </a:prstGeom>
        </p:spPr>
      </p:pic>
      <p:sp>
        <p:nvSpPr>
          <p:cNvPr id="17" name="Rectangle 16"/>
          <p:cNvSpPr/>
          <p:nvPr/>
        </p:nvSpPr>
        <p:spPr>
          <a:xfrm>
            <a:off x="2522483" y="4867916"/>
            <a:ext cx="1252422" cy="482088"/>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612412" y="5737792"/>
            <a:ext cx="1155403" cy="31747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079001" y="5420555"/>
            <a:ext cx="582112" cy="34098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12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346075"/>
            <a:ext cx="2839094" cy="1325563"/>
          </a:xfrm>
        </p:spPr>
        <p:txBody>
          <a:bodyPr>
            <a:normAutofit fontScale="90000"/>
          </a:bodyPr>
          <a:lstStyle/>
          <a:p>
            <a:r>
              <a:rPr lang="en-US" dirty="0"/>
              <a:t>Generate your biosketch</a:t>
            </a:r>
          </a:p>
        </p:txBody>
      </p:sp>
      <p:sp>
        <p:nvSpPr>
          <p:cNvPr id="3" name="Content Placeholder 2"/>
          <p:cNvSpPr>
            <a:spLocks noGrp="1"/>
          </p:cNvSpPr>
          <p:nvPr>
            <p:ph idx="1"/>
          </p:nvPr>
        </p:nvSpPr>
        <p:spPr>
          <a:xfrm>
            <a:off x="179814" y="1797800"/>
            <a:ext cx="3251092" cy="3845985"/>
          </a:xfrm>
        </p:spPr>
        <p:txBody>
          <a:bodyPr>
            <a:normAutofit fontScale="47500" lnSpcReduction="20000"/>
          </a:bodyPr>
          <a:lstStyle/>
          <a:p>
            <a:pPr marL="45720" indent="0">
              <a:buNone/>
            </a:pPr>
            <a:r>
              <a:rPr lang="en-US" sz="3100" dirty="0"/>
              <a:t>Wait for your biosketch data to be imported from eRA Commons</a:t>
            </a:r>
          </a:p>
          <a:p>
            <a:r>
              <a:rPr lang="en-US" sz="3400" dirty="0"/>
              <a:t>Sections:</a:t>
            </a:r>
          </a:p>
          <a:p>
            <a:pPr marL="274320" lvl="1" indent="0">
              <a:buNone/>
            </a:pPr>
            <a:r>
              <a:rPr lang="en-US" sz="3400" dirty="0"/>
              <a:t>Name</a:t>
            </a:r>
          </a:p>
          <a:p>
            <a:pPr marL="274320" lvl="1" indent="0">
              <a:buNone/>
            </a:pPr>
            <a:r>
              <a:rPr lang="en-US" sz="3400" dirty="0"/>
              <a:t>Education/Training</a:t>
            </a:r>
          </a:p>
          <a:p>
            <a:pPr marL="788670" lvl="1" indent="-514350">
              <a:buFont typeface="+mj-lt"/>
              <a:buAutoNum type="alphaUcPeriod"/>
            </a:pPr>
            <a:r>
              <a:rPr lang="en-US" sz="3400" dirty="0"/>
              <a:t>Personal Statement</a:t>
            </a:r>
          </a:p>
          <a:p>
            <a:pPr marL="788670" lvl="1" indent="-514350">
              <a:buFont typeface="+mj-lt"/>
              <a:buAutoNum type="alphaUcPeriod"/>
            </a:pPr>
            <a:r>
              <a:rPr lang="en-US" sz="3400" dirty="0"/>
              <a:t>Positions and Honors</a:t>
            </a:r>
          </a:p>
          <a:p>
            <a:pPr marL="788670" lvl="1" indent="-514350">
              <a:buFont typeface="+mj-lt"/>
              <a:buAutoNum type="alphaUcPeriod"/>
            </a:pPr>
            <a:r>
              <a:rPr lang="en-US" sz="3400" dirty="0"/>
              <a:t>Selected Peer-Reviewed Publications &amp; Contribution to Science</a:t>
            </a:r>
          </a:p>
          <a:p>
            <a:pPr marL="788670" lvl="1" indent="-514350">
              <a:buFont typeface="+mj-lt"/>
              <a:buAutoNum type="alphaUcPeriod"/>
            </a:pPr>
            <a:r>
              <a:rPr lang="en-US" sz="3400" dirty="0"/>
              <a:t>Research Support </a:t>
            </a:r>
          </a:p>
          <a:p>
            <a:pPr marL="274320" lvl="1" indent="0">
              <a:buNone/>
            </a:pPr>
            <a:endParaRPr lang="en-US" dirty="0"/>
          </a:p>
        </p:txBody>
      </p:sp>
      <p:pic>
        <p:nvPicPr>
          <p:cNvPr id="6" name="Picture 5" descr="Screen Shot 2016-04-05 at 2.42.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261" y="952419"/>
            <a:ext cx="5312221" cy="4797367"/>
          </a:xfrm>
          <a:prstGeom prst="rect">
            <a:avLst/>
          </a:prstGeom>
        </p:spPr>
      </p:pic>
    </p:spTree>
    <p:extLst>
      <p:ext uri="{BB962C8B-B14F-4D97-AF65-F5344CB8AC3E}">
        <p14:creationId xmlns:p14="http://schemas.microsoft.com/office/powerpoint/2010/main" val="3627685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57321" y="613997"/>
            <a:ext cx="2122715" cy="3970318"/>
          </a:xfrm>
          <a:prstGeom prst="rect">
            <a:avLst/>
          </a:prstGeom>
          <a:solidFill>
            <a:schemeClr val="bg1"/>
          </a:solidFill>
          <a:ln w="19050">
            <a:solidFill>
              <a:schemeClr val="accent4"/>
            </a:solidFill>
          </a:ln>
        </p:spPr>
        <p:txBody>
          <a:bodyPr wrap="square" rtlCol="0">
            <a:spAutoFit/>
          </a:bodyPr>
          <a:lstStyle/>
          <a:p>
            <a:pPr marL="342900" indent="-342900">
              <a:buFont typeface="+mj-lt"/>
              <a:buAutoNum type="arabicPeriod"/>
            </a:pPr>
            <a:r>
              <a:rPr lang="en-US" dirty="0"/>
              <a:t>Choose source of data (external source)</a:t>
            </a:r>
          </a:p>
          <a:p>
            <a:pPr marL="342900" indent="-342900">
              <a:buFont typeface="+mj-lt"/>
              <a:buAutoNum type="arabicPeriod"/>
            </a:pPr>
            <a:r>
              <a:rPr lang="en-US" dirty="0"/>
              <a:t>Enter name of biosketch</a:t>
            </a:r>
          </a:p>
          <a:p>
            <a:pPr marL="342900" indent="-342900">
              <a:buFont typeface="+mj-lt"/>
              <a:buAutoNum type="arabicPeriod"/>
            </a:pPr>
            <a:r>
              <a:rPr lang="en-US" dirty="0"/>
              <a:t>Select NIH Biosketch</a:t>
            </a:r>
          </a:p>
          <a:p>
            <a:pPr marL="342900" indent="-342900">
              <a:buFont typeface="+mj-lt"/>
              <a:buAutoNum type="arabicPeriod"/>
            </a:pPr>
            <a:r>
              <a:rPr lang="en-US" dirty="0"/>
              <a:t>Select source: eRA Commons </a:t>
            </a:r>
          </a:p>
          <a:p>
            <a:pPr marL="342900" indent="-342900">
              <a:buFont typeface="+mj-lt"/>
              <a:buAutoNum type="arabicPeriod"/>
            </a:pPr>
            <a:r>
              <a:rPr lang="en-US" dirty="0"/>
              <a:t>Choose Public or Private</a:t>
            </a:r>
          </a:p>
          <a:p>
            <a:pPr marL="342900" indent="-342900">
              <a:buFont typeface="+mj-lt"/>
              <a:buAutoNum type="arabicPeriod"/>
            </a:pPr>
            <a:r>
              <a:rPr lang="en-US" dirty="0"/>
              <a:t>Click CREATE</a:t>
            </a:r>
          </a:p>
        </p:txBody>
      </p:sp>
      <p:pic>
        <p:nvPicPr>
          <p:cNvPr id="2" name="Picture 1" descr="Screen Shot 2016-04-05 at 2.21.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95" y="376265"/>
            <a:ext cx="5719569" cy="6031983"/>
          </a:xfrm>
          <a:prstGeom prst="rect">
            <a:avLst/>
          </a:prstGeom>
        </p:spPr>
      </p:pic>
    </p:spTree>
    <p:extLst>
      <p:ext uri="{BB962C8B-B14F-4D97-AF65-F5344CB8AC3E}">
        <p14:creationId xmlns:p14="http://schemas.microsoft.com/office/powerpoint/2010/main" val="350865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346075"/>
            <a:ext cx="2839094" cy="1325563"/>
          </a:xfrm>
        </p:spPr>
        <p:txBody>
          <a:bodyPr>
            <a:normAutofit/>
          </a:bodyPr>
          <a:lstStyle/>
          <a:p>
            <a:r>
              <a:rPr lang="en-US" dirty="0"/>
              <a:t>Edit your biosketch</a:t>
            </a:r>
          </a:p>
        </p:txBody>
      </p:sp>
      <p:sp>
        <p:nvSpPr>
          <p:cNvPr id="3" name="Content Placeholder 2"/>
          <p:cNvSpPr>
            <a:spLocks noGrp="1"/>
          </p:cNvSpPr>
          <p:nvPr>
            <p:ph idx="1"/>
          </p:nvPr>
        </p:nvSpPr>
        <p:spPr>
          <a:xfrm>
            <a:off x="582041" y="2356476"/>
            <a:ext cx="4598199" cy="2476781"/>
          </a:xfrm>
        </p:spPr>
        <p:txBody>
          <a:bodyPr>
            <a:normAutofit fontScale="92500" lnSpcReduction="20000"/>
          </a:bodyPr>
          <a:lstStyle/>
          <a:p>
            <a:pPr marL="45720" indent="0">
              <a:buNone/>
            </a:pPr>
            <a:r>
              <a:rPr lang="en-US" sz="3200" dirty="0"/>
              <a:t>Edit each section as necessary</a:t>
            </a:r>
          </a:p>
          <a:p>
            <a:pPr lvl="1"/>
            <a:r>
              <a:rPr lang="en-US" sz="2400" dirty="0"/>
              <a:t>Edit within each section </a:t>
            </a:r>
          </a:p>
          <a:p>
            <a:pPr lvl="1"/>
            <a:r>
              <a:rPr lang="en-US" sz="2400" dirty="0"/>
              <a:t>Edit by downloading into Word, then copy and paste into SciENcv to save and print. </a:t>
            </a:r>
          </a:p>
          <a:p>
            <a:pPr lvl="1"/>
            <a:endParaRPr lang="en-US" dirty="0"/>
          </a:p>
          <a:p>
            <a:pPr marL="274320" lvl="1" indent="0">
              <a:buNone/>
            </a:pPr>
            <a:endParaRPr lang="en-US" dirty="0"/>
          </a:p>
          <a:p>
            <a:pPr marL="45720" indent="0">
              <a:buNone/>
            </a:pPr>
            <a:endParaRPr lang="en-US" dirty="0"/>
          </a:p>
        </p:txBody>
      </p:sp>
      <p:pic>
        <p:nvPicPr>
          <p:cNvPr id="8" name="Picture 7"/>
          <p:cNvPicPr>
            <a:picLocks noChangeAspect="1"/>
          </p:cNvPicPr>
          <p:nvPr/>
        </p:nvPicPr>
        <p:blipFill>
          <a:blip r:embed="rId3"/>
          <a:stretch>
            <a:fillRect/>
          </a:stretch>
        </p:blipFill>
        <p:spPr>
          <a:xfrm>
            <a:off x="5454242" y="2416207"/>
            <a:ext cx="2406625" cy="1794030"/>
          </a:xfrm>
          <a:prstGeom prst="rect">
            <a:avLst/>
          </a:prstGeom>
        </p:spPr>
      </p:pic>
    </p:spTree>
    <p:extLst>
      <p:ext uri="{BB962C8B-B14F-4D97-AF65-F5344CB8AC3E}">
        <p14:creationId xmlns:p14="http://schemas.microsoft.com/office/powerpoint/2010/main" val="1603648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a:t>
            </a:r>
          </a:p>
        </p:txBody>
      </p:sp>
      <p:sp>
        <p:nvSpPr>
          <p:cNvPr id="3" name="Content Placeholder 2"/>
          <p:cNvSpPr>
            <a:spLocks noGrp="1"/>
          </p:cNvSpPr>
          <p:nvPr>
            <p:ph sz="half" idx="1"/>
          </p:nvPr>
        </p:nvSpPr>
        <p:spPr>
          <a:xfrm>
            <a:off x="857250" y="2057399"/>
            <a:ext cx="1975403" cy="4023360"/>
          </a:xfrm>
        </p:spPr>
        <p:txBody>
          <a:bodyPr>
            <a:normAutofit/>
          </a:bodyPr>
          <a:lstStyle/>
          <a:p>
            <a:r>
              <a:rPr lang="en-US" sz="4400" dirty="0"/>
              <a:t>A</a:t>
            </a:r>
          </a:p>
          <a:p>
            <a:r>
              <a:rPr lang="en-US" sz="4400" dirty="0"/>
              <a:t>B</a:t>
            </a:r>
          </a:p>
          <a:p>
            <a:r>
              <a:rPr lang="en-US" sz="4400" dirty="0"/>
              <a:t>C</a:t>
            </a:r>
          </a:p>
          <a:p>
            <a:r>
              <a:rPr lang="en-US" sz="4400" dirty="0"/>
              <a:t>D</a:t>
            </a:r>
          </a:p>
        </p:txBody>
      </p:sp>
      <p:pic>
        <p:nvPicPr>
          <p:cNvPr id="5" name="Picture 4"/>
          <p:cNvPicPr>
            <a:picLocks noChangeAspect="1"/>
          </p:cNvPicPr>
          <p:nvPr/>
        </p:nvPicPr>
        <p:blipFill rotWithShape="1">
          <a:blip r:embed="rId3"/>
          <a:srcRect t="-417" b="28112"/>
          <a:stretch/>
        </p:blipFill>
        <p:spPr>
          <a:xfrm>
            <a:off x="2992956" y="358530"/>
            <a:ext cx="5633598" cy="5486458"/>
          </a:xfrm>
          <a:prstGeom prst="rect">
            <a:avLst/>
          </a:prstGeom>
          <a:ln>
            <a:solidFill>
              <a:schemeClr val="accent4"/>
            </a:solidFill>
          </a:ln>
        </p:spPr>
      </p:pic>
      <p:sp>
        <p:nvSpPr>
          <p:cNvPr id="4" name="TextBox 3"/>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1812492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10" y="394123"/>
            <a:ext cx="7406640" cy="967678"/>
          </a:xfrm>
        </p:spPr>
        <p:txBody>
          <a:bodyPr>
            <a:normAutofit/>
          </a:bodyPr>
          <a:lstStyle/>
          <a:p>
            <a:r>
              <a:rPr lang="en-US" dirty="0"/>
              <a:t>Formatting: Font</a:t>
            </a:r>
          </a:p>
        </p:txBody>
      </p:sp>
      <p:graphicFrame>
        <p:nvGraphicFramePr>
          <p:cNvPr id="6" name="Object 5"/>
          <p:cNvGraphicFramePr>
            <a:graphicFrameLocks noChangeAspect="1"/>
          </p:cNvGraphicFramePr>
          <p:nvPr>
            <p:extLst/>
          </p:nvPr>
        </p:nvGraphicFramePr>
        <p:xfrm>
          <a:off x="487700" y="1361801"/>
          <a:ext cx="7224802" cy="2395480"/>
        </p:xfrm>
        <a:graphic>
          <a:graphicData uri="http://schemas.openxmlformats.org/presentationml/2006/ole">
            <mc:AlternateContent xmlns:mc="http://schemas.openxmlformats.org/markup-compatibility/2006">
              <mc:Choice xmlns:v="urn:schemas-microsoft-com:vml" Requires="v">
                <p:oleObj spid="_x0000_s1113" name="Image" r:id="rId4" imgW="14348880" imgH="3567960" progId="PhotoshopElements.Image.6">
                  <p:embed/>
                </p:oleObj>
              </mc:Choice>
              <mc:Fallback>
                <p:oleObj name="Image" r:id="rId4" imgW="14348880" imgH="3567960" progId="PhotoshopElements.Image.6">
                  <p:embed/>
                  <p:pic>
                    <p:nvPicPr>
                      <p:cNvPr id="0" name=""/>
                      <p:cNvPicPr/>
                      <p:nvPr/>
                    </p:nvPicPr>
                    <p:blipFill>
                      <a:blip r:embed="rId5"/>
                      <a:stretch>
                        <a:fillRect/>
                      </a:stretch>
                    </p:blipFill>
                    <p:spPr>
                      <a:xfrm>
                        <a:off x="487700" y="1361801"/>
                        <a:ext cx="7224802" cy="239548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90948" y="3911272"/>
          <a:ext cx="7708106" cy="2076450"/>
        </p:xfrm>
        <a:graphic>
          <a:graphicData uri="http://schemas.openxmlformats.org/presentationml/2006/ole">
            <mc:AlternateContent xmlns:mc="http://schemas.openxmlformats.org/markup-compatibility/2006">
              <mc:Choice xmlns:v="urn:schemas-microsoft-com:vml" Requires="v">
                <p:oleObj spid="_x0000_s1114" name="Image" r:id="rId6" imgW="13701240" imgH="2768040" progId="PhotoshopElements.Image.6">
                  <p:embed/>
                </p:oleObj>
              </mc:Choice>
              <mc:Fallback>
                <p:oleObj name="Image" r:id="rId6" imgW="13701240" imgH="2768040" progId="PhotoshopElements.Image.6">
                  <p:embed/>
                  <p:pic>
                    <p:nvPicPr>
                      <p:cNvPr id="0" name=""/>
                      <p:cNvPicPr/>
                      <p:nvPr/>
                    </p:nvPicPr>
                    <p:blipFill>
                      <a:blip r:embed="rId7"/>
                      <a:stretch>
                        <a:fillRect/>
                      </a:stretch>
                    </p:blipFill>
                    <p:spPr>
                      <a:xfrm>
                        <a:off x="590948" y="3911272"/>
                        <a:ext cx="7708106" cy="2076450"/>
                      </a:xfrm>
                      <a:prstGeom prst="rect">
                        <a:avLst/>
                      </a:prstGeom>
                    </p:spPr>
                  </p:pic>
                </p:oleObj>
              </mc:Fallback>
            </mc:AlternateContent>
          </a:graphicData>
        </a:graphic>
      </p:graphicFrame>
    </p:spTree>
    <p:extLst>
      <p:ext uri="{BB962C8B-B14F-4D97-AF65-F5344CB8AC3E}">
        <p14:creationId xmlns:p14="http://schemas.microsoft.com/office/powerpoint/2010/main" val="2099431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en-US" dirty="0"/>
              <a:t>A. </a:t>
            </a:r>
            <a:r>
              <a:rPr lang="en-US" dirty="0"/>
              <a:t>Personal Statement</a:t>
            </a:r>
            <a:br>
              <a:rPr lang="en-US" b="1" dirty="0"/>
            </a:br>
            <a:endParaRPr lang="en-US" altLang="en-US" dirty="0"/>
          </a:p>
        </p:txBody>
      </p:sp>
      <p:sp>
        <p:nvSpPr>
          <p:cNvPr id="3" name="Content Placeholder 2"/>
          <p:cNvSpPr>
            <a:spLocks noGrp="1"/>
          </p:cNvSpPr>
          <p:nvPr>
            <p:ph idx="1"/>
          </p:nvPr>
        </p:nvSpPr>
        <p:spPr>
          <a:xfrm>
            <a:off x="845069" y="1753311"/>
            <a:ext cx="7404653" cy="4598504"/>
          </a:xfrm>
        </p:spPr>
        <p:txBody>
          <a:bodyPr rtlCol="0">
            <a:normAutofit fontScale="77500" lnSpcReduction="20000"/>
          </a:bodyPr>
          <a:lstStyle/>
          <a:p>
            <a:pPr marL="0" indent="4763">
              <a:buNone/>
              <a:defRPr/>
            </a:pPr>
            <a:r>
              <a:rPr lang="en-US" sz="2800" dirty="0"/>
              <a:t>Briefly describe why you are </a:t>
            </a:r>
            <a:r>
              <a:rPr lang="en-US" sz="2800" dirty="0">
                <a:solidFill>
                  <a:srgbClr val="FF0000"/>
                </a:solidFill>
              </a:rPr>
              <a:t>well-suited for your role </a:t>
            </a:r>
            <a:r>
              <a:rPr lang="en-US" sz="2800" dirty="0"/>
              <a:t>in the project described in this application. The relevant factors may include aspects of your </a:t>
            </a:r>
            <a:r>
              <a:rPr lang="en-US" sz="2800" dirty="0">
                <a:solidFill>
                  <a:srgbClr val="FF0000"/>
                </a:solidFill>
              </a:rPr>
              <a:t>training</a:t>
            </a:r>
            <a:r>
              <a:rPr lang="en-US" sz="2800" dirty="0"/>
              <a:t>; your previous experimental </a:t>
            </a:r>
            <a:r>
              <a:rPr lang="en-US" sz="2800" dirty="0">
                <a:solidFill>
                  <a:srgbClr val="FF0000"/>
                </a:solidFill>
              </a:rPr>
              <a:t>work</a:t>
            </a:r>
            <a:r>
              <a:rPr lang="en-US" sz="2800" dirty="0"/>
              <a:t> on this specific topic or related topics; your technical </a:t>
            </a:r>
            <a:r>
              <a:rPr lang="en-US" sz="2800" dirty="0">
                <a:solidFill>
                  <a:srgbClr val="FF0000"/>
                </a:solidFill>
              </a:rPr>
              <a:t>expertise</a:t>
            </a:r>
            <a:r>
              <a:rPr lang="en-US" sz="2800" dirty="0"/>
              <a:t>; your collaborators or scientific </a:t>
            </a:r>
            <a:r>
              <a:rPr lang="en-US" sz="2800" dirty="0">
                <a:solidFill>
                  <a:srgbClr val="FF0000"/>
                </a:solidFill>
              </a:rPr>
              <a:t>environment</a:t>
            </a:r>
            <a:r>
              <a:rPr lang="en-US" sz="2800" dirty="0"/>
              <a:t>; and your past </a:t>
            </a:r>
            <a:r>
              <a:rPr lang="en-US" sz="2800" dirty="0">
                <a:solidFill>
                  <a:srgbClr val="FF0000"/>
                </a:solidFill>
              </a:rPr>
              <a:t>performance in this or related fields </a:t>
            </a:r>
            <a:r>
              <a:rPr lang="en-US" sz="2800" dirty="0"/>
              <a:t>(you may mention specific contributions to science that are not included in Section C).   Also, you may identify up to </a:t>
            </a:r>
            <a:r>
              <a:rPr lang="en-US" sz="2800" dirty="0">
                <a:solidFill>
                  <a:srgbClr val="FF0000"/>
                </a:solidFill>
              </a:rPr>
              <a:t>four peer reviewed publications</a:t>
            </a:r>
            <a:r>
              <a:rPr lang="en-US" sz="2800" dirty="0"/>
              <a:t> that specifically highlight your experience and qualifications for this project.   If you wish to </a:t>
            </a:r>
            <a:r>
              <a:rPr lang="en-US" sz="2800" dirty="0">
                <a:solidFill>
                  <a:srgbClr val="FF0000"/>
                </a:solidFill>
              </a:rPr>
              <a:t>explain impediments to your past productivity</a:t>
            </a:r>
            <a:r>
              <a:rPr lang="en-US" sz="2800" dirty="0"/>
              <a:t>, you may include a description of factors such as family care responsibilities, illness, disability, and active duty military service. </a:t>
            </a:r>
          </a:p>
          <a:p>
            <a:pPr>
              <a:defRPr/>
            </a:pPr>
            <a:endParaRPr lang="en-US" dirty="0"/>
          </a:p>
        </p:txBody>
      </p:sp>
      <p:sp>
        <p:nvSpPr>
          <p:cNvPr id="4" name="TextBox 3"/>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329127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62D3-B6D3-4942-8B5B-2C83B880D4BA}"/>
              </a:ext>
            </a:extLst>
          </p:cNvPr>
          <p:cNvSpPr>
            <a:spLocks noGrp="1"/>
          </p:cNvSpPr>
          <p:nvPr>
            <p:ph type="title"/>
          </p:nvPr>
        </p:nvSpPr>
        <p:spPr/>
        <p:txBody>
          <a:bodyPr/>
          <a:lstStyle/>
          <a:p>
            <a:r>
              <a:rPr lang="en-US" dirty="0"/>
              <a:t>how do you comply? </a:t>
            </a:r>
          </a:p>
        </p:txBody>
      </p:sp>
      <p:sp>
        <p:nvSpPr>
          <p:cNvPr id="3" name="Content Placeholder 2">
            <a:extLst>
              <a:ext uri="{FF2B5EF4-FFF2-40B4-BE49-F238E27FC236}">
                <a16:creationId xmlns:a16="http://schemas.microsoft.com/office/drawing/2014/main" id="{1F7D16D6-3A9F-0640-A06B-2A2E6315C6BB}"/>
              </a:ext>
            </a:extLst>
          </p:cNvPr>
          <p:cNvSpPr>
            <a:spLocks noGrp="1"/>
          </p:cNvSpPr>
          <p:nvPr>
            <p:ph idx="1"/>
          </p:nvPr>
        </p:nvSpPr>
        <p:spPr/>
        <p:txBody>
          <a:bodyPr>
            <a:normAutofit fontScale="92500" lnSpcReduction="20000"/>
          </a:bodyPr>
          <a:lstStyle/>
          <a:p>
            <a:r>
              <a:rPr lang="en-US" dirty="0"/>
              <a:t>Use one of the four submission methods</a:t>
            </a:r>
          </a:p>
          <a:p>
            <a:r>
              <a:rPr lang="en-US" dirty="0"/>
              <a:t>You must address the copyright issue:</a:t>
            </a:r>
          </a:p>
          <a:p>
            <a:pPr lvl="1"/>
            <a:r>
              <a:rPr lang="en-US" dirty="0"/>
              <a:t>Address The Copyright Agreement. When you are negotiating the terms of your publication or copyright agreement, make sure that the agreement includes a stipulation allowing the full text of the paper to be posted to PubMed Central.  Note: manuscripts must be made available on PubMed Central no later than 12 months after the official publication date.</a:t>
            </a:r>
          </a:p>
          <a:p>
            <a:pPr lvl="2"/>
            <a:r>
              <a:rPr lang="en-US" b="1" i="1" dirty="0"/>
              <a:t>“Journal acknowledges that Author retains the right to provide a copy of the final peer-reviewed manuscript to the NIH upon acceptance for Journal publication, for public archiving in PubMed Central as soon as possible but no later than 12 months after publication by Journal.”</a:t>
            </a:r>
            <a:endParaRPr lang="en-US" b="1" dirty="0"/>
          </a:p>
          <a:p>
            <a:pPr lvl="1"/>
            <a:r>
              <a:rPr lang="en-US" dirty="0"/>
              <a:t>To avoid miscommunication, awardees may wish to let publishers know a manuscript is subject to the policy before the publisher decides to review it.</a:t>
            </a:r>
          </a:p>
          <a:p>
            <a:pPr lvl="1"/>
            <a:endParaRPr lang="en-US" dirty="0"/>
          </a:p>
        </p:txBody>
      </p:sp>
    </p:spTree>
    <p:extLst>
      <p:ext uri="{BB962C8B-B14F-4D97-AF65-F5344CB8AC3E}">
        <p14:creationId xmlns:p14="http://schemas.microsoft.com/office/powerpoint/2010/main" val="3310470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155" y="460709"/>
            <a:ext cx="6187523" cy="5910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a:xfrm>
            <a:off x="428114" y="460709"/>
            <a:ext cx="2247851" cy="776422"/>
          </a:xfrm>
          <a:solidFill>
            <a:schemeClr val="bg1"/>
          </a:solidFill>
        </p:spPr>
        <p:txBody>
          <a:bodyPr>
            <a:normAutofit fontScale="90000"/>
          </a:bodyPr>
          <a:lstStyle/>
          <a:p>
            <a:pPr eaLnBrk="1" hangingPunct="1"/>
            <a:r>
              <a:rPr lang="en-US" altLang="en-US" dirty="0"/>
              <a:t> Example</a:t>
            </a:r>
          </a:p>
        </p:txBody>
      </p:sp>
      <p:sp>
        <p:nvSpPr>
          <p:cNvPr id="5" name="TextBox 4"/>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2979998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dirty="0"/>
              <a:t>B. Positions and Honors</a:t>
            </a:r>
            <a:br>
              <a:rPr lang="en-US" altLang="en-US" b="1" dirty="0"/>
            </a:br>
            <a:endParaRPr lang="en-US" altLang="en-US" dirty="0"/>
          </a:p>
        </p:txBody>
      </p:sp>
      <p:sp>
        <p:nvSpPr>
          <p:cNvPr id="11267" name="Content Placeholder 2"/>
          <p:cNvSpPr>
            <a:spLocks noGrp="1"/>
          </p:cNvSpPr>
          <p:nvPr>
            <p:ph idx="1"/>
          </p:nvPr>
        </p:nvSpPr>
        <p:spPr/>
        <p:txBody>
          <a:bodyPr>
            <a:normAutofit/>
          </a:bodyPr>
          <a:lstStyle/>
          <a:p>
            <a:pPr marL="3175" indent="4763">
              <a:buNone/>
            </a:pPr>
            <a:r>
              <a:rPr lang="en-US" altLang="en-US" sz="3200" dirty="0"/>
              <a:t>List in </a:t>
            </a:r>
            <a:r>
              <a:rPr lang="en-US" altLang="en-US" sz="3200" dirty="0">
                <a:solidFill>
                  <a:srgbClr val="FF0000"/>
                </a:solidFill>
              </a:rPr>
              <a:t>chronological</a:t>
            </a:r>
            <a:r>
              <a:rPr lang="en-US" altLang="en-US" sz="3200" dirty="0"/>
              <a:t> order </a:t>
            </a:r>
            <a:r>
              <a:rPr lang="en-US" altLang="en-US" sz="3200" dirty="0">
                <a:solidFill>
                  <a:srgbClr val="FF0000"/>
                </a:solidFill>
              </a:rPr>
              <a:t>previous positions</a:t>
            </a:r>
            <a:r>
              <a:rPr lang="en-US" altLang="en-US" sz="3200" dirty="0"/>
              <a:t>, concluding with the present position. List any </a:t>
            </a:r>
            <a:r>
              <a:rPr lang="en-US" altLang="en-US" sz="3200" dirty="0">
                <a:solidFill>
                  <a:srgbClr val="FF0000"/>
                </a:solidFill>
              </a:rPr>
              <a:t>honors</a:t>
            </a:r>
            <a:r>
              <a:rPr lang="en-US" altLang="en-US" sz="3200" dirty="0"/>
              <a:t>. Include present membership on any Federal Government </a:t>
            </a:r>
            <a:r>
              <a:rPr lang="en-US" altLang="en-US" sz="3200" dirty="0">
                <a:solidFill>
                  <a:srgbClr val="FF0000"/>
                </a:solidFill>
              </a:rPr>
              <a:t>public advisory committee</a:t>
            </a:r>
            <a:r>
              <a:rPr lang="en-US" altLang="en-US" sz="3200" dirty="0"/>
              <a:t>.</a:t>
            </a:r>
          </a:p>
        </p:txBody>
      </p:sp>
      <p:sp>
        <p:nvSpPr>
          <p:cNvPr id="4" name="TextBox 3"/>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1177017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96" y="247114"/>
            <a:ext cx="4129053" cy="1356360"/>
          </a:xfrm>
        </p:spPr>
        <p:txBody>
          <a:bodyPr>
            <a:normAutofit/>
          </a:bodyPr>
          <a:lstStyle/>
          <a:p>
            <a:r>
              <a:rPr lang="en-US" dirty="0"/>
              <a:t>Example</a:t>
            </a:r>
          </a:p>
        </p:txBody>
      </p:sp>
      <p:pic>
        <p:nvPicPr>
          <p:cNvPr id="4" name="Picture 3"/>
          <p:cNvPicPr>
            <a:picLocks noChangeAspect="1"/>
          </p:cNvPicPr>
          <p:nvPr/>
        </p:nvPicPr>
        <p:blipFill>
          <a:blip r:embed="rId2"/>
          <a:stretch>
            <a:fillRect/>
          </a:stretch>
        </p:blipFill>
        <p:spPr>
          <a:xfrm>
            <a:off x="1842610" y="1323017"/>
            <a:ext cx="6835475" cy="5493435"/>
          </a:xfrm>
          <a:prstGeom prst="rect">
            <a:avLst/>
          </a:prstGeom>
        </p:spPr>
      </p:pic>
      <p:sp>
        <p:nvSpPr>
          <p:cNvPr id="5" name="Rectangle 4"/>
          <p:cNvSpPr/>
          <p:nvPr/>
        </p:nvSpPr>
        <p:spPr>
          <a:xfrm>
            <a:off x="2938956" y="6170121"/>
            <a:ext cx="4672503" cy="646331"/>
          </a:xfrm>
          <a:prstGeom prst="rect">
            <a:avLst/>
          </a:prstGeom>
        </p:spPr>
        <p:txBody>
          <a:bodyPr wrap="square">
            <a:spAutoFit/>
          </a:bodyPr>
          <a:lstStyle/>
          <a:p>
            <a:r>
              <a:rPr lang="en-US" dirty="0">
                <a:hlinkClick r:id="rId3"/>
              </a:rPr>
              <a:t>http://grants.nih.gov/grants/funding/424/index.htm#biosketch</a:t>
            </a:r>
            <a:r>
              <a:rPr lang="en-US" dirty="0"/>
              <a:t> </a:t>
            </a:r>
          </a:p>
        </p:txBody>
      </p:sp>
      <p:pic>
        <p:nvPicPr>
          <p:cNvPr id="6" name="Picture 5"/>
          <p:cNvPicPr>
            <a:picLocks noChangeAspect="1"/>
          </p:cNvPicPr>
          <p:nvPr/>
        </p:nvPicPr>
        <p:blipFill>
          <a:blip r:embed="rId4"/>
          <a:stretch>
            <a:fillRect/>
          </a:stretch>
        </p:blipFill>
        <p:spPr>
          <a:xfrm>
            <a:off x="201986" y="6141713"/>
            <a:ext cx="285714" cy="452410"/>
          </a:xfrm>
          <a:prstGeom prst="rect">
            <a:avLst/>
          </a:prstGeom>
        </p:spPr>
      </p:pic>
    </p:spTree>
    <p:extLst>
      <p:ext uri="{BB962C8B-B14F-4D97-AF65-F5344CB8AC3E}">
        <p14:creationId xmlns:p14="http://schemas.microsoft.com/office/powerpoint/2010/main" val="2812654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55263" y="397330"/>
            <a:ext cx="7406640" cy="908957"/>
          </a:xfrm>
        </p:spPr>
        <p:txBody>
          <a:bodyPr/>
          <a:lstStyle/>
          <a:p>
            <a:pPr eaLnBrk="1" hangingPunct="1"/>
            <a:r>
              <a:rPr lang="en-US" altLang="en-US" dirty="0"/>
              <a:t>C. Contribution to Science</a:t>
            </a:r>
          </a:p>
        </p:txBody>
      </p:sp>
      <p:sp>
        <p:nvSpPr>
          <p:cNvPr id="3" name="Content Placeholder 2"/>
          <p:cNvSpPr>
            <a:spLocks noGrp="1"/>
          </p:cNvSpPr>
          <p:nvPr>
            <p:ph idx="1"/>
          </p:nvPr>
        </p:nvSpPr>
        <p:spPr>
          <a:xfrm>
            <a:off x="734786" y="1623772"/>
            <a:ext cx="7527118" cy="4789714"/>
          </a:xfrm>
        </p:spPr>
        <p:txBody>
          <a:bodyPr rtlCol="0">
            <a:normAutofit fontScale="85000" lnSpcReduction="20000"/>
          </a:bodyPr>
          <a:lstStyle/>
          <a:p>
            <a:pPr marL="3175" indent="4763">
              <a:buNone/>
              <a:defRPr/>
            </a:pPr>
            <a:r>
              <a:rPr lang="en-US" sz="2400" dirty="0"/>
              <a:t>Briefly describe up to </a:t>
            </a:r>
            <a:r>
              <a:rPr lang="en-US" sz="2400" dirty="0">
                <a:solidFill>
                  <a:srgbClr val="FF0000"/>
                </a:solidFill>
              </a:rPr>
              <a:t>five of your most significant contributions to science</a:t>
            </a:r>
            <a:r>
              <a:rPr lang="en-US" sz="2400" dirty="0"/>
              <a:t>. For each contribution, indicate the </a:t>
            </a:r>
            <a:r>
              <a:rPr lang="en-US" sz="2400" dirty="0">
                <a:solidFill>
                  <a:srgbClr val="FF0000"/>
                </a:solidFill>
              </a:rPr>
              <a:t>historical background </a:t>
            </a:r>
            <a:r>
              <a:rPr lang="en-US" sz="2400" dirty="0"/>
              <a:t>that frames the scientific problem; the </a:t>
            </a:r>
            <a:r>
              <a:rPr lang="en-US" sz="2400" dirty="0">
                <a:solidFill>
                  <a:srgbClr val="FF0000"/>
                </a:solidFill>
              </a:rPr>
              <a:t>central finding(s)</a:t>
            </a:r>
            <a:r>
              <a:rPr lang="en-US" sz="2400" dirty="0"/>
              <a:t>; the </a:t>
            </a:r>
            <a:r>
              <a:rPr lang="en-US" sz="2400" dirty="0">
                <a:solidFill>
                  <a:srgbClr val="FF0000"/>
                </a:solidFill>
              </a:rPr>
              <a:t>influence</a:t>
            </a:r>
            <a:r>
              <a:rPr lang="en-US" sz="2400" dirty="0"/>
              <a:t> of the finding(s) on the progress of science or the application of those finding(s) to health or technology; and your </a:t>
            </a:r>
            <a:r>
              <a:rPr lang="en-US" sz="2400" dirty="0">
                <a:solidFill>
                  <a:srgbClr val="FF0000"/>
                </a:solidFill>
              </a:rPr>
              <a:t>specific role</a:t>
            </a:r>
            <a:r>
              <a:rPr lang="en-US" sz="2400" dirty="0"/>
              <a:t> in the described work. For each of these contributions, </a:t>
            </a:r>
            <a:r>
              <a:rPr lang="en-US" sz="2400" dirty="0">
                <a:solidFill>
                  <a:srgbClr val="FF0000"/>
                </a:solidFill>
              </a:rPr>
              <a:t>reference up to four peer-reviewed publications </a:t>
            </a:r>
            <a:r>
              <a:rPr lang="en-US" sz="2400" dirty="0"/>
              <a:t>or </a:t>
            </a:r>
            <a:r>
              <a:rPr lang="en-US" sz="2400" u="sng" dirty="0"/>
              <a:t>other non-publication research products</a:t>
            </a:r>
            <a:r>
              <a:rPr lang="en-US" sz="2400" dirty="0"/>
              <a:t> (can include audio or video products; patents; data and research materials; databases; educational aids or curricula; instruments or equipment; models; protocols; and software or </a:t>
            </a:r>
            <a:r>
              <a:rPr lang="en-US" sz="2400" dirty="0" err="1"/>
              <a:t>netware</a:t>
            </a:r>
            <a:r>
              <a:rPr lang="en-US" sz="2400" dirty="0"/>
              <a:t>) that are relevant to the described contribution. The description of each contribution should be </a:t>
            </a:r>
            <a:r>
              <a:rPr lang="en-US" sz="2400" dirty="0">
                <a:solidFill>
                  <a:srgbClr val="FF0000"/>
                </a:solidFill>
              </a:rPr>
              <a:t>no longer than one half page including figures and citations</a:t>
            </a:r>
            <a:r>
              <a:rPr lang="en-US" sz="2400" dirty="0"/>
              <a:t>. Also provide a </a:t>
            </a:r>
            <a:r>
              <a:rPr lang="en-US" sz="2400" dirty="0">
                <a:solidFill>
                  <a:srgbClr val="FF0000"/>
                </a:solidFill>
              </a:rPr>
              <a:t>URL to a full list of your published work </a:t>
            </a:r>
            <a:r>
              <a:rPr lang="en-US" sz="2400" dirty="0"/>
              <a:t>as found in a publicly available digital database such as SciENcv or My Bibliography, which are maintained by the US National Library of Medicine.</a:t>
            </a:r>
          </a:p>
          <a:p>
            <a:pPr>
              <a:defRPr/>
            </a:pPr>
            <a:endParaRPr lang="en-US" dirty="0"/>
          </a:p>
        </p:txBody>
      </p:sp>
      <p:sp>
        <p:nvSpPr>
          <p:cNvPr id="4" name="TextBox 3"/>
          <p:cNvSpPr txBox="1"/>
          <p:nvPr/>
        </p:nvSpPr>
        <p:spPr>
          <a:xfrm>
            <a:off x="7792278" y="6245798"/>
            <a:ext cx="919259" cy="523220"/>
          </a:xfrm>
          <a:prstGeom prst="rect">
            <a:avLst/>
          </a:prstGeom>
          <a:noFill/>
        </p:spPr>
        <p:txBody>
          <a:bodyPr wrap="square" rtlCol="0">
            <a:spAutoFit/>
          </a:bodyPr>
          <a:lstStyle/>
          <a:p>
            <a:r>
              <a:rPr lang="en-US" sz="1400" dirty="0"/>
              <a:t>Primack BA </a:t>
            </a:r>
          </a:p>
        </p:txBody>
      </p:sp>
    </p:spTree>
    <p:extLst>
      <p:ext uri="{BB962C8B-B14F-4D97-AF65-F5344CB8AC3E}">
        <p14:creationId xmlns:p14="http://schemas.microsoft.com/office/powerpoint/2010/main" val="1598464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49" y="364740"/>
            <a:ext cx="7406640" cy="825418"/>
          </a:xfrm>
        </p:spPr>
        <p:txBody>
          <a:bodyPr>
            <a:normAutofit fontScale="90000"/>
          </a:bodyPr>
          <a:lstStyle/>
          <a:p>
            <a:r>
              <a:rPr lang="en-US" dirty="0"/>
              <a:t>C. Contribution to Science: publications</a:t>
            </a:r>
          </a:p>
        </p:txBody>
      </p:sp>
      <p:pic>
        <p:nvPicPr>
          <p:cNvPr id="4" name="Picture 3"/>
          <p:cNvPicPr>
            <a:picLocks noChangeAspect="1"/>
          </p:cNvPicPr>
          <p:nvPr/>
        </p:nvPicPr>
        <p:blipFill>
          <a:blip r:embed="rId3"/>
          <a:stretch>
            <a:fillRect/>
          </a:stretch>
        </p:blipFill>
        <p:spPr>
          <a:xfrm>
            <a:off x="530338" y="1317911"/>
            <a:ext cx="8060462" cy="2713248"/>
          </a:xfrm>
          <a:prstGeom prst="rect">
            <a:avLst/>
          </a:prstGeom>
        </p:spPr>
      </p:pic>
      <p:sp>
        <p:nvSpPr>
          <p:cNvPr id="5" name="Rectangle 4"/>
          <p:cNvSpPr/>
          <p:nvPr/>
        </p:nvSpPr>
        <p:spPr>
          <a:xfrm>
            <a:off x="1179739" y="2998091"/>
            <a:ext cx="1002890" cy="363794"/>
          </a:xfrm>
          <a:prstGeom prst="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9181" y="3470944"/>
            <a:ext cx="210166" cy="417531"/>
          </a:xfrm>
          <a:prstGeom prst="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9576" y="1255361"/>
            <a:ext cx="1732966" cy="505205"/>
          </a:xfrm>
          <a:custGeom>
            <a:avLst/>
            <a:gdLst>
              <a:gd name="connsiteX0" fmla="*/ 589975 w 2310621"/>
              <a:gd name="connsiteY0" fmla="*/ 82418 h 505205"/>
              <a:gd name="connsiteX1" fmla="*/ 285175 w 2310621"/>
              <a:gd name="connsiteY1" fmla="*/ 92251 h 505205"/>
              <a:gd name="connsiteX2" fmla="*/ 255679 w 2310621"/>
              <a:gd name="connsiteY2" fmla="*/ 102083 h 505205"/>
              <a:gd name="connsiteX3" fmla="*/ 157356 w 2310621"/>
              <a:gd name="connsiteY3" fmla="*/ 131580 h 505205"/>
              <a:gd name="connsiteX4" fmla="*/ 127859 w 2310621"/>
              <a:gd name="connsiteY4" fmla="*/ 141412 h 505205"/>
              <a:gd name="connsiteX5" fmla="*/ 29537 w 2310621"/>
              <a:gd name="connsiteY5" fmla="*/ 220070 h 505205"/>
              <a:gd name="connsiteX6" fmla="*/ 9872 w 2310621"/>
              <a:gd name="connsiteY6" fmla="*/ 249567 h 505205"/>
              <a:gd name="connsiteX7" fmla="*/ 40 w 2310621"/>
              <a:gd name="connsiteY7" fmla="*/ 279064 h 505205"/>
              <a:gd name="connsiteX8" fmla="*/ 19705 w 2310621"/>
              <a:gd name="connsiteY8" fmla="*/ 406883 h 505205"/>
              <a:gd name="connsiteX9" fmla="*/ 39369 w 2310621"/>
              <a:gd name="connsiteY9" fmla="*/ 436380 h 505205"/>
              <a:gd name="connsiteX10" fmla="*/ 98363 w 2310621"/>
              <a:gd name="connsiteY10" fmla="*/ 475709 h 505205"/>
              <a:gd name="connsiteX11" fmla="*/ 127859 w 2310621"/>
              <a:gd name="connsiteY11" fmla="*/ 485541 h 505205"/>
              <a:gd name="connsiteX12" fmla="*/ 196685 w 2310621"/>
              <a:gd name="connsiteY12" fmla="*/ 505205 h 505205"/>
              <a:gd name="connsiteX13" fmla="*/ 776788 w 2310621"/>
              <a:gd name="connsiteY13" fmla="*/ 495373 h 505205"/>
              <a:gd name="connsiteX14" fmla="*/ 1445382 w 2310621"/>
              <a:gd name="connsiteY14" fmla="*/ 475709 h 505205"/>
              <a:gd name="connsiteX15" fmla="*/ 1936995 w 2310621"/>
              <a:gd name="connsiteY15" fmla="*/ 456044 h 505205"/>
              <a:gd name="connsiteX16" fmla="*/ 2094311 w 2310621"/>
              <a:gd name="connsiteY16" fmla="*/ 446212 h 505205"/>
              <a:gd name="connsiteX17" fmla="*/ 2241795 w 2310621"/>
              <a:gd name="connsiteY17" fmla="*/ 426547 h 505205"/>
              <a:gd name="connsiteX18" fmla="*/ 2271292 w 2310621"/>
              <a:gd name="connsiteY18" fmla="*/ 406883 h 505205"/>
              <a:gd name="connsiteX19" fmla="*/ 2310621 w 2310621"/>
              <a:gd name="connsiteY19" fmla="*/ 347889 h 505205"/>
              <a:gd name="connsiteX20" fmla="*/ 2281124 w 2310621"/>
              <a:gd name="connsiteY20" fmla="*/ 239734 h 505205"/>
              <a:gd name="connsiteX21" fmla="*/ 2241795 w 2310621"/>
              <a:gd name="connsiteY21" fmla="*/ 220070 h 505205"/>
              <a:gd name="connsiteX22" fmla="*/ 2163137 w 2310621"/>
              <a:gd name="connsiteY22" fmla="*/ 180741 h 505205"/>
              <a:gd name="connsiteX23" fmla="*/ 2074646 w 2310621"/>
              <a:gd name="connsiteY23" fmla="*/ 161076 h 505205"/>
              <a:gd name="connsiteX24" fmla="*/ 2045150 w 2310621"/>
              <a:gd name="connsiteY24" fmla="*/ 151244 h 505205"/>
              <a:gd name="connsiteX25" fmla="*/ 1966492 w 2310621"/>
              <a:gd name="connsiteY25" fmla="*/ 131580 h 505205"/>
              <a:gd name="connsiteX26" fmla="*/ 1897666 w 2310621"/>
              <a:gd name="connsiteY26" fmla="*/ 111915 h 505205"/>
              <a:gd name="connsiteX27" fmla="*/ 1819008 w 2310621"/>
              <a:gd name="connsiteY27" fmla="*/ 102083 h 505205"/>
              <a:gd name="connsiteX28" fmla="*/ 1612530 w 2310621"/>
              <a:gd name="connsiteY28" fmla="*/ 72586 h 505205"/>
              <a:gd name="connsiteX29" fmla="*/ 1573201 w 2310621"/>
              <a:gd name="connsiteY29" fmla="*/ 62754 h 505205"/>
              <a:gd name="connsiteX30" fmla="*/ 1396221 w 2310621"/>
              <a:gd name="connsiteY30" fmla="*/ 43089 h 505205"/>
              <a:gd name="connsiteX31" fmla="*/ 1356892 w 2310621"/>
              <a:gd name="connsiteY31" fmla="*/ 33257 h 505205"/>
              <a:gd name="connsiteX32" fmla="*/ 983266 w 2310621"/>
              <a:gd name="connsiteY32" fmla="*/ 13593 h 505205"/>
              <a:gd name="connsiteX33" fmla="*/ 540814 w 2310621"/>
              <a:gd name="connsiteY33" fmla="*/ 13593 h 505205"/>
              <a:gd name="connsiteX34" fmla="*/ 481821 w 2310621"/>
              <a:gd name="connsiteY34" fmla="*/ 52922 h 505205"/>
              <a:gd name="connsiteX35" fmla="*/ 471988 w 2310621"/>
              <a:gd name="connsiteY35" fmla="*/ 52922 h 50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10621" h="505205">
                <a:moveTo>
                  <a:pt x="589975" y="82418"/>
                </a:moveTo>
                <a:cubicBezTo>
                  <a:pt x="488375" y="85696"/>
                  <a:pt x="386652" y="86282"/>
                  <a:pt x="285175" y="92251"/>
                </a:cubicBezTo>
                <a:cubicBezTo>
                  <a:pt x="274829" y="92860"/>
                  <a:pt x="265644" y="99236"/>
                  <a:pt x="255679" y="102083"/>
                </a:cubicBezTo>
                <a:cubicBezTo>
                  <a:pt x="151657" y="131803"/>
                  <a:pt x="297558" y="84846"/>
                  <a:pt x="157356" y="131580"/>
                </a:cubicBezTo>
                <a:lnTo>
                  <a:pt x="127859" y="141412"/>
                </a:lnTo>
                <a:cubicBezTo>
                  <a:pt x="92914" y="164709"/>
                  <a:pt x="56764" y="187398"/>
                  <a:pt x="29537" y="220070"/>
                </a:cubicBezTo>
                <a:cubicBezTo>
                  <a:pt x="21972" y="229148"/>
                  <a:pt x="16427" y="239735"/>
                  <a:pt x="9872" y="249567"/>
                </a:cubicBezTo>
                <a:cubicBezTo>
                  <a:pt x="6595" y="259399"/>
                  <a:pt x="-607" y="268720"/>
                  <a:pt x="40" y="279064"/>
                </a:cubicBezTo>
                <a:cubicBezTo>
                  <a:pt x="2729" y="322088"/>
                  <a:pt x="9250" y="365062"/>
                  <a:pt x="19705" y="406883"/>
                </a:cubicBezTo>
                <a:cubicBezTo>
                  <a:pt x="22571" y="418347"/>
                  <a:pt x="30476" y="428599"/>
                  <a:pt x="39369" y="436380"/>
                </a:cubicBezTo>
                <a:cubicBezTo>
                  <a:pt x="57155" y="451943"/>
                  <a:pt x="75942" y="468235"/>
                  <a:pt x="98363" y="475709"/>
                </a:cubicBezTo>
                <a:cubicBezTo>
                  <a:pt x="108195" y="478986"/>
                  <a:pt x="117894" y="482694"/>
                  <a:pt x="127859" y="485541"/>
                </a:cubicBezTo>
                <a:cubicBezTo>
                  <a:pt x="214288" y="510235"/>
                  <a:pt x="125955" y="481629"/>
                  <a:pt x="196685" y="505205"/>
                </a:cubicBezTo>
                <a:lnTo>
                  <a:pt x="776788" y="495373"/>
                </a:lnTo>
                <a:lnTo>
                  <a:pt x="1445382" y="475709"/>
                </a:lnTo>
                <a:cubicBezTo>
                  <a:pt x="1609272" y="469639"/>
                  <a:pt x="1773312" y="466274"/>
                  <a:pt x="1936995" y="456044"/>
                </a:cubicBezTo>
                <a:lnTo>
                  <a:pt x="2094311" y="446212"/>
                </a:lnTo>
                <a:cubicBezTo>
                  <a:pt x="2163743" y="440658"/>
                  <a:pt x="2179638" y="436907"/>
                  <a:pt x="2241795" y="426547"/>
                </a:cubicBezTo>
                <a:cubicBezTo>
                  <a:pt x="2251627" y="419992"/>
                  <a:pt x="2263511" y="415776"/>
                  <a:pt x="2271292" y="406883"/>
                </a:cubicBezTo>
                <a:cubicBezTo>
                  <a:pt x="2286855" y="389097"/>
                  <a:pt x="2310621" y="347889"/>
                  <a:pt x="2310621" y="347889"/>
                </a:cubicBezTo>
                <a:cubicBezTo>
                  <a:pt x="2306462" y="314622"/>
                  <a:pt x="2312252" y="265674"/>
                  <a:pt x="2281124" y="239734"/>
                </a:cubicBezTo>
                <a:cubicBezTo>
                  <a:pt x="2269864" y="230351"/>
                  <a:pt x="2254521" y="227342"/>
                  <a:pt x="2241795" y="220070"/>
                </a:cubicBezTo>
                <a:cubicBezTo>
                  <a:pt x="2191211" y="191165"/>
                  <a:pt x="2232831" y="203972"/>
                  <a:pt x="2163137" y="180741"/>
                </a:cubicBezTo>
                <a:cubicBezTo>
                  <a:pt x="2132864" y="170650"/>
                  <a:pt x="2105808" y="168867"/>
                  <a:pt x="2074646" y="161076"/>
                </a:cubicBezTo>
                <a:cubicBezTo>
                  <a:pt x="2064592" y="158562"/>
                  <a:pt x="2055149" y="153971"/>
                  <a:pt x="2045150" y="151244"/>
                </a:cubicBezTo>
                <a:cubicBezTo>
                  <a:pt x="2019076" y="144133"/>
                  <a:pt x="1992131" y="140127"/>
                  <a:pt x="1966492" y="131580"/>
                </a:cubicBezTo>
                <a:cubicBezTo>
                  <a:pt x="1943110" y="123785"/>
                  <a:pt x="1922363" y="116031"/>
                  <a:pt x="1897666" y="111915"/>
                </a:cubicBezTo>
                <a:cubicBezTo>
                  <a:pt x="1871602" y="107571"/>
                  <a:pt x="1845072" y="106427"/>
                  <a:pt x="1819008" y="102083"/>
                </a:cubicBezTo>
                <a:cubicBezTo>
                  <a:pt x="1626304" y="69965"/>
                  <a:pt x="1817747" y="91242"/>
                  <a:pt x="1612530" y="72586"/>
                </a:cubicBezTo>
                <a:cubicBezTo>
                  <a:pt x="1599420" y="69309"/>
                  <a:pt x="1586496" y="65171"/>
                  <a:pt x="1573201" y="62754"/>
                </a:cubicBezTo>
                <a:cubicBezTo>
                  <a:pt x="1513399" y="51881"/>
                  <a:pt x="1457381" y="48649"/>
                  <a:pt x="1396221" y="43089"/>
                </a:cubicBezTo>
                <a:cubicBezTo>
                  <a:pt x="1383111" y="39812"/>
                  <a:pt x="1370187" y="35674"/>
                  <a:pt x="1356892" y="33257"/>
                </a:cubicBezTo>
                <a:cubicBezTo>
                  <a:pt x="1231579" y="10474"/>
                  <a:pt x="1117596" y="17926"/>
                  <a:pt x="983266" y="13593"/>
                </a:cubicBezTo>
                <a:cubicBezTo>
                  <a:pt x="823274" y="2164"/>
                  <a:pt x="716897" y="-10202"/>
                  <a:pt x="540814" y="13593"/>
                </a:cubicBezTo>
                <a:cubicBezTo>
                  <a:pt x="517393" y="16758"/>
                  <a:pt x="505455" y="52922"/>
                  <a:pt x="481821" y="52922"/>
                </a:cubicBezTo>
                <a:lnTo>
                  <a:pt x="471988" y="52922"/>
                </a:lnTo>
              </a:path>
            </a:pathLst>
          </a:cu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64147" y="4261757"/>
            <a:ext cx="4890399" cy="2943846"/>
          </a:xfrm>
          <a:prstGeom prst="rect">
            <a:avLst/>
          </a:prstGeom>
          <a:ln w="22225">
            <a:solidFill>
              <a:schemeClr val="accent4"/>
            </a:solidFill>
          </a:ln>
        </p:spPr>
      </p:pic>
      <p:sp>
        <p:nvSpPr>
          <p:cNvPr id="11" name="TextBox 10"/>
          <p:cNvSpPr txBox="1"/>
          <p:nvPr/>
        </p:nvSpPr>
        <p:spPr>
          <a:xfrm>
            <a:off x="5759116" y="1971548"/>
            <a:ext cx="3263786" cy="6001642"/>
          </a:xfrm>
          <a:prstGeom prst="rect">
            <a:avLst/>
          </a:prstGeom>
          <a:solidFill>
            <a:schemeClr val="accent1"/>
          </a:solidFill>
        </p:spPr>
        <p:txBody>
          <a:bodyPr wrap="square" rtlCol="0">
            <a:spAutoFit/>
          </a:bodyPr>
          <a:lstStyle/>
          <a:p>
            <a:pPr marL="285750" indent="-285750">
              <a:buFont typeface="Arial" panose="020B0604020202020204" pitchFamily="34" charset="0"/>
              <a:buChar char="•"/>
            </a:pPr>
            <a:r>
              <a:rPr lang="en-US" sz="2400" dirty="0">
                <a:solidFill>
                  <a:schemeClr val="bg1"/>
                </a:solidFill>
              </a:rPr>
              <a:t>Complete your “Contribution to Science” under  Description.</a:t>
            </a:r>
          </a:p>
          <a:p>
            <a:pPr marL="285750" indent="-285750">
              <a:buFont typeface="Arial" panose="020B0604020202020204" pitchFamily="34" charset="0"/>
              <a:buChar char="•"/>
            </a:pPr>
            <a:r>
              <a:rPr lang="en-US" sz="2400" dirty="0">
                <a:solidFill>
                  <a:schemeClr val="bg1"/>
                </a:solidFill>
              </a:rPr>
              <a:t>Next to “Citations,” click on  </a:t>
            </a:r>
            <a:r>
              <a:rPr lang="en-US" sz="2400" b="1" dirty="0">
                <a:solidFill>
                  <a:schemeClr val="bg1"/>
                </a:solidFill>
              </a:rPr>
              <a:t>“Select citations.”</a:t>
            </a:r>
          </a:p>
          <a:p>
            <a:pPr marL="285750" indent="-285750">
              <a:buFont typeface="Arial" panose="020B0604020202020204" pitchFamily="34" charset="0"/>
              <a:buChar char="•"/>
            </a:pPr>
            <a:r>
              <a:rPr lang="en-US" sz="2400" i="1" dirty="0">
                <a:solidFill>
                  <a:schemeClr val="bg1"/>
                </a:solidFill>
              </a:rPr>
              <a:t>My Bibliography </a:t>
            </a:r>
            <a:r>
              <a:rPr lang="en-US" sz="2400" dirty="0">
                <a:solidFill>
                  <a:schemeClr val="bg1"/>
                </a:solidFill>
              </a:rPr>
              <a:t>will present your publications. </a:t>
            </a:r>
          </a:p>
          <a:p>
            <a:pPr marL="285750" indent="-285750">
              <a:buFont typeface="Arial" panose="020B0604020202020204" pitchFamily="34" charset="0"/>
              <a:buChar char="•"/>
            </a:pPr>
            <a:r>
              <a:rPr lang="en-US" sz="2400" u="sng" dirty="0">
                <a:solidFill>
                  <a:schemeClr val="bg1"/>
                </a:solidFill>
              </a:rPr>
              <a:t>Select up to 4 </a:t>
            </a:r>
          </a:p>
          <a:p>
            <a:pPr marL="285750" indent="-285750">
              <a:buFont typeface="Arial" panose="020B0604020202020204" pitchFamily="34" charset="0"/>
              <a:buChar char="•"/>
            </a:pPr>
            <a:r>
              <a:rPr lang="en-US" sz="2400" dirty="0">
                <a:solidFill>
                  <a:schemeClr val="bg1"/>
                </a:solidFill>
              </a:rPr>
              <a:t>Checkmark option to include a link to all your publications.</a:t>
            </a:r>
            <a:endParaRPr lang="en-US" dirty="0">
              <a:solidFill>
                <a:schemeClr val="bg1"/>
              </a:solidFill>
            </a:endParaRPr>
          </a:p>
        </p:txBody>
      </p:sp>
      <p:cxnSp>
        <p:nvCxnSpPr>
          <p:cNvPr id="8" name="Straight Arrow Connector 7"/>
          <p:cNvCxnSpPr>
            <a:stCxn id="5" idx="2"/>
          </p:cNvCxnSpPr>
          <p:nvPr/>
        </p:nvCxnSpPr>
        <p:spPr>
          <a:xfrm>
            <a:off x="1681184" y="3361885"/>
            <a:ext cx="1185" cy="849964"/>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072885" y="2727784"/>
            <a:ext cx="397565" cy="331303"/>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0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43082" y="381001"/>
            <a:ext cx="7406640" cy="990601"/>
          </a:xfrm>
        </p:spPr>
        <p:txBody>
          <a:bodyPr>
            <a:normAutofit fontScale="90000"/>
          </a:bodyPr>
          <a:lstStyle/>
          <a:p>
            <a:pPr eaLnBrk="1" hangingPunct="1"/>
            <a:r>
              <a:rPr lang="en-US" altLang="en-US" dirty="0"/>
              <a:t>C. Example with bolding and citations</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00" y="1255557"/>
            <a:ext cx="7429397" cy="4944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1526647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D. Research Support</a:t>
            </a:r>
          </a:p>
        </p:txBody>
      </p:sp>
      <p:sp>
        <p:nvSpPr>
          <p:cNvPr id="3" name="Content Placeholder 2"/>
          <p:cNvSpPr>
            <a:spLocks noGrp="1"/>
          </p:cNvSpPr>
          <p:nvPr>
            <p:ph idx="1"/>
          </p:nvPr>
        </p:nvSpPr>
        <p:spPr/>
        <p:txBody>
          <a:bodyPr rtlCol="0">
            <a:normAutofit fontScale="92500" lnSpcReduction="10000"/>
          </a:bodyPr>
          <a:lstStyle/>
          <a:p>
            <a:pPr marL="0" indent="4763">
              <a:buNone/>
              <a:defRPr/>
            </a:pPr>
            <a:r>
              <a:rPr lang="en-US" sz="3200" dirty="0"/>
              <a:t>List both selected </a:t>
            </a:r>
            <a:r>
              <a:rPr lang="en-US" sz="3200" dirty="0">
                <a:solidFill>
                  <a:srgbClr val="FF0000"/>
                </a:solidFill>
              </a:rPr>
              <a:t>ongoing and completed </a:t>
            </a:r>
            <a:r>
              <a:rPr lang="en-US" sz="3200" dirty="0"/>
              <a:t>research projects for the past </a:t>
            </a:r>
            <a:r>
              <a:rPr lang="en-US" sz="3200" dirty="0">
                <a:solidFill>
                  <a:srgbClr val="FF0000"/>
                </a:solidFill>
              </a:rPr>
              <a:t>three years </a:t>
            </a:r>
            <a:r>
              <a:rPr lang="en-US" sz="3200" dirty="0"/>
              <a:t>(Federal or non-Federally-supported). </a:t>
            </a:r>
            <a:r>
              <a:rPr lang="en-US" sz="3200" i="1" dirty="0"/>
              <a:t>Begin with the projects that are </a:t>
            </a:r>
            <a:r>
              <a:rPr lang="en-US" sz="3200" i="1" dirty="0">
                <a:solidFill>
                  <a:srgbClr val="FF0000"/>
                </a:solidFill>
              </a:rPr>
              <a:t>most relevant </a:t>
            </a:r>
            <a:r>
              <a:rPr lang="en-US" sz="3200" i="1" dirty="0"/>
              <a:t>to the research proposed in the application.</a:t>
            </a:r>
            <a:r>
              <a:rPr lang="en-US" sz="3200" dirty="0"/>
              <a:t> Briefly indicate the overall </a:t>
            </a:r>
            <a:r>
              <a:rPr lang="en-US" sz="3200" dirty="0">
                <a:solidFill>
                  <a:srgbClr val="FF0000"/>
                </a:solidFill>
              </a:rPr>
              <a:t>goals</a:t>
            </a:r>
            <a:r>
              <a:rPr lang="en-US" sz="3200" dirty="0"/>
              <a:t> of the projects and </a:t>
            </a:r>
            <a:r>
              <a:rPr lang="en-US" sz="3200" dirty="0">
                <a:solidFill>
                  <a:srgbClr val="FF0000"/>
                </a:solidFill>
              </a:rPr>
              <a:t>responsibilities</a:t>
            </a:r>
            <a:r>
              <a:rPr lang="en-US" sz="3200" dirty="0"/>
              <a:t> of the key person identified on the Biographical Sketch. </a:t>
            </a:r>
            <a:r>
              <a:rPr lang="en-US" sz="3200" dirty="0">
                <a:solidFill>
                  <a:srgbClr val="FF0000"/>
                </a:solidFill>
              </a:rPr>
              <a:t>Do not include number of person months or direct costs</a:t>
            </a:r>
            <a:r>
              <a:rPr lang="en-US" sz="3200" dirty="0"/>
              <a:t>.</a:t>
            </a:r>
          </a:p>
        </p:txBody>
      </p:sp>
      <p:sp>
        <p:nvSpPr>
          <p:cNvPr id="4" name="TextBox 3"/>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223019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54" y="314798"/>
            <a:ext cx="7406640" cy="1356360"/>
          </a:xfrm>
        </p:spPr>
        <p:txBody>
          <a:bodyPr>
            <a:normAutofit/>
          </a:bodyPr>
          <a:lstStyle/>
          <a:p>
            <a:r>
              <a:rPr lang="en-US" sz="3600" dirty="0"/>
              <a:t>D. Example </a:t>
            </a:r>
          </a:p>
        </p:txBody>
      </p:sp>
      <p:pic>
        <p:nvPicPr>
          <p:cNvPr id="4" name="Picture 3"/>
          <p:cNvPicPr>
            <a:picLocks noChangeAspect="1"/>
          </p:cNvPicPr>
          <p:nvPr/>
        </p:nvPicPr>
        <p:blipFill>
          <a:blip r:embed="rId3"/>
          <a:stretch>
            <a:fillRect/>
          </a:stretch>
        </p:blipFill>
        <p:spPr>
          <a:xfrm>
            <a:off x="2168074" y="445497"/>
            <a:ext cx="6453218" cy="5653708"/>
          </a:xfrm>
          <a:prstGeom prst="rect">
            <a:avLst/>
          </a:prstGeom>
        </p:spPr>
      </p:pic>
      <p:sp>
        <p:nvSpPr>
          <p:cNvPr id="5" name="Rectangle 4"/>
          <p:cNvSpPr/>
          <p:nvPr/>
        </p:nvSpPr>
        <p:spPr>
          <a:xfrm>
            <a:off x="2335695" y="6102410"/>
            <a:ext cx="5148470" cy="646331"/>
          </a:xfrm>
          <a:prstGeom prst="rect">
            <a:avLst/>
          </a:prstGeom>
        </p:spPr>
        <p:txBody>
          <a:bodyPr wrap="square">
            <a:spAutoFit/>
          </a:bodyPr>
          <a:lstStyle/>
          <a:p>
            <a:r>
              <a:rPr lang="en-US" dirty="0">
                <a:hlinkClick r:id="rId4"/>
              </a:rPr>
              <a:t>http://grants.nih.gov/grants/funding/424/index.htm#biosketch</a:t>
            </a:r>
            <a:r>
              <a:rPr lang="en-US" dirty="0"/>
              <a:t> </a:t>
            </a:r>
          </a:p>
        </p:txBody>
      </p:sp>
    </p:spTree>
    <p:extLst>
      <p:ext uri="{BB962C8B-B14F-4D97-AF65-F5344CB8AC3E}">
        <p14:creationId xmlns:p14="http://schemas.microsoft.com/office/powerpoint/2010/main" val="2485519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72" y="237303"/>
            <a:ext cx="7406640" cy="1356360"/>
          </a:xfrm>
        </p:spPr>
        <p:txBody>
          <a:bodyPr/>
          <a:lstStyle/>
          <a:p>
            <a:r>
              <a:rPr lang="en-US" dirty="0"/>
              <a:t>Importing grants</a:t>
            </a:r>
          </a:p>
        </p:txBody>
      </p:sp>
      <p:sp>
        <p:nvSpPr>
          <p:cNvPr id="3" name="Content Placeholder 2"/>
          <p:cNvSpPr>
            <a:spLocks noGrp="1"/>
          </p:cNvSpPr>
          <p:nvPr>
            <p:ph idx="1"/>
          </p:nvPr>
        </p:nvSpPr>
        <p:spPr>
          <a:xfrm>
            <a:off x="659969" y="4002781"/>
            <a:ext cx="3760459" cy="1742036"/>
          </a:xfrm>
        </p:spPr>
        <p:txBody>
          <a:bodyPr>
            <a:normAutofit fontScale="62500" lnSpcReduction="20000"/>
          </a:bodyPr>
          <a:lstStyle/>
          <a:p>
            <a:r>
              <a:rPr lang="en-US" dirty="0"/>
              <a:t>Download awards from either eRA or ORCID.</a:t>
            </a:r>
          </a:p>
          <a:p>
            <a:r>
              <a:rPr lang="en-US" dirty="0"/>
              <a:t>The User tab provides access to the “Add award” form for manual input. </a:t>
            </a:r>
          </a:p>
          <a:p>
            <a:r>
              <a:rPr lang="en-US" dirty="0"/>
              <a:t>Entering data via the tabs provided assures proper NIH formatting.  </a:t>
            </a:r>
          </a:p>
        </p:txBody>
      </p:sp>
      <p:pic>
        <p:nvPicPr>
          <p:cNvPr id="4" name="Picture 3"/>
          <p:cNvPicPr>
            <a:picLocks noChangeAspect="1"/>
          </p:cNvPicPr>
          <p:nvPr/>
        </p:nvPicPr>
        <p:blipFill>
          <a:blip r:embed="rId3"/>
          <a:stretch>
            <a:fillRect/>
          </a:stretch>
        </p:blipFill>
        <p:spPr>
          <a:xfrm>
            <a:off x="5591912" y="1368463"/>
            <a:ext cx="2938760" cy="4846933"/>
          </a:xfrm>
          <a:prstGeom prst="rect">
            <a:avLst/>
          </a:prstGeom>
        </p:spPr>
      </p:pic>
      <p:pic>
        <p:nvPicPr>
          <p:cNvPr id="5" name="Picture 4"/>
          <p:cNvPicPr>
            <a:picLocks noChangeAspect="1"/>
          </p:cNvPicPr>
          <p:nvPr/>
        </p:nvPicPr>
        <p:blipFill>
          <a:blip r:embed="rId4"/>
          <a:stretch>
            <a:fillRect/>
          </a:stretch>
        </p:blipFill>
        <p:spPr>
          <a:xfrm>
            <a:off x="323195" y="1593663"/>
            <a:ext cx="4235714" cy="2323809"/>
          </a:xfrm>
          <a:prstGeom prst="rect">
            <a:avLst/>
          </a:prstGeom>
          <a:ln>
            <a:noFill/>
          </a:ln>
        </p:spPr>
      </p:pic>
    </p:spTree>
    <p:extLst>
      <p:ext uri="{BB962C8B-B14F-4D97-AF65-F5344CB8AC3E}">
        <p14:creationId xmlns:p14="http://schemas.microsoft.com/office/powerpoint/2010/main" val="4039862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3056"/>
          </a:xfrm>
        </p:spPr>
        <p:txBody>
          <a:bodyPr>
            <a:normAutofit/>
          </a:bodyPr>
          <a:lstStyle/>
          <a:p>
            <a:r>
              <a:rPr lang="en-US" dirty="0"/>
              <a:t>Final Biosketch: PDF</a:t>
            </a:r>
            <a:br>
              <a:rPr lang="en-US" dirty="0"/>
            </a:br>
            <a:r>
              <a:rPr lang="en-US" dirty="0"/>
              <a:t>(NIH sample) </a:t>
            </a:r>
          </a:p>
        </p:txBody>
      </p:sp>
      <p:pic>
        <p:nvPicPr>
          <p:cNvPr id="6" name="Picture 5"/>
          <p:cNvPicPr>
            <a:picLocks noChangeAspect="1"/>
          </p:cNvPicPr>
          <p:nvPr/>
        </p:nvPicPr>
        <p:blipFill>
          <a:blip r:embed="rId3"/>
          <a:stretch>
            <a:fillRect/>
          </a:stretch>
        </p:blipFill>
        <p:spPr>
          <a:xfrm>
            <a:off x="5883219" y="1037935"/>
            <a:ext cx="3102020" cy="6977296"/>
          </a:xfrm>
          <a:prstGeom prst="rect">
            <a:avLst/>
          </a:prstGeom>
        </p:spPr>
      </p:pic>
      <p:sp>
        <p:nvSpPr>
          <p:cNvPr id="7" name="Rectangle 6"/>
          <p:cNvSpPr/>
          <p:nvPr/>
        </p:nvSpPr>
        <p:spPr>
          <a:xfrm>
            <a:off x="344843" y="1598183"/>
            <a:ext cx="4672503" cy="2308324"/>
          </a:xfrm>
          <a:prstGeom prst="rect">
            <a:avLst/>
          </a:prstGeom>
        </p:spPr>
        <p:txBody>
          <a:bodyPr wrap="square">
            <a:spAutoFit/>
          </a:bodyPr>
          <a:lstStyle/>
          <a:p>
            <a:r>
              <a:rPr lang="en-US" dirty="0">
                <a:hlinkClick r:id="rId4"/>
              </a:rPr>
              <a:t>http://grants.nih.gov/grants/funding/424/index.htm#biosketch</a:t>
            </a:r>
            <a:r>
              <a:rPr lang="en-US" dirty="0"/>
              <a:t> </a:t>
            </a:r>
          </a:p>
          <a:p>
            <a:endParaRPr lang="en-US" dirty="0"/>
          </a:p>
          <a:p>
            <a:endParaRPr lang="en-US" dirty="0"/>
          </a:p>
          <a:p>
            <a:endParaRPr lang="en-US" dirty="0"/>
          </a:p>
          <a:p>
            <a:r>
              <a:rPr lang="en-US" dirty="0"/>
              <a:t>Sample:</a:t>
            </a:r>
          </a:p>
          <a:p>
            <a:r>
              <a:rPr lang="en-US" dirty="0">
                <a:hlinkClick r:id="rId5"/>
              </a:rPr>
              <a:t>https://grants.nih.gov/grants/funding/phs398/biosketchsample.pdf</a:t>
            </a:r>
            <a:r>
              <a:rPr lang="en-US" dirty="0"/>
              <a:t> </a:t>
            </a:r>
          </a:p>
        </p:txBody>
      </p:sp>
    </p:spTree>
    <p:extLst>
      <p:ext uri="{BB962C8B-B14F-4D97-AF65-F5344CB8AC3E}">
        <p14:creationId xmlns:p14="http://schemas.microsoft.com/office/powerpoint/2010/main" val="168856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Submitting manuscripts</a:t>
            </a:r>
          </a:p>
        </p:txBody>
      </p:sp>
      <p:sp>
        <p:nvSpPr>
          <p:cNvPr id="5" name="Content Placeholder 4"/>
          <p:cNvSpPr>
            <a:spLocks noGrp="1"/>
          </p:cNvSpPr>
          <p:nvPr>
            <p:ph idx="1"/>
          </p:nvPr>
        </p:nvSpPr>
        <p:spPr/>
        <p:txBody>
          <a:bodyPr/>
          <a:lstStyle/>
          <a:p>
            <a:r>
              <a:rPr lang="en-US" altLang="en-US" b="1" dirty="0">
                <a:ea typeface="ＭＳ Ｐゴシック" charset="-128"/>
              </a:rPr>
              <a:t>Method A </a:t>
            </a:r>
            <a:r>
              <a:rPr lang="en-US" altLang="en-US" dirty="0">
                <a:ea typeface="ＭＳ Ｐゴシック" charset="-128"/>
              </a:rPr>
              <a:t>-- Publish in a journal that deposits </a:t>
            </a:r>
            <a:r>
              <a:rPr lang="en-US" altLang="en-US" u="sng" dirty="0">
                <a:ea typeface="ＭＳ Ｐゴシック" charset="-128"/>
              </a:rPr>
              <a:t>all NIH-funded final published articles</a:t>
            </a:r>
            <a:r>
              <a:rPr lang="en-US" altLang="en-US" dirty="0">
                <a:ea typeface="ＭＳ Ｐゴシック" charset="-128"/>
              </a:rPr>
              <a:t> in PMC without author involvement. A </a:t>
            </a:r>
            <a:r>
              <a:rPr lang="en-US" altLang="en-US" dirty="0">
                <a:ea typeface="ＭＳ Ｐゴシック" charset="-128"/>
                <a:hlinkClick r:id="rId2"/>
              </a:rPr>
              <a:t>complete list of these journals</a:t>
            </a:r>
            <a:r>
              <a:rPr lang="en-US" altLang="en-US" dirty="0">
                <a:ea typeface="ＭＳ Ｐゴシック" charset="-128"/>
              </a:rPr>
              <a:t> is available at PMC.</a:t>
            </a:r>
          </a:p>
          <a:p>
            <a:endParaRPr lang="en-US" dirty="0"/>
          </a:p>
        </p:txBody>
      </p:sp>
      <p:pic>
        <p:nvPicPr>
          <p:cNvPr id="6" name="Picture 5" descr="pl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42" y="4215449"/>
            <a:ext cx="1320800" cy="214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biomedcentra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5356226"/>
            <a:ext cx="39370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descr="241_act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4271963"/>
            <a:ext cx="1431925" cy="185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 descr="index_clip_image0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1100" y="4215449"/>
            <a:ext cx="1320800" cy="182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642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485900" y="677601"/>
            <a:ext cx="6172200" cy="563562"/>
          </a:xfrm>
        </p:spPr>
        <p:txBody>
          <a:bodyPr>
            <a:normAutofit fontScale="90000"/>
          </a:bodyPr>
          <a:lstStyle/>
          <a:p>
            <a:pPr eaLnBrk="1" hangingPunct="1"/>
            <a:r>
              <a:rPr lang="en-US" altLang="en-US" dirty="0"/>
              <a:t>Tips</a:t>
            </a:r>
          </a:p>
        </p:txBody>
      </p:sp>
      <p:sp>
        <p:nvSpPr>
          <p:cNvPr id="3" name="Content Placeholder 2"/>
          <p:cNvSpPr>
            <a:spLocks noGrp="1"/>
          </p:cNvSpPr>
          <p:nvPr>
            <p:ph idx="1"/>
          </p:nvPr>
        </p:nvSpPr>
        <p:spPr>
          <a:xfrm>
            <a:off x="476280" y="1594332"/>
            <a:ext cx="7925817" cy="5410200"/>
          </a:xfrm>
        </p:spPr>
        <p:txBody>
          <a:bodyPr rtlCol="0">
            <a:normAutofit/>
          </a:bodyPr>
          <a:lstStyle/>
          <a:p>
            <a:pPr>
              <a:defRPr/>
            </a:pPr>
            <a:r>
              <a:rPr lang="en-US" dirty="0"/>
              <a:t>Tailored Personal Statement section</a:t>
            </a:r>
          </a:p>
          <a:p>
            <a:pPr>
              <a:defRPr/>
            </a:pPr>
            <a:r>
              <a:rPr lang="en-US" dirty="0"/>
              <a:t>Get to know </a:t>
            </a:r>
            <a:r>
              <a:rPr lang="en-US" dirty="0" err="1"/>
              <a:t>MyBibliography</a:t>
            </a:r>
            <a:r>
              <a:rPr lang="en-US" dirty="0"/>
              <a:t> in NCBI</a:t>
            </a:r>
          </a:p>
          <a:p>
            <a:pPr>
              <a:defRPr/>
            </a:pPr>
            <a:r>
              <a:rPr lang="en-US" dirty="0"/>
              <a:t>Positions and Honors is similar, chronological order</a:t>
            </a:r>
          </a:p>
          <a:p>
            <a:pPr>
              <a:defRPr/>
            </a:pPr>
            <a:r>
              <a:rPr lang="en-US" dirty="0"/>
              <a:t>Contributions to Science is in sections with up to 5 papers for each idea/contribution to science. </a:t>
            </a:r>
          </a:p>
          <a:p>
            <a:pPr>
              <a:defRPr/>
            </a:pPr>
            <a:r>
              <a:rPr lang="en-US" dirty="0"/>
              <a:t>Link to full bibliography at end of Contributions section </a:t>
            </a:r>
          </a:p>
          <a:p>
            <a:pPr>
              <a:defRPr/>
            </a:pPr>
            <a:r>
              <a:rPr lang="en-US" dirty="0"/>
              <a:t>Save all biosketches in SciENcv for editing for future biosketches. Keep all Word versions in a folder to help cut and paste</a:t>
            </a:r>
          </a:p>
          <a:p>
            <a:pPr>
              <a:defRPr/>
            </a:pPr>
            <a:r>
              <a:rPr lang="en-US" dirty="0"/>
              <a:t>Devise file naming convention for saved biosketches </a:t>
            </a:r>
          </a:p>
          <a:p>
            <a:pPr lvl="1">
              <a:defRPr/>
            </a:pPr>
            <a:endParaRPr lang="en-US" dirty="0"/>
          </a:p>
          <a:p>
            <a:pPr>
              <a:defRPr/>
            </a:pPr>
            <a:endParaRPr lang="en-US" dirty="0"/>
          </a:p>
          <a:p>
            <a:pPr>
              <a:defRPr/>
            </a:pPr>
            <a:endParaRPr lang="en-US" dirty="0"/>
          </a:p>
        </p:txBody>
      </p:sp>
      <p:sp>
        <p:nvSpPr>
          <p:cNvPr id="4" name="TextBox 3"/>
          <p:cNvSpPr txBox="1"/>
          <p:nvPr/>
        </p:nvSpPr>
        <p:spPr>
          <a:xfrm>
            <a:off x="8249722" y="6351815"/>
            <a:ext cx="710294" cy="461665"/>
          </a:xfrm>
          <a:prstGeom prst="rect">
            <a:avLst/>
          </a:prstGeom>
          <a:noFill/>
        </p:spPr>
        <p:txBody>
          <a:bodyPr wrap="square" rtlCol="0">
            <a:spAutoFit/>
          </a:bodyPr>
          <a:lstStyle/>
          <a:p>
            <a:r>
              <a:rPr lang="en-US" sz="1200" dirty="0"/>
              <a:t>Primack BA </a:t>
            </a:r>
          </a:p>
        </p:txBody>
      </p:sp>
    </p:spTree>
    <p:extLst>
      <p:ext uri="{BB962C8B-B14F-4D97-AF65-F5344CB8AC3E}">
        <p14:creationId xmlns:p14="http://schemas.microsoft.com/office/powerpoint/2010/main" val="3976052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SciENcv/</a:t>
            </a:r>
            <a:r>
              <a:rPr lang="en-US" sz="3200" b="1" dirty="0" err="1"/>
              <a:t>biosketch</a:t>
            </a:r>
            <a:r>
              <a:rPr lang="en-US" sz="3200" b="1" dirty="0"/>
              <a:t>/</a:t>
            </a:r>
            <a:r>
              <a:rPr lang="en-US" sz="3200" b="1" dirty="0" err="1"/>
              <a:t>myncbi</a:t>
            </a:r>
            <a:r>
              <a:rPr lang="is-IS" sz="3200" b="1" dirty="0"/>
              <a:t>…oh my!</a:t>
            </a:r>
            <a:endParaRPr lang="en-US" dirty="0"/>
          </a:p>
        </p:txBody>
      </p:sp>
      <p:sp>
        <p:nvSpPr>
          <p:cNvPr id="5" name="Content Placeholder 4"/>
          <p:cNvSpPr>
            <a:spLocks noGrp="1"/>
          </p:cNvSpPr>
          <p:nvPr>
            <p:ph idx="1"/>
          </p:nvPr>
        </p:nvSpPr>
        <p:spPr/>
        <p:txBody>
          <a:bodyPr/>
          <a:lstStyle/>
          <a:p>
            <a:r>
              <a:rPr lang="en-US" dirty="0"/>
              <a:t>Miner can help:</a:t>
            </a:r>
          </a:p>
          <a:p>
            <a:pPr lvl="1"/>
            <a:r>
              <a:rPr lang="en-US" dirty="0"/>
              <a:t>Guidance on setting up </a:t>
            </a:r>
            <a:r>
              <a:rPr lang="en-US" dirty="0" err="1"/>
              <a:t>biosketch</a:t>
            </a:r>
            <a:endParaRPr lang="en-US" dirty="0"/>
          </a:p>
          <a:p>
            <a:pPr lvl="1"/>
            <a:r>
              <a:rPr lang="en-US" dirty="0"/>
              <a:t>Use SciENcv to create </a:t>
            </a:r>
            <a:r>
              <a:rPr lang="en-US" dirty="0" err="1"/>
              <a:t>biosketch</a:t>
            </a:r>
            <a:endParaRPr lang="en-US" dirty="0"/>
          </a:p>
          <a:p>
            <a:pPr lvl="1"/>
            <a:r>
              <a:rPr lang="en-US" dirty="0"/>
              <a:t>Link </a:t>
            </a:r>
            <a:r>
              <a:rPr lang="en-US" dirty="0" err="1"/>
              <a:t>eRA</a:t>
            </a:r>
            <a:r>
              <a:rPr lang="en-US" dirty="0"/>
              <a:t> to </a:t>
            </a:r>
            <a:r>
              <a:rPr lang="en-US" dirty="0" err="1"/>
              <a:t>MyNCBI</a:t>
            </a:r>
            <a:r>
              <a:rPr lang="en-US" dirty="0"/>
              <a:t>/</a:t>
            </a:r>
            <a:r>
              <a:rPr lang="en-US" dirty="0" err="1"/>
              <a:t>MyBibliography</a:t>
            </a:r>
            <a:endParaRPr lang="en-US" dirty="0"/>
          </a:p>
          <a:p>
            <a:pPr lvl="1"/>
            <a:r>
              <a:rPr lang="en-US" dirty="0"/>
              <a:t>Help create public links to </a:t>
            </a:r>
            <a:r>
              <a:rPr lang="en-US" dirty="0" err="1"/>
              <a:t>MyBibliography</a:t>
            </a:r>
            <a:r>
              <a:rPr lang="en-US" dirty="0"/>
              <a:t> </a:t>
            </a:r>
          </a:p>
          <a:p>
            <a:pPr lvl="1"/>
            <a:endParaRPr lang="en-US" dirty="0"/>
          </a:p>
        </p:txBody>
      </p:sp>
    </p:spTree>
    <p:extLst>
      <p:ext uri="{BB962C8B-B14F-4D97-AF65-F5344CB8AC3E}">
        <p14:creationId xmlns:p14="http://schemas.microsoft.com/office/powerpoint/2010/main" val="3971022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114300" indent="0" algn="ctr">
              <a:buNone/>
            </a:pPr>
            <a:endParaRPr lang="en-US" dirty="0"/>
          </a:p>
          <a:p>
            <a:pPr marL="114300" indent="0" algn="ctr">
              <a:buNone/>
            </a:pPr>
            <a:endParaRPr lang="en-US" dirty="0"/>
          </a:p>
          <a:p>
            <a:pPr marL="114300" indent="0" algn="ctr">
              <a:buNone/>
            </a:pPr>
            <a:r>
              <a:rPr lang="en-US" dirty="0"/>
              <a:t>Linda </a:t>
            </a:r>
            <a:r>
              <a:rPr lang="en-US" dirty="0" err="1"/>
              <a:t>Hasman</a:t>
            </a:r>
            <a:r>
              <a:rPr lang="en-US" dirty="0"/>
              <a:t>, MSLS</a:t>
            </a:r>
          </a:p>
          <a:p>
            <a:pPr marL="114300" indent="0" algn="ctr">
              <a:buNone/>
            </a:pPr>
            <a:r>
              <a:rPr lang="en-US" dirty="0">
                <a:hlinkClick r:id="rId2"/>
              </a:rPr>
              <a:t>linda_hasman@urmc.rochester.edu</a:t>
            </a:r>
            <a:endParaRPr lang="en-US" dirty="0"/>
          </a:p>
          <a:p>
            <a:pPr marL="114300" indent="0" algn="ctr">
              <a:buNone/>
            </a:pPr>
            <a:r>
              <a:rPr lang="en-US" dirty="0"/>
              <a:t>275-3399 </a:t>
            </a:r>
          </a:p>
          <a:p>
            <a:pPr marL="114300" indent="0" algn="ctr">
              <a:buNone/>
            </a:pPr>
            <a:r>
              <a:rPr lang="en-US" dirty="0"/>
              <a:t>Liz Grace, MLIS</a:t>
            </a:r>
          </a:p>
          <a:p>
            <a:pPr marL="114300" indent="0" algn="ctr">
              <a:buNone/>
            </a:pPr>
            <a:r>
              <a:rPr lang="en-US" dirty="0">
                <a:hlinkClick r:id="rId3"/>
              </a:rPr>
              <a:t>elizabeth_grace@urmc.rochester.edu</a:t>
            </a:r>
            <a:endParaRPr lang="en-US" dirty="0"/>
          </a:p>
          <a:p>
            <a:pPr marL="114300" indent="0" algn="ctr">
              <a:buNone/>
            </a:pPr>
            <a:r>
              <a:rPr lang="en-US" dirty="0"/>
              <a:t>273-2265</a:t>
            </a:r>
          </a:p>
          <a:p>
            <a:pPr marL="114300" indent="0">
              <a:buNone/>
            </a:pPr>
            <a:endParaRPr lang="en-US" dirty="0"/>
          </a:p>
        </p:txBody>
      </p:sp>
    </p:spTree>
    <p:extLst>
      <p:ext uri="{BB962C8B-B14F-4D97-AF65-F5344CB8AC3E}">
        <p14:creationId xmlns:p14="http://schemas.microsoft.com/office/powerpoint/2010/main" val="10883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submitting manuscripts</a:t>
            </a:r>
          </a:p>
        </p:txBody>
      </p:sp>
      <p:sp>
        <p:nvSpPr>
          <p:cNvPr id="3" name="Content Placeholder 2"/>
          <p:cNvSpPr>
            <a:spLocks noGrp="1"/>
          </p:cNvSpPr>
          <p:nvPr>
            <p:ph idx="1"/>
          </p:nvPr>
        </p:nvSpPr>
        <p:spPr/>
        <p:txBody>
          <a:bodyPr/>
          <a:lstStyle/>
          <a:p>
            <a:r>
              <a:rPr lang="en-US" altLang="en-US" b="1" dirty="0">
                <a:ea typeface="ＭＳ Ｐゴシック" charset="-128"/>
              </a:rPr>
              <a:t>Method B </a:t>
            </a:r>
            <a:r>
              <a:rPr lang="en-US" altLang="en-US" dirty="0">
                <a:ea typeface="ＭＳ Ｐゴシック" charset="-128"/>
              </a:rPr>
              <a:t>-- Make arrangements to have a publisher deposit a </a:t>
            </a:r>
            <a:r>
              <a:rPr lang="en-US" altLang="en-US" u="sng" dirty="0">
                <a:ea typeface="ＭＳ Ｐゴシック" charset="-128"/>
              </a:rPr>
              <a:t>specific final published article</a:t>
            </a:r>
            <a:r>
              <a:rPr lang="en-US" altLang="en-US" dirty="0">
                <a:ea typeface="ＭＳ Ｐゴシック" charset="-128"/>
              </a:rPr>
              <a:t> in PMC. This method usually involves choosing the journal’s fee-based open access option for publishing that article. NIH provides a </a:t>
            </a:r>
            <a:r>
              <a:rPr lang="en-US" altLang="en-US" dirty="0">
                <a:ea typeface="ＭＳ Ｐゴシック" charset="-128"/>
                <a:hlinkClick r:id="rId2"/>
              </a:rPr>
              <a:t>list of publishers</a:t>
            </a:r>
            <a:r>
              <a:rPr lang="en-US" altLang="en-US" dirty="0">
                <a:ea typeface="ＭＳ Ｐゴシック" charset="-128"/>
              </a:rPr>
              <a:t> that deposit specific final published articles in PMC.</a:t>
            </a:r>
          </a:p>
          <a:p>
            <a:endParaRPr lang="en-US" dirty="0"/>
          </a:p>
        </p:txBody>
      </p:sp>
    </p:spTree>
    <p:extLst>
      <p:ext uri="{BB962C8B-B14F-4D97-AF65-F5344CB8AC3E}">
        <p14:creationId xmlns:p14="http://schemas.microsoft.com/office/powerpoint/2010/main" val="36148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submitting manuscripts</a:t>
            </a:r>
          </a:p>
        </p:txBody>
      </p:sp>
      <p:sp>
        <p:nvSpPr>
          <p:cNvPr id="3" name="Content Placeholder 2"/>
          <p:cNvSpPr>
            <a:spLocks noGrp="1"/>
          </p:cNvSpPr>
          <p:nvPr>
            <p:ph idx="1"/>
          </p:nvPr>
        </p:nvSpPr>
        <p:spPr/>
        <p:txBody>
          <a:bodyPr/>
          <a:lstStyle/>
          <a:p>
            <a:r>
              <a:rPr lang="en-US" altLang="en-US" b="1" dirty="0">
                <a:ea typeface="ＭＳ Ｐゴシック" charset="-128"/>
              </a:rPr>
              <a:t>Method C </a:t>
            </a:r>
            <a:r>
              <a:rPr lang="en-US" altLang="en-US" dirty="0">
                <a:ea typeface="ＭＳ Ｐゴシック" charset="-128"/>
              </a:rPr>
              <a:t>-- Author Submission to PubMed Central Using NIH Manuscript Submission System (NIHMS)</a:t>
            </a:r>
          </a:p>
          <a:p>
            <a:endParaRPr lang="en-US" dirty="0"/>
          </a:p>
        </p:txBody>
      </p:sp>
    </p:spTree>
    <p:extLst>
      <p:ext uri="{BB962C8B-B14F-4D97-AF65-F5344CB8AC3E}">
        <p14:creationId xmlns:p14="http://schemas.microsoft.com/office/powerpoint/2010/main" val="1125145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2759</TotalTime>
  <Words>4482</Words>
  <Application>Microsoft Macintosh PowerPoint</Application>
  <PresentationFormat>On-screen Show (4:3)</PresentationFormat>
  <Paragraphs>436</Paragraphs>
  <Slides>72</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ＭＳ Ｐゴシック</vt:lpstr>
      <vt:lpstr>Arial</vt:lpstr>
      <vt:lpstr>Book Antiqua</vt:lpstr>
      <vt:lpstr>Calibri</vt:lpstr>
      <vt:lpstr>Century Gothic</vt:lpstr>
      <vt:lpstr>Verdana</vt:lpstr>
      <vt:lpstr>Wingdings</vt:lpstr>
      <vt:lpstr>Apothecary</vt:lpstr>
      <vt:lpstr>Image</vt:lpstr>
      <vt:lpstr>Federal Requirements for public access compliance, biosketches and support</vt:lpstr>
      <vt:lpstr>NIH Public Access policy</vt:lpstr>
      <vt:lpstr>Does the policy apply to my article?</vt:lpstr>
      <vt:lpstr>Does the policy apply to my article?</vt:lpstr>
      <vt:lpstr>Why Is it really important?</vt:lpstr>
      <vt:lpstr>how do you comply? </vt:lpstr>
      <vt:lpstr>Compliance: Submitting manuscripts</vt:lpstr>
      <vt:lpstr>Compliance: submitting manuscripts</vt:lpstr>
      <vt:lpstr>Compliance: submitting manuscripts</vt:lpstr>
      <vt:lpstr>Compliance: submitting manuscripts</vt:lpstr>
      <vt:lpstr>Compliance: submitting manuscripts </vt:lpstr>
      <vt:lpstr>What is the Difference between pubmed and pubmed central?</vt:lpstr>
      <vt:lpstr>Best Practices</vt:lpstr>
      <vt:lpstr>Best Practice 1</vt:lpstr>
      <vt:lpstr>Best Practice 1</vt:lpstr>
      <vt:lpstr>Best Practice 1</vt:lpstr>
      <vt:lpstr>Submitting the Manuscript</vt:lpstr>
      <vt:lpstr>NIH Manuscript Submission System (https://nihms.nih.gov/)</vt:lpstr>
      <vt:lpstr>Describe the Manuscript</vt:lpstr>
      <vt:lpstr>Add PI &amp; Supporting Grant</vt:lpstr>
      <vt:lpstr>Add PI &amp; Supporting Grant</vt:lpstr>
      <vt:lpstr>Upload Files</vt:lpstr>
      <vt:lpstr>Final Approval by PI or Author</vt:lpstr>
      <vt:lpstr>Best Practice 2</vt:lpstr>
      <vt:lpstr>Best Practice 2</vt:lpstr>
      <vt:lpstr>Best Practice 3</vt:lpstr>
      <vt:lpstr>Managing Publications With MyNCBI</vt:lpstr>
      <vt:lpstr>Managing Publications With MyNCBI</vt:lpstr>
      <vt:lpstr>Managing Publications With MyNCBI</vt:lpstr>
      <vt:lpstr>Managing Publications With MyNCBI</vt:lpstr>
      <vt:lpstr>Managing Publications With MyNCBI</vt:lpstr>
      <vt:lpstr>Managing Publications With MyNCBI</vt:lpstr>
      <vt:lpstr>Managing Publications With MyNCBI</vt:lpstr>
      <vt:lpstr>Managing Publications With MyNCBI</vt:lpstr>
      <vt:lpstr>Managing Publications With MyNCBI</vt:lpstr>
      <vt:lpstr>Best Practices</vt:lpstr>
      <vt:lpstr>Monitor compliance</vt:lpstr>
      <vt:lpstr>Monitor compliance</vt:lpstr>
      <vt:lpstr>Demonstrating compliance</vt:lpstr>
      <vt:lpstr>Submission Process</vt:lpstr>
      <vt:lpstr>Pitfalls ahead</vt:lpstr>
      <vt:lpstr>Help! My paper is already noncompliant!</vt:lpstr>
      <vt:lpstr>Help! My NIHMS ID is out of date</vt:lpstr>
      <vt:lpstr>Help! I can’t get my hands on the manuscript!</vt:lpstr>
      <vt:lpstr>Help! The wrong version was uploaded!</vt:lpstr>
      <vt:lpstr>Help! How do I find the nihms id?</vt:lpstr>
      <vt:lpstr>Help! How do I disassociate an article from a grant?</vt:lpstr>
      <vt:lpstr>How can miner help?</vt:lpstr>
      <vt:lpstr>NIH public access Guide</vt:lpstr>
      <vt:lpstr>PowerPoint Presentation</vt:lpstr>
      <vt:lpstr>MyNCBI/MyBibliography/ Biosketch/sciencv</vt:lpstr>
      <vt:lpstr>Science Experts Network Curriculum Vitae: SciENcv</vt:lpstr>
      <vt:lpstr>PowerPoint Presentation</vt:lpstr>
      <vt:lpstr>Generate your biosketch</vt:lpstr>
      <vt:lpstr>PowerPoint Presentation</vt:lpstr>
      <vt:lpstr>Edit your biosketch</vt:lpstr>
      <vt:lpstr>Baseline</vt:lpstr>
      <vt:lpstr>Formatting: Font</vt:lpstr>
      <vt:lpstr>A. Personal Statement </vt:lpstr>
      <vt:lpstr> Example</vt:lpstr>
      <vt:lpstr>B. Positions and Honors </vt:lpstr>
      <vt:lpstr>Example</vt:lpstr>
      <vt:lpstr>C. Contribution to Science</vt:lpstr>
      <vt:lpstr>C. Contribution to Science: publications</vt:lpstr>
      <vt:lpstr>C. Example with bolding and citations</vt:lpstr>
      <vt:lpstr>D. Research Support</vt:lpstr>
      <vt:lpstr>D. Example </vt:lpstr>
      <vt:lpstr>Importing grants</vt:lpstr>
      <vt:lpstr>Final Biosketch: PDF (NIH sample) </vt:lpstr>
      <vt:lpstr>Tips</vt:lpstr>
      <vt:lpstr>SciENcv/biosketch/myncbi…oh my!</vt:lpstr>
      <vt:lpstr>Questions?</vt:lpstr>
    </vt:vector>
  </TitlesOfParts>
  <Company>University of Rochester</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assistance from miner library</dc:title>
  <dc:creator>Linda Hasman</dc:creator>
  <cp:lastModifiedBy>Microsoft Office User</cp:lastModifiedBy>
  <cp:revision>68</cp:revision>
  <dcterms:created xsi:type="dcterms:W3CDTF">2016-06-15T16:38:55Z</dcterms:created>
  <dcterms:modified xsi:type="dcterms:W3CDTF">2018-07-02T20:36:29Z</dcterms:modified>
</cp:coreProperties>
</file>