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7" r:id="rId5"/>
    <p:sldMasterId id="2147484377" r:id="rId6"/>
  </p:sldMasterIdLst>
  <p:notesMasterIdLst>
    <p:notesMasterId r:id="rId14"/>
  </p:notesMasterIdLst>
  <p:handoutMasterIdLst>
    <p:handoutMasterId r:id="rId15"/>
  </p:handoutMasterIdLst>
  <p:sldIdLst>
    <p:sldId id="509" r:id="rId7"/>
    <p:sldId id="610" r:id="rId8"/>
    <p:sldId id="614" r:id="rId9"/>
    <p:sldId id="615" r:id="rId10"/>
    <p:sldId id="613" r:id="rId11"/>
    <p:sldId id="611" r:id="rId12"/>
    <p:sldId id="510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6">
          <p15:clr>
            <a:srgbClr val="A4A3A4"/>
          </p15:clr>
        </p15:guide>
        <p15:guide id="2" pos="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D98"/>
    <a:srgbClr val="FFDE3B"/>
    <a:srgbClr val="FFD700"/>
    <a:srgbClr val="D6F616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5" autoAdjust="0"/>
    <p:restoredTop sz="93783" autoAdjust="0"/>
  </p:normalViewPr>
  <p:slideViewPr>
    <p:cSldViewPr>
      <p:cViewPr varScale="1">
        <p:scale>
          <a:sx n="101" d="100"/>
          <a:sy n="101" d="100"/>
        </p:scale>
        <p:origin x="2202" y="102"/>
      </p:cViewPr>
      <p:guideLst>
        <p:guide orient="horz" pos="1776"/>
        <p:guide pos="336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2994" y="10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628" cy="464820"/>
          </a:xfrm>
          <a:prstGeom prst="rect">
            <a:avLst/>
          </a:prstGeom>
        </p:spPr>
        <p:txBody>
          <a:bodyPr vert="horz" lIns="91637" tIns="45818" rIns="91637" bIns="458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84" y="0"/>
            <a:ext cx="3037628" cy="464820"/>
          </a:xfrm>
          <a:prstGeom prst="rect">
            <a:avLst/>
          </a:prstGeom>
        </p:spPr>
        <p:txBody>
          <a:bodyPr vert="horz" lIns="91637" tIns="45818" rIns="91637" bIns="45818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9/26/2023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628" cy="464820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4820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9/26/2023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80" rIns="93158" bIns="4658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9" y="4415791"/>
            <a:ext cx="5607684" cy="4183380"/>
          </a:xfrm>
          <a:prstGeom prst="rect">
            <a:avLst/>
          </a:prstGeom>
        </p:spPr>
        <p:txBody>
          <a:bodyPr vert="horz" lIns="93158" tIns="46580" rIns="93158" bIns="4658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90"/>
            <a:ext cx="3037628" cy="464820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29990"/>
            <a:ext cx="3037628" cy="464820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64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676400"/>
            <a:ext cx="7772400" cy="731520"/>
          </a:xfrm>
        </p:spPr>
        <p:txBody>
          <a:bodyPr/>
          <a:lstStyle>
            <a:lvl1pPr marL="0" indent="0">
              <a:buNone/>
              <a:defRPr sz="44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514600"/>
            <a:ext cx="7772400" cy="73152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0" y="5486400"/>
            <a:ext cx="1828800" cy="381000"/>
          </a:xfrm>
        </p:spPr>
        <p:txBody>
          <a:bodyPr/>
          <a:lstStyle>
            <a:lvl1pPr marL="0" indent="0" algn="r">
              <a:buNone/>
              <a:defRPr sz="18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C399C-72AF-4229-BC8A-2021BF928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93164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693444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578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578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65237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457200" y="955344"/>
            <a:ext cx="8229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 bwMode="auto">
          <a:xfrm>
            <a:off x="498712" y="6414313"/>
            <a:ext cx="182880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</a:rPr>
              <a:t>GM Cycle 2</a:t>
            </a:r>
            <a:r>
              <a:rPr lang="en-US" sz="1200" baseline="0" dirty="0">
                <a:solidFill>
                  <a:schemeClr val="bg1"/>
                </a:solidFill>
              </a:rPr>
              <a:t> Testing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 bwMode="auto">
          <a:xfrm>
            <a:off x="6858000" y="6414313"/>
            <a:ext cx="182880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r">
              <a:defRPr/>
            </a:pPr>
            <a:fld id="{E232E420-7A3D-42C3-8264-B5BCFC0A3917}" type="slidenum">
              <a:rPr lang="en-US" sz="1200" smtClean="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6" r:id="rId3"/>
    <p:sldLayoutId id="2147484375" r:id="rId4"/>
    <p:sldLayoutId id="2147484370" r:id="rId5"/>
    <p:sldLayoutId id="2147484371" r:id="rId6"/>
    <p:sldLayoutId id="2147484372" r:id="rId7"/>
    <p:sldLayoutId id="2147484374" r:id="rId8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1638" y="514350"/>
            <a:ext cx="83454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14788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4432300" y="6664325"/>
            <a:ext cx="279400" cy="144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395288" y="6636870"/>
            <a:ext cx="690562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922" y="6579195"/>
            <a:ext cx="960203" cy="1973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1676400"/>
            <a:ext cx="7772400" cy="1295400"/>
          </a:xfrm>
        </p:spPr>
        <p:txBody>
          <a:bodyPr/>
          <a:lstStyle/>
          <a:p>
            <a:pPr algn="ctr"/>
            <a:r>
              <a:rPr lang="en-US" dirty="0"/>
              <a:t>On–Off–Around (Modified Off) Campus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3048000"/>
            <a:ext cx="7772400" cy="1143000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13424074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Rate Agreement Review</a:t>
            </a:r>
          </a:p>
          <a:p>
            <a:r>
              <a:rPr lang="en-US" dirty="0"/>
              <a:t>Definition of Off-Campus</a:t>
            </a:r>
          </a:p>
          <a:p>
            <a:r>
              <a:rPr lang="en-US" dirty="0"/>
              <a:t>Parameters of Modified Off-Campus</a:t>
            </a:r>
          </a:p>
        </p:txBody>
      </p:sp>
    </p:spTree>
    <p:extLst>
      <p:ext uri="{BB962C8B-B14F-4D97-AF65-F5344CB8AC3E}">
        <p14:creationId xmlns:p14="http://schemas.microsoft.com/office/powerpoint/2010/main" val="226686446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3600" dirty="0"/>
              <a:t>Rate Agreement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022" y="914400"/>
            <a:ext cx="8568269" cy="5287601"/>
          </a:xfrm>
        </p:spPr>
        <p:txBody>
          <a:bodyPr/>
          <a:lstStyle/>
          <a:p>
            <a:r>
              <a:rPr lang="en-US" dirty="0"/>
              <a:t>Current Agreement Executed in FY2014, effective July 2014, extended in FY2019 through FY2023</a:t>
            </a:r>
          </a:p>
          <a:p>
            <a:r>
              <a:rPr lang="en-US" dirty="0"/>
              <a:t>Currently we are in a “Provisional” Period, whereby the FY23 rate becomes our FY24 rate, until amended</a:t>
            </a:r>
          </a:p>
          <a:p>
            <a:r>
              <a:rPr lang="en-US" dirty="0"/>
              <a:t>That amendment is expected to occur sometime between now and June 2024</a:t>
            </a:r>
          </a:p>
          <a:p>
            <a:r>
              <a:rPr lang="en-US" dirty="0"/>
              <a:t>All Awards executed during the current rate agreement carry the final year rate until they terminate</a:t>
            </a:r>
          </a:p>
          <a:p>
            <a:r>
              <a:rPr lang="en-US" dirty="0"/>
              <a:t>All proposals and budgets are submitted using this provisional rate</a:t>
            </a:r>
          </a:p>
          <a:p>
            <a:r>
              <a:rPr lang="en-US" dirty="0"/>
              <a:t>When new rates are negotiated a communication will occur. </a:t>
            </a:r>
          </a:p>
        </p:txBody>
      </p:sp>
    </p:spTree>
    <p:extLst>
      <p:ext uri="{BB962C8B-B14F-4D97-AF65-F5344CB8AC3E}">
        <p14:creationId xmlns:p14="http://schemas.microsoft.com/office/powerpoint/2010/main" val="34903494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F32932-D841-432E-B08B-E973E93F9B3D}"/>
              </a:ext>
            </a:extLst>
          </p:cNvPr>
          <p:cNvSpPr txBox="1"/>
          <p:nvPr/>
        </p:nvSpPr>
        <p:spPr bwMode="auto">
          <a:xfrm>
            <a:off x="457200" y="1066800"/>
            <a:ext cx="8229600" cy="52578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endParaRPr lang="en-US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8A8821-4BC6-482D-B917-32EBC8F54B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82296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78110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2800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600" dirty="0"/>
              <a:t>Definitions of Off-Modified Off Campus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901" y="1202647"/>
            <a:ext cx="8568269" cy="519815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67A424-23D9-4853-920D-E56659AA0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465520"/>
            <a:ext cx="8568269" cy="192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34948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3600" dirty="0"/>
              <a:t>Parameters of Modified Off-Campus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901" y="1447799"/>
            <a:ext cx="8568269" cy="495300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FB643F-94CA-4A94-B2FC-FDAA8772C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286" y="1447798"/>
            <a:ext cx="4677428" cy="472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34948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or2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146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1112330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d4c1aecc64e715925a727993e80c945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customXml/itemProps2.xml><?xml version="1.0" encoding="utf-8"?>
<ds:datastoreItem xmlns:ds="http://schemas.openxmlformats.org/officeDocument/2006/customXml" ds:itemID="{57650506-E0D1-4842-AE4E-075A8982DE02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1B9D45F-F4FA-4FCA-9147-01DD729F7A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17447</TotalTime>
  <Words>119</Words>
  <Application>Microsoft Office PowerPoint</Application>
  <PresentationFormat>On-screen Show (4:3)</PresentationFormat>
  <Paragraphs>16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Wingdings 2</vt:lpstr>
      <vt:lpstr>Office Theme</vt:lpstr>
      <vt:lpstr>US Consulting Report Template_R1.5V_0411</vt:lpstr>
      <vt:lpstr>PowerPoint Presentation</vt:lpstr>
      <vt:lpstr>Agenda</vt:lpstr>
      <vt:lpstr>Rate Agreement Review</vt:lpstr>
      <vt:lpstr>PowerPoint Presentation</vt:lpstr>
      <vt:lpstr>Definitions of Off-Modified Off Campus</vt:lpstr>
      <vt:lpstr>Parameters of Modified Off-Campus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 Test Cycle 2 Award Life Cycle</dc:title>
  <dc:subject>EDUCAUSE 2007</dc:subject>
  <dc:creator>Ebert, Renae (US - Chicago)</dc:creator>
  <cp:lastModifiedBy>Sullivan, Jeffery P.</cp:lastModifiedBy>
  <cp:revision>1318</cp:revision>
  <cp:lastPrinted>2014-02-03T15:58:49Z</cp:lastPrinted>
  <dcterms:created xsi:type="dcterms:W3CDTF">2007-09-21T12:15:26Z</dcterms:created>
  <dcterms:modified xsi:type="dcterms:W3CDTF">2023-09-27T12:40:28Z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  <property fmtid="{D5CDD505-2E9C-101B-9397-08002B2CF9AE}" pid="4" name="Status">
    <vt:lpwstr>In Build</vt:lpwstr>
  </property>
</Properties>
</file>