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1"/>
  </p:notesMasterIdLst>
  <p:sldIdLst>
    <p:sldId id="338" r:id="rId3"/>
    <p:sldId id="448" r:id="rId4"/>
    <p:sldId id="437" r:id="rId5"/>
    <p:sldId id="439" r:id="rId6"/>
    <p:sldId id="445" r:id="rId7"/>
    <p:sldId id="431" r:id="rId8"/>
    <p:sldId id="447" r:id="rId9"/>
    <p:sldId id="393" r:id="rId10"/>
  </p:sldIdLst>
  <p:sldSz cx="93726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21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6964D-815B-4D4A-B053-FD2E904B41C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4116E-7290-444B-BEBD-6C9D4448D98E}">
      <dgm:prSet phldrT="[Text]"/>
      <dgm:spPr/>
      <dgm:t>
        <a:bodyPr/>
        <a:lstStyle/>
        <a:p>
          <a:r>
            <a:rPr lang="en-US" dirty="0"/>
            <a:t>SHARK TANK!</a:t>
          </a:r>
        </a:p>
      </dgm:t>
    </dgm:pt>
    <dgm:pt modelId="{87E3E9D8-01FC-4C0A-AC38-34CC880CE727}" type="parTrans" cxnId="{9E4E8BB1-6244-42D2-B9FF-62E5C180CA71}">
      <dgm:prSet/>
      <dgm:spPr/>
      <dgm:t>
        <a:bodyPr/>
        <a:lstStyle/>
        <a:p>
          <a:endParaRPr lang="en-US"/>
        </a:p>
      </dgm:t>
    </dgm:pt>
    <dgm:pt modelId="{98A0D424-075B-4214-B7C2-96C0FCC91FD7}" type="sibTrans" cxnId="{9E4E8BB1-6244-42D2-B9FF-62E5C180CA71}">
      <dgm:prSet/>
      <dgm:spPr/>
      <dgm:t>
        <a:bodyPr/>
        <a:lstStyle/>
        <a:p>
          <a:endParaRPr lang="en-US"/>
        </a:p>
      </dgm:t>
    </dgm:pt>
    <dgm:pt modelId="{1BA4EB10-CBDC-49CD-86FC-2715F89BF2B0}">
      <dgm:prSet phldrT="[Text]"/>
      <dgm:spPr/>
      <dgm:t>
        <a:bodyPr/>
        <a:lstStyle/>
        <a:p>
          <a:r>
            <a:rPr lang="en-US" dirty="0"/>
            <a:t>3 minute theses</a:t>
          </a:r>
        </a:p>
      </dgm:t>
    </dgm:pt>
    <dgm:pt modelId="{B11047B9-03DD-4153-9CC6-D7D2781FEE85}" type="parTrans" cxnId="{0412F698-039B-4215-8C38-7FFD57C3922D}">
      <dgm:prSet/>
      <dgm:spPr/>
      <dgm:t>
        <a:bodyPr/>
        <a:lstStyle/>
        <a:p>
          <a:endParaRPr lang="en-US"/>
        </a:p>
      </dgm:t>
    </dgm:pt>
    <dgm:pt modelId="{7F02537A-0387-4F36-BE33-F8DEE10C6098}" type="sibTrans" cxnId="{0412F698-039B-4215-8C38-7FFD57C3922D}">
      <dgm:prSet/>
      <dgm:spPr/>
      <dgm:t>
        <a:bodyPr/>
        <a:lstStyle/>
        <a:p>
          <a:endParaRPr lang="en-US"/>
        </a:p>
      </dgm:t>
    </dgm:pt>
    <dgm:pt modelId="{51349566-2DEB-409D-96B0-E4B40D46C3FA}">
      <dgm:prSet phldrT="[Text]"/>
      <dgm:spPr/>
      <dgm:t>
        <a:bodyPr/>
        <a:lstStyle/>
        <a:p>
          <a:r>
            <a:rPr lang="en-US" dirty="0"/>
            <a:t>SCORE workshop</a:t>
          </a:r>
        </a:p>
      </dgm:t>
    </dgm:pt>
    <dgm:pt modelId="{B719511B-DA84-4A4B-9A54-38593BF79239}" type="parTrans" cxnId="{97892323-84E6-4B18-BDA9-EEE48FAC1F8F}">
      <dgm:prSet/>
      <dgm:spPr/>
      <dgm:t>
        <a:bodyPr/>
        <a:lstStyle/>
        <a:p>
          <a:endParaRPr lang="en-US"/>
        </a:p>
      </dgm:t>
    </dgm:pt>
    <dgm:pt modelId="{EEF8EBE5-7AE9-4091-8B14-1E251AD46285}" type="sibTrans" cxnId="{97892323-84E6-4B18-BDA9-EEE48FAC1F8F}">
      <dgm:prSet/>
      <dgm:spPr/>
      <dgm:t>
        <a:bodyPr/>
        <a:lstStyle/>
        <a:p>
          <a:endParaRPr lang="en-US"/>
        </a:p>
      </dgm:t>
    </dgm:pt>
    <dgm:pt modelId="{B7FE8511-B90B-4F35-B0AD-6EBD8DF54F02}">
      <dgm:prSet phldrT="[Text]"/>
      <dgm:spPr/>
      <dgm:t>
        <a:bodyPr/>
        <a:lstStyle/>
        <a:p>
          <a:r>
            <a:rPr lang="en-US" dirty="0"/>
            <a:t>CBPR panel and workshop</a:t>
          </a:r>
        </a:p>
      </dgm:t>
    </dgm:pt>
    <dgm:pt modelId="{6E4FA226-1258-40B1-B88E-7D7A3279209F}" type="parTrans" cxnId="{06DB642E-863D-401E-8F70-EA3DDE659936}">
      <dgm:prSet/>
      <dgm:spPr/>
      <dgm:t>
        <a:bodyPr/>
        <a:lstStyle/>
        <a:p>
          <a:endParaRPr lang="en-US"/>
        </a:p>
      </dgm:t>
    </dgm:pt>
    <dgm:pt modelId="{76953EDD-5A00-4165-A6D9-7051E15B9E64}" type="sibTrans" cxnId="{06DB642E-863D-401E-8F70-EA3DDE659936}">
      <dgm:prSet/>
      <dgm:spPr/>
      <dgm:t>
        <a:bodyPr/>
        <a:lstStyle/>
        <a:p>
          <a:endParaRPr lang="en-US"/>
        </a:p>
      </dgm:t>
    </dgm:pt>
    <dgm:pt modelId="{2821476C-03E2-4C46-ACF6-25D2EBF36B75}">
      <dgm:prSet phldrT="[Text]"/>
      <dgm:spPr/>
      <dgm:t>
        <a:bodyPr/>
        <a:lstStyle/>
        <a:p>
          <a:r>
            <a:rPr lang="en-US" dirty="0"/>
            <a:t>RESIN leadership workshop</a:t>
          </a:r>
        </a:p>
      </dgm:t>
    </dgm:pt>
    <dgm:pt modelId="{A9AEECF6-5136-448E-85F2-FEC0F0D76ADD}" type="parTrans" cxnId="{96693D82-D683-4B92-B96A-739A697B9AB5}">
      <dgm:prSet/>
      <dgm:spPr/>
      <dgm:t>
        <a:bodyPr/>
        <a:lstStyle/>
        <a:p>
          <a:endParaRPr lang="en-US"/>
        </a:p>
      </dgm:t>
    </dgm:pt>
    <dgm:pt modelId="{6E9A1BCD-9AD6-4E40-8E7A-2F25DBFDAEB5}" type="sibTrans" cxnId="{96693D82-D683-4B92-B96A-739A697B9AB5}">
      <dgm:prSet/>
      <dgm:spPr/>
      <dgm:t>
        <a:bodyPr/>
        <a:lstStyle/>
        <a:p>
          <a:endParaRPr lang="en-US"/>
        </a:p>
      </dgm:t>
    </dgm:pt>
    <dgm:pt modelId="{830E72D9-41B5-4B49-B738-4BA3D9FA9E05}" type="pres">
      <dgm:prSet presAssocID="{2C06964D-815B-4D4A-B053-FD2E904B41C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4D800A-BA36-4DE2-9902-E644C8BAC355}" type="pres">
      <dgm:prSet presAssocID="{2C06964D-815B-4D4A-B053-FD2E904B41CE}" presName="matrix" presStyleCnt="0"/>
      <dgm:spPr/>
    </dgm:pt>
    <dgm:pt modelId="{2A99E19C-4553-415A-B5C2-AFA2DC90B7C4}" type="pres">
      <dgm:prSet presAssocID="{2C06964D-815B-4D4A-B053-FD2E904B41CE}" presName="tile1" presStyleLbl="node1" presStyleIdx="0" presStyleCnt="4"/>
      <dgm:spPr/>
    </dgm:pt>
    <dgm:pt modelId="{CFB87A06-1777-48B9-9CC6-29950C71B01A}" type="pres">
      <dgm:prSet presAssocID="{2C06964D-815B-4D4A-B053-FD2E904B41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E1AE01-9913-47C7-A3C7-23CB3B8054E4}" type="pres">
      <dgm:prSet presAssocID="{2C06964D-815B-4D4A-B053-FD2E904B41CE}" presName="tile2" presStyleLbl="node1" presStyleIdx="1" presStyleCnt="4" custLinFactNeighborX="0" custLinFactNeighborY="-6834"/>
      <dgm:spPr/>
    </dgm:pt>
    <dgm:pt modelId="{CBF929B7-BE60-4106-85F6-975CADF0D3E5}" type="pres">
      <dgm:prSet presAssocID="{2C06964D-815B-4D4A-B053-FD2E904B41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E096B6-5EE7-458B-BE0F-9B1D5B749406}" type="pres">
      <dgm:prSet presAssocID="{2C06964D-815B-4D4A-B053-FD2E904B41CE}" presName="tile3" presStyleLbl="node1" presStyleIdx="2" presStyleCnt="4"/>
      <dgm:spPr/>
    </dgm:pt>
    <dgm:pt modelId="{26ADA0BC-3C33-43D8-A474-E3D671A946A1}" type="pres">
      <dgm:prSet presAssocID="{2C06964D-815B-4D4A-B053-FD2E904B41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206F64-1305-42A4-A43E-CA3AF90C33A7}" type="pres">
      <dgm:prSet presAssocID="{2C06964D-815B-4D4A-B053-FD2E904B41CE}" presName="tile4" presStyleLbl="node1" presStyleIdx="3" presStyleCnt="4"/>
      <dgm:spPr/>
    </dgm:pt>
    <dgm:pt modelId="{3527CDD1-CEED-4EA0-A942-C685469314D9}" type="pres">
      <dgm:prSet presAssocID="{2C06964D-815B-4D4A-B053-FD2E904B41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B467E9B-D226-48AC-B7A3-D834BFEBC886}" type="pres">
      <dgm:prSet presAssocID="{2C06964D-815B-4D4A-B053-FD2E904B41C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FB2E50E-C77C-4E21-A922-578634EFD795}" type="presOf" srcId="{B7FE8511-B90B-4F35-B0AD-6EBD8DF54F02}" destId="{89E096B6-5EE7-458B-BE0F-9B1D5B749406}" srcOrd="0" destOrd="0" presId="urn:microsoft.com/office/officeart/2005/8/layout/matrix1"/>
    <dgm:cxn modelId="{E433FE11-0F15-4599-8C2F-5F74743A0301}" type="presOf" srcId="{2821476C-03E2-4C46-ACF6-25D2EBF36B75}" destId="{A3206F64-1305-42A4-A43E-CA3AF90C33A7}" srcOrd="0" destOrd="0" presId="urn:microsoft.com/office/officeart/2005/8/layout/matrix1"/>
    <dgm:cxn modelId="{97892323-84E6-4B18-BDA9-EEE48FAC1F8F}" srcId="{63E4116E-7290-444B-BEBD-6C9D4448D98E}" destId="{51349566-2DEB-409D-96B0-E4B40D46C3FA}" srcOrd="1" destOrd="0" parTransId="{B719511B-DA84-4A4B-9A54-38593BF79239}" sibTransId="{EEF8EBE5-7AE9-4091-8B14-1E251AD46285}"/>
    <dgm:cxn modelId="{06DB642E-863D-401E-8F70-EA3DDE659936}" srcId="{63E4116E-7290-444B-BEBD-6C9D4448D98E}" destId="{B7FE8511-B90B-4F35-B0AD-6EBD8DF54F02}" srcOrd="2" destOrd="0" parTransId="{6E4FA226-1258-40B1-B88E-7D7A3279209F}" sibTransId="{76953EDD-5A00-4165-A6D9-7051E15B9E64}"/>
    <dgm:cxn modelId="{43BD3C6D-DF01-4A97-B504-39FE430F7325}" type="presOf" srcId="{2821476C-03E2-4C46-ACF6-25D2EBF36B75}" destId="{3527CDD1-CEED-4EA0-A942-C685469314D9}" srcOrd="1" destOrd="0" presId="urn:microsoft.com/office/officeart/2005/8/layout/matrix1"/>
    <dgm:cxn modelId="{96693D82-D683-4B92-B96A-739A697B9AB5}" srcId="{63E4116E-7290-444B-BEBD-6C9D4448D98E}" destId="{2821476C-03E2-4C46-ACF6-25D2EBF36B75}" srcOrd="3" destOrd="0" parTransId="{A9AEECF6-5136-448E-85F2-FEC0F0D76ADD}" sibTransId="{6E9A1BCD-9AD6-4E40-8E7A-2F25DBFDAEB5}"/>
    <dgm:cxn modelId="{AB808F92-380B-48DC-B111-BD7A74865A34}" type="presOf" srcId="{63E4116E-7290-444B-BEBD-6C9D4448D98E}" destId="{5B467E9B-D226-48AC-B7A3-D834BFEBC886}" srcOrd="0" destOrd="0" presId="urn:microsoft.com/office/officeart/2005/8/layout/matrix1"/>
    <dgm:cxn modelId="{0412F698-039B-4215-8C38-7FFD57C3922D}" srcId="{63E4116E-7290-444B-BEBD-6C9D4448D98E}" destId="{1BA4EB10-CBDC-49CD-86FC-2715F89BF2B0}" srcOrd="0" destOrd="0" parTransId="{B11047B9-03DD-4153-9CC6-D7D2781FEE85}" sibTransId="{7F02537A-0387-4F36-BE33-F8DEE10C6098}"/>
    <dgm:cxn modelId="{9E4E8BB1-6244-42D2-B9FF-62E5C180CA71}" srcId="{2C06964D-815B-4D4A-B053-FD2E904B41CE}" destId="{63E4116E-7290-444B-BEBD-6C9D4448D98E}" srcOrd="0" destOrd="0" parTransId="{87E3E9D8-01FC-4C0A-AC38-34CC880CE727}" sibTransId="{98A0D424-075B-4214-B7C2-96C0FCC91FD7}"/>
    <dgm:cxn modelId="{05A4F8B2-7F0D-40C4-9FC3-AEEFB9526491}" type="presOf" srcId="{1BA4EB10-CBDC-49CD-86FC-2715F89BF2B0}" destId="{2A99E19C-4553-415A-B5C2-AFA2DC90B7C4}" srcOrd="0" destOrd="0" presId="urn:microsoft.com/office/officeart/2005/8/layout/matrix1"/>
    <dgm:cxn modelId="{905EC2CB-F12D-4EF4-ADB3-8EAFEF17F68F}" type="presOf" srcId="{51349566-2DEB-409D-96B0-E4B40D46C3FA}" destId="{BAE1AE01-9913-47C7-A3C7-23CB3B8054E4}" srcOrd="0" destOrd="0" presId="urn:microsoft.com/office/officeart/2005/8/layout/matrix1"/>
    <dgm:cxn modelId="{1178DFD2-F1CE-4181-9CE3-F18BCD046F70}" type="presOf" srcId="{1BA4EB10-CBDC-49CD-86FC-2715F89BF2B0}" destId="{CFB87A06-1777-48B9-9CC6-29950C71B01A}" srcOrd="1" destOrd="0" presId="urn:microsoft.com/office/officeart/2005/8/layout/matrix1"/>
    <dgm:cxn modelId="{EE728BDA-5279-4F81-8A57-6187EFECE123}" type="presOf" srcId="{B7FE8511-B90B-4F35-B0AD-6EBD8DF54F02}" destId="{26ADA0BC-3C33-43D8-A474-E3D671A946A1}" srcOrd="1" destOrd="0" presId="urn:microsoft.com/office/officeart/2005/8/layout/matrix1"/>
    <dgm:cxn modelId="{C9A50DE7-2DF7-4929-A65C-091BEE5B8983}" type="presOf" srcId="{2C06964D-815B-4D4A-B053-FD2E904B41CE}" destId="{830E72D9-41B5-4B49-B738-4BA3D9FA9E05}" srcOrd="0" destOrd="0" presId="urn:microsoft.com/office/officeart/2005/8/layout/matrix1"/>
    <dgm:cxn modelId="{5774FAF3-E428-44F4-908C-BA9F51F0375D}" type="presOf" srcId="{51349566-2DEB-409D-96B0-E4B40D46C3FA}" destId="{CBF929B7-BE60-4106-85F6-975CADF0D3E5}" srcOrd="1" destOrd="0" presId="urn:microsoft.com/office/officeart/2005/8/layout/matrix1"/>
    <dgm:cxn modelId="{F409E52C-63CF-4338-8C08-8135CBFF9F4E}" type="presParOf" srcId="{830E72D9-41B5-4B49-B738-4BA3D9FA9E05}" destId="{5C4D800A-BA36-4DE2-9902-E644C8BAC355}" srcOrd="0" destOrd="0" presId="urn:microsoft.com/office/officeart/2005/8/layout/matrix1"/>
    <dgm:cxn modelId="{5491EF34-009A-4C45-9BDD-210D9CF50568}" type="presParOf" srcId="{5C4D800A-BA36-4DE2-9902-E644C8BAC355}" destId="{2A99E19C-4553-415A-B5C2-AFA2DC90B7C4}" srcOrd="0" destOrd="0" presId="urn:microsoft.com/office/officeart/2005/8/layout/matrix1"/>
    <dgm:cxn modelId="{81DF8FA1-F8E1-44C7-9182-FE6E55158BE6}" type="presParOf" srcId="{5C4D800A-BA36-4DE2-9902-E644C8BAC355}" destId="{CFB87A06-1777-48B9-9CC6-29950C71B01A}" srcOrd="1" destOrd="0" presId="urn:microsoft.com/office/officeart/2005/8/layout/matrix1"/>
    <dgm:cxn modelId="{F07469BF-AB47-4E1A-8061-AB4C80DB5FD2}" type="presParOf" srcId="{5C4D800A-BA36-4DE2-9902-E644C8BAC355}" destId="{BAE1AE01-9913-47C7-A3C7-23CB3B8054E4}" srcOrd="2" destOrd="0" presId="urn:microsoft.com/office/officeart/2005/8/layout/matrix1"/>
    <dgm:cxn modelId="{48F590CD-C9E0-4D2C-8251-C407C78D2B2B}" type="presParOf" srcId="{5C4D800A-BA36-4DE2-9902-E644C8BAC355}" destId="{CBF929B7-BE60-4106-85F6-975CADF0D3E5}" srcOrd="3" destOrd="0" presId="urn:microsoft.com/office/officeart/2005/8/layout/matrix1"/>
    <dgm:cxn modelId="{F92BC991-F200-420C-9FBA-DB9886AE7A1E}" type="presParOf" srcId="{5C4D800A-BA36-4DE2-9902-E644C8BAC355}" destId="{89E096B6-5EE7-458B-BE0F-9B1D5B749406}" srcOrd="4" destOrd="0" presId="urn:microsoft.com/office/officeart/2005/8/layout/matrix1"/>
    <dgm:cxn modelId="{858384DC-423A-45A3-AEE1-81FBDBC7E50A}" type="presParOf" srcId="{5C4D800A-BA36-4DE2-9902-E644C8BAC355}" destId="{26ADA0BC-3C33-43D8-A474-E3D671A946A1}" srcOrd="5" destOrd="0" presId="urn:microsoft.com/office/officeart/2005/8/layout/matrix1"/>
    <dgm:cxn modelId="{A78D21CE-C536-46A6-B960-647F89099BEF}" type="presParOf" srcId="{5C4D800A-BA36-4DE2-9902-E644C8BAC355}" destId="{A3206F64-1305-42A4-A43E-CA3AF90C33A7}" srcOrd="6" destOrd="0" presId="urn:microsoft.com/office/officeart/2005/8/layout/matrix1"/>
    <dgm:cxn modelId="{82EA890C-3B14-4F5D-823C-BAB22F5C9119}" type="presParOf" srcId="{5C4D800A-BA36-4DE2-9902-E644C8BAC355}" destId="{3527CDD1-CEED-4EA0-A942-C685469314D9}" srcOrd="7" destOrd="0" presId="urn:microsoft.com/office/officeart/2005/8/layout/matrix1"/>
    <dgm:cxn modelId="{067F84E4-290C-47FB-83A3-97952B904242}" type="presParOf" srcId="{830E72D9-41B5-4B49-B738-4BA3D9FA9E05}" destId="{5B467E9B-D226-48AC-B7A3-D834BFEBC8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E19C-4553-415A-B5C2-AFA2DC90B7C4}">
      <dsp:nvSpPr>
        <dsp:cNvPr id="0" name=""/>
        <dsp:cNvSpPr/>
      </dsp:nvSpPr>
      <dsp:spPr>
        <a:xfrm rot="16200000">
          <a:off x="520122" y="-520122"/>
          <a:ext cx="1389495" cy="24297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 minute theses</a:t>
          </a:r>
        </a:p>
      </dsp:txBody>
      <dsp:txXfrm rot="5400000">
        <a:off x="0" y="0"/>
        <a:ext cx="2429740" cy="1042121"/>
      </dsp:txXfrm>
    </dsp:sp>
    <dsp:sp modelId="{BAE1AE01-9913-47C7-A3C7-23CB3B8054E4}">
      <dsp:nvSpPr>
        <dsp:cNvPr id="0" name=""/>
        <dsp:cNvSpPr/>
      </dsp:nvSpPr>
      <dsp:spPr>
        <a:xfrm>
          <a:off x="2429740" y="0"/>
          <a:ext cx="2429740" cy="13894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SCORE workshop</a:t>
          </a:r>
        </a:p>
      </dsp:txBody>
      <dsp:txXfrm>
        <a:off x="2429740" y="0"/>
        <a:ext cx="2429740" cy="1042121"/>
      </dsp:txXfrm>
    </dsp:sp>
    <dsp:sp modelId="{89E096B6-5EE7-458B-BE0F-9B1D5B749406}">
      <dsp:nvSpPr>
        <dsp:cNvPr id="0" name=""/>
        <dsp:cNvSpPr/>
      </dsp:nvSpPr>
      <dsp:spPr>
        <a:xfrm rot="10800000">
          <a:off x="0" y="1389495"/>
          <a:ext cx="2429740" cy="13894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CBPR panel and workshop</a:t>
          </a:r>
        </a:p>
      </dsp:txBody>
      <dsp:txXfrm rot="10800000">
        <a:off x="0" y="1736869"/>
        <a:ext cx="2429740" cy="1042121"/>
      </dsp:txXfrm>
    </dsp:sp>
    <dsp:sp modelId="{A3206F64-1305-42A4-A43E-CA3AF90C33A7}">
      <dsp:nvSpPr>
        <dsp:cNvPr id="0" name=""/>
        <dsp:cNvSpPr/>
      </dsp:nvSpPr>
      <dsp:spPr>
        <a:xfrm rot="5400000">
          <a:off x="2949863" y="869372"/>
          <a:ext cx="1389495" cy="24297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RESIN leadership workshop</a:t>
          </a:r>
        </a:p>
      </dsp:txBody>
      <dsp:txXfrm rot="-5400000">
        <a:off x="2429741" y="1736868"/>
        <a:ext cx="2429740" cy="1042121"/>
      </dsp:txXfrm>
    </dsp:sp>
    <dsp:sp modelId="{5B467E9B-D226-48AC-B7A3-D834BFEBC886}">
      <dsp:nvSpPr>
        <dsp:cNvPr id="0" name=""/>
        <dsp:cNvSpPr/>
      </dsp:nvSpPr>
      <dsp:spPr>
        <a:xfrm>
          <a:off x="1700818" y="1042121"/>
          <a:ext cx="1457844" cy="6947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SHARK TANK!</a:t>
          </a:r>
        </a:p>
      </dsp:txBody>
      <dsp:txXfrm>
        <a:off x="1734733" y="1076036"/>
        <a:ext cx="1390014" cy="62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0" y="1163638"/>
            <a:ext cx="42926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4A7F-BCA4-1242-85C8-EBA88C63C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03F487-4EF7-473F-AA3B-06FAC545D18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0" dirty="0"/>
              <a:t>If you would like any more information about</a:t>
            </a:r>
            <a:r>
              <a:rPr lang="en-US" sz="1800" kern="0" baseline="0" dirty="0"/>
              <a:t> the CTSI or institutional research resources contact the </a:t>
            </a:r>
            <a:r>
              <a:rPr lang="en-US" sz="1800" kern="0" baseline="0" dirty="0" err="1"/>
              <a:t>Reseach</a:t>
            </a:r>
            <a:r>
              <a:rPr lang="en-US" sz="1800" kern="0" baseline="0" dirty="0"/>
              <a:t> Help Desk and the email or phone number on the screen.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kern="0" baseline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0" baseline="0" dirty="0"/>
              <a:t>Thank you.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65589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phar.2018.01148/ful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rmc.rochester.edu/clinical-translational-science-institute/services-and-support/clinical-trials-registration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ster.us6.list-manage.com/subscribe?u=85ca914d3653b31ff7ca776b9&amp;id=65bec3c7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CTSI</a:t>
            </a:r>
            <a:br>
              <a:rPr lang="en-US" dirty="0"/>
            </a:br>
            <a:r>
              <a:rPr lang="en-US" sz="4800" i="1" dirty="0"/>
              <a:t>ctsi.urmc.edu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Carrie Dykes</a:t>
            </a:r>
          </a:p>
          <a:p>
            <a:pPr>
              <a:lnSpc>
                <a:spcPct val="100000"/>
              </a:lnSpc>
            </a:pPr>
            <a:r>
              <a:rPr lang="en-US" dirty="0"/>
              <a:t>Director of Research Services</a:t>
            </a:r>
          </a:p>
        </p:txBody>
      </p:sp>
    </p:spTree>
    <p:extLst>
      <p:ext uri="{BB962C8B-B14F-4D97-AF65-F5344CB8AC3E}">
        <p14:creationId xmlns:p14="http://schemas.microsoft.com/office/powerpoint/2010/main" val="174133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C5AF-E0A7-98C5-2146-AB08DADB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02020"/>
                </a:solidFill>
                <a:effectLst/>
                <a:highlight>
                  <a:srgbClr val="E0E4E9"/>
                </a:highlight>
                <a:latin typeface="Helvetica" panose="020B0604020202020204" pitchFamily="34" charset="0"/>
              </a:rPr>
              <a:t>UR CTSI Pilot Awards for Translational Science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B0D5-6C71-CEF5-2B6B-EEB11D73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748000"/>
            <a:ext cx="8083550" cy="2827057"/>
          </a:xfrm>
        </p:spPr>
        <p:txBody>
          <a:bodyPr/>
          <a:lstStyle/>
          <a:p>
            <a:r>
              <a:rPr lang="en-US" dirty="0"/>
              <a:t>Letter of intent: October 21</a:t>
            </a:r>
          </a:p>
          <a:p>
            <a:r>
              <a:rPr lang="en-US" dirty="0"/>
              <a:t>Full proposals due January 27</a:t>
            </a:r>
          </a:p>
        </p:txBody>
      </p:sp>
    </p:spTree>
    <p:extLst>
      <p:ext uri="{BB962C8B-B14F-4D97-AF65-F5344CB8AC3E}">
        <p14:creationId xmlns:p14="http://schemas.microsoft.com/office/powerpoint/2010/main" val="9537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5BE8-3BAE-196B-3DAF-413E746B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Trainees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B851-AC4F-7548-4595-23A2E06B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9791"/>
            <a:ext cx="3730336" cy="4109009"/>
          </a:xfrm>
        </p:spPr>
        <p:txBody>
          <a:bodyPr>
            <a:normAutofit/>
          </a:bodyPr>
          <a:lstStyle/>
          <a:p>
            <a:r>
              <a:rPr lang="en-US" dirty="0"/>
              <a:t>Next class- January</a:t>
            </a:r>
          </a:p>
          <a:p>
            <a:r>
              <a:rPr lang="en-US" dirty="0"/>
              <a:t>Post jobs- October</a:t>
            </a:r>
          </a:p>
          <a:p>
            <a:r>
              <a:rPr lang="en-US" dirty="0"/>
              <a:t>Get a trainee- March</a:t>
            </a:r>
          </a:p>
          <a:p>
            <a:r>
              <a:rPr lang="en-US" dirty="0"/>
              <a:t>Promote to human subject research specialist 1- July</a:t>
            </a:r>
          </a:p>
          <a:p>
            <a:endParaRPr lang="en-US" dirty="0"/>
          </a:p>
        </p:txBody>
      </p:sp>
      <p:pic>
        <p:nvPicPr>
          <p:cNvPr id="5" name="Picture 4" descr="A circular diagram of a scientific research&#10;&#10;Description automatically generated">
            <a:extLst>
              <a:ext uri="{FF2B5EF4-FFF2-40B4-BE49-F238E27FC236}">
                <a16:creationId xmlns:a16="http://schemas.microsoft.com/office/drawing/2014/main" id="{1CFD558E-275A-0192-0AA8-85A1A6ED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8475" y="1219200"/>
            <a:ext cx="44196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C1AE3-C976-2A81-0307-413D1EDFBA6D}"/>
              </a:ext>
            </a:extLst>
          </p:cNvPr>
          <p:cNvSpPr txBox="1"/>
          <p:nvPr/>
        </p:nvSpPr>
        <p:spPr>
          <a:xfrm>
            <a:off x="4308475" y="5638800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ontiersin.org/articles/10.3389/fphar.2018.01148/fu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80DE3-C407-B56A-2A2F-5FEE356A0CFF}"/>
              </a:ext>
            </a:extLst>
          </p:cNvPr>
          <p:cNvSpPr txBox="1"/>
          <p:nvPr/>
        </p:nvSpPr>
        <p:spPr>
          <a:xfrm>
            <a:off x="457200" y="5143543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Email: joanne_vanbuskirk@urmc.Rochester.edu</a:t>
            </a:r>
          </a:p>
        </p:txBody>
      </p:sp>
    </p:spTree>
    <p:extLst>
      <p:ext uri="{BB962C8B-B14F-4D97-AF65-F5344CB8AC3E}">
        <p14:creationId xmlns:p14="http://schemas.microsoft.com/office/powerpoint/2010/main" val="39786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4325-64B1-55A2-F92C-4824DDC8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0"/>
            <a:ext cx="808355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ClinicalTrials.gov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3557-79CC-4D71-3974-75B078FD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124546"/>
            <a:ext cx="8083550" cy="2827057"/>
          </a:xfrm>
        </p:spPr>
        <p:txBody>
          <a:bodyPr/>
          <a:lstStyle/>
          <a:p>
            <a:r>
              <a:rPr lang="en-US" dirty="0"/>
              <a:t>Set to PRS beta-use for trial registration</a:t>
            </a:r>
          </a:p>
          <a:p>
            <a:r>
              <a:rPr lang="en-US" dirty="0"/>
              <a:t>Use Classic for results reporting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77E92-618C-8047-6A45-C2E45BB4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2815"/>
            <a:ext cx="9372600" cy="40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1A2F9C-B88D-5DCC-5502-938B2328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C7A66-24F8-80D4-8DF3-5F3C89DD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16AA-5470-4483-8C05-1572BF89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Translational Science Day</a:t>
            </a:r>
            <a:br>
              <a:rPr lang="en-US" dirty="0"/>
            </a:br>
            <a:r>
              <a:rPr lang="en-US" dirty="0"/>
              <a:t>REGISTER!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4BE6-A8E4-4D14-A829-F525742C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693717"/>
            <a:ext cx="3116984" cy="43018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October 29, 2024 </a:t>
            </a:r>
          </a:p>
          <a:p>
            <a:pPr>
              <a:lnSpc>
                <a:spcPct val="110000"/>
              </a:lnSpc>
            </a:pPr>
            <a:r>
              <a:rPr lang="en-US" dirty="0"/>
              <a:t>Keynote speaker: </a:t>
            </a:r>
            <a:r>
              <a:rPr lang="en-US" b="1" dirty="0"/>
              <a:t>Dr. Jin Xiao</a:t>
            </a:r>
            <a:r>
              <a:rPr lang="en-US" dirty="0"/>
              <a:t>, winner of the 2024-25 Robert G. Holloway KL2 Alumni Lectureship in Clinical and Translational Research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309AB4-6337-F14C-6FCD-CBEE7B2D7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999714"/>
              </p:ext>
            </p:extLst>
          </p:nvPr>
        </p:nvGraphicFramePr>
        <p:xfrm>
          <a:off x="4155672" y="1065644"/>
          <a:ext cx="4859482" cy="277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1250461-871B-54BE-1E22-79FC2CB32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093" y="4042263"/>
            <a:ext cx="1953290" cy="19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43F9-E946-F38C-B048-99FA2137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0"/>
            <a:ext cx="8083550" cy="1325563"/>
          </a:xfrm>
        </p:spPr>
        <p:txBody>
          <a:bodyPr/>
          <a:lstStyle/>
          <a:p>
            <a:r>
              <a:rPr lang="en-US" dirty="0"/>
              <a:t>Research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FFE7-5B6F-5A2F-137F-922D2B7E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292" y="919890"/>
            <a:ext cx="3333307" cy="4960495"/>
          </a:xfrm>
          <a:ln w="76200">
            <a:solidFill>
              <a:schemeClr val="tx1"/>
            </a:solidFill>
          </a:ln>
        </p:spPr>
        <p:txBody>
          <a:bodyPr numCol="1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CTSI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Clinical Research Center (CRC)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Human Subjects Research Coordinator Training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Informatics and Analytics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Office of Clinical Research (OCR)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Office of Regulatory Support (ORS)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Recruitment and CTSA Hub Liaison Team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Research Help Desk</a:t>
            </a:r>
          </a:p>
          <a:p>
            <a:pPr marL="4572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Translational Science Pilot Studies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B56C8-5722-6B91-ED8D-F0BDE552AF41}"/>
              </a:ext>
            </a:extLst>
          </p:cNvPr>
          <p:cNvSpPr txBox="1"/>
          <p:nvPr/>
        </p:nvSpPr>
        <p:spPr>
          <a:xfrm>
            <a:off x="372701" y="919890"/>
            <a:ext cx="2818569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Biostatistical Consulting Service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Center for Advanced Brain Imaging and Neurophysiology (CABIN)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Center for Advanced Research Technologies (CART)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Center for Health and Technology (</a:t>
            </a:r>
            <a:r>
              <a:rPr lang="en-US" sz="1600" b="0" i="0" dirty="0" err="1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CHeT</a:t>
            </a: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Center for Integrated Research Computing (CIRC)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Clinical Trials Processing Laboratory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(EDRA)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Environmental Health &amp;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5D944-7BDD-0CAA-6EE8-3BB253180DCB}"/>
              </a:ext>
            </a:extLst>
          </p:cNvPr>
          <p:cNvSpPr txBox="1"/>
          <p:nvPr/>
        </p:nvSpPr>
        <p:spPr>
          <a:xfrm>
            <a:off x="3191271" y="946668"/>
            <a:ext cx="2848022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Office of Health Equity Research (OHER)</a:t>
            </a:r>
            <a:endParaRPr lang="en-US" sz="1600" dirty="0">
              <a:solidFill>
                <a:srgbClr val="0A0A0A"/>
              </a:solidFill>
              <a:highlight>
                <a:srgbClr val="FFFFFF"/>
              </a:highlight>
              <a:latin typeface="+mn-lt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Office for Human Subject Protection (OHSP)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Office of Research and Project Administration (ORPA)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Quality and Mixed Methods Research Center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University Committee on Animal Resources (UCAR)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URMC Clinical Labs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UR Ventures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Emergency Department Research Associate Program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Inhalation Exposure Facility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+mn-lt"/>
              </a:rPr>
              <a:t>Miner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61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3723" y="337005"/>
            <a:ext cx="4880147" cy="739775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3723" y="1076780"/>
            <a:ext cx="8185150" cy="24625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Email: researchhelp@urmc.rochester.edu</a:t>
            </a:r>
          </a:p>
          <a:p>
            <a:pPr>
              <a:lnSpc>
                <a:spcPct val="100000"/>
              </a:lnSpc>
            </a:pPr>
            <a:r>
              <a:rPr lang="en-US" dirty="0"/>
              <a:t>Sign up for Weekly Update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https://rochester.us6.list-manage.com/subscribe?u=85ca914d3653b31ff7ca776b9&amp;id=65bec3c724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3692887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27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CEF83D34-D3B8-4C82-B956-E9218A54EC9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2D7AB4C8-B934-4B84-9637-803E66B05A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0201FE-2F6C-4421-861C-09CC2A53E325}">
  <we:reference id="wa200006038" version="1.0.0.3" store="en-US" storeType="OMEX"/>
  <we:alternateReferences>
    <we:reference id="wa200006038" version="1.0.0.3" store="" storeType="OMEX"/>
  </we:alternateReferences>
  <we:properties/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353</Words>
  <Application>Microsoft Office PowerPoint</Application>
  <PresentationFormat>Custom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Custom Design</vt:lpstr>
      <vt:lpstr>1_Custom Design</vt:lpstr>
      <vt:lpstr>CTSI ctsi.urmc.edu</vt:lpstr>
      <vt:lpstr>UR CTSI Pilot Awards for Translational Science</vt:lpstr>
      <vt:lpstr>Coordinator Trainees</vt:lpstr>
      <vt:lpstr>ClinicalTrials.gov</vt:lpstr>
      <vt:lpstr>PowerPoint Presentation</vt:lpstr>
      <vt:lpstr>Translational Science Day REGISTER!</vt:lpstr>
      <vt:lpstr>Research Fair</vt:lpstr>
      <vt:lpstr>For More Information</vt:lpstr>
    </vt:vector>
  </TitlesOfParts>
  <Company>University of Rochester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Dykes, Carrie</dc:creator>
  <cp:lastModifiedBy>Ritz, Michael</cp:lastModifiedBy>
  <cp:revision>90</cp:revision>
  <cp:lastPrinted>2017-09-26T14:47:09Z</cp:lastPrinted>
  <dcterms:created xsi:type="dcterms:W3CDTF">2017-04-11T14:59:59Z</dcterms:created>
  <dcterms:modified xsi:type="dcterms:W3CDTF">2024-09-24T19:31:27Z</dcterms:modified>
</cp:coreProperties>
</file>