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7" r:id="rId3"/>
    <p:sldId id="372" r:id="rId4"/>
    <p:sldId id="373" r:id="rId5"/>
    <p:sldId id="385" r:id="rId6"/>
    <p:sldId id="382" r:id="rId7"/>
    <p:sldId id="384" r:id="rId8"/>
    <p:sldId id="386" r:id="rId9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 varScale="1">
        <p:scale>
          <a:sx n="151" d="100"/>
          <a:sy n="151" d="100"/>
        </p:scale>
        <p:origin x="1392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6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E5063-51D9-7642-ADA7-4C9012BE2E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46883B-99BD-1B4B-B69A-2EDB7E72BA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6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71ED1-0308-9C4F-844B-5FB8D958EA7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305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28900"/>
            <a:ext cx="7772400" cy="131445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5" descr="UR_V3_Footer_Wid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633"/>
            <a:ext cx="9144000" cy="541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8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0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9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18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7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0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7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6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16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UR_V3_Footer_Wide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633"/>
            <a:ext cx="9144000" cy="541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chester.edu/university-research/compliance/nspm-3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E74C9D-52A1-49E6-BF5E-75B75EAA2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Research Security Standards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BDD897-3A9A-420E-BEEF-1B448CCF6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September 24,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CF4-239A-0CE7-D980-42CDC4DD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1219200"/>
          </a:xfrm>
        </p:spPr>
        <p:txBody>
          <a:bodyPr/>
          <a:lstStyle/>
          <a:p>
            <a:r>
              <a:rPr lang="en-US" sz="3800" dirty="0"/>
              <a:t>Research Security Program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82A6B-9E8C-A540-DFBD-F44308EE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NSPM-33 directive first issued January 2021</a:t>
            </a:r>
          </a:p>
          <a:p>
            <a:pPr>
              <a:defRPr/>
            </a:pPr>
            <a:r>
              <a:rPr lang="en-US" sz="2000" dirty="0"/>
              <a:t>Implementation guidance issued by OSTP January 2022 on “</a:t>
            </a:r>
            <a:r>
              <a:rPr lang="en-US" sz="2000" u="sng" dirty="0"/>
              <a:t>Research Security Programs</a:t>
            </a:r>
            <a:r>
              <a:rPr lang="en-US" sz="2000" dirty="0"/>
              <a:t>”</a:t>
            </a:r>
          </a:p>
          <a:p>
            <a:pPr>
              <a:defRPr/>
            </a:pPr>
            <a:r>
              <a:rPr lang="en-US" sz="2000" dirty="0"/>
              <a:t>Draft research security program requirements issued by OSTP February 2023</a:t>
            </a:r>
          </a:p>
          <a:p>
            <a:pPr lvl="1">
              <a:defRPr/>
            </a:pPr>
            <a:r>
              <a:rPr lang="en-US" sz="2000" dirty="0"/>
              <a:t>Subject to various criticism (lack of risk-based approach, lack of consistent terms, lack of clarity in some areas)</a:t>
            </a:r>
          </a:p>
          <a:p>
            <a:r>
              <a:rPr lang="en-US" sz="2000" b="1" u="sng" dirty="0"/>
              <a:t>Guidelines for Research Security Programs at Covered Institutions (July 9, 2024)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8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2CC2-A13F-5D65-418B-38751DB2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857250"/>
          </a:xfrm>
        </p:spPr>
        <p:txBody>
          <a:bodyPr/>
          <a:lstStyle/>
          <a:p>
            <a:r>
              <a:rPr lang="en-US" sz="3200" dirty="0"/>
              <a:t>Research Security Program</a:t>
            </a:r>
            <a:br>
              <a:rPr lang="en-US" sz="3200" dirty="0"/>
            </a:br>
            <a:r>
              <a:rPr lang="en-US" sz="3200" dirty="0"/>
              <a:t>Updated Standardized Requirements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F367760-3D50-95C1-49A5-9E1287614D55}"/>
              </a:ext>
            </a:extLst>
          </p:cNvPr>
          <p:cNvSpPr/>
          <p:nvPr/>
        </p:nvSpPr>
        <p:spPr>
          <a:xfrm>
            <a:off x="646216" y="1167955"/>
            <a:ext cx="1905000" cy="629145"/>
          </a:xfrm>
          <a:custGeom>
            <a:avLst/>
            <a:gdLst/>
            <a:ahLst/>
            <a:cxnLst/>
            <a:rect l="l" t="t" r="r" b="b"/>
            <a:pathLst>
              <a:path w="2312035" h="576580">
                <a:moveTo>
                  <a:pt x="0" y="0"/>
                </a:moveTo>
                <a:lnTo>
                  <a:pt x="2311908" y="0"/>
                </a:lnTo>
                <a:lnTo>
                  <a:pt x="2311908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algn="ctr"/>
            <a:r>
              <a:rPr lang="en-US" sz="2000" dirty="0"/>
              <a:t>Cybersecurity</a:t>
            </a:r>
            <a:endParaRPr sz="20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F7D9803-3825-98DE-3ECF-83A62A5148F1}"/>
              </a:ext>
            </a:extLst>
          </p:cNvPr>
          <p:cNvSpPr/>
          <p:nvPr/>
        </p:nvSpPr>
        <p:spPr>
          <a:xfrm>
            <a:off x="646216" y="1797100"/>
            <a:ext cx="1905000" cy="2755850"/>
          </a:xfrm>
          <a:custGeom>
            <a:avLst/>
            <a:gdLst/>
            <a:ahLst/>
            <a:cxnLst/>
            <a:rect l="l" t="t" r="r" b="b"/>
            <a:pathLst>
              <a:path w="2312035" h="3651885">
                <a:moveTo>
                  <a:pt x="0" y="0"/>
                </a:moveTo>
                <a:lnTo>
                  <a:pt x="2311908" y="0"/>
                </a:lnTo>
                <a:lnTo>
                  <a:pt x="2311908" y="3651504"/>
                </a:lnTo>
                <a:lnTo>
                  <a:pt x="0" y="3651504"/>
                </a:lnTo>
                <a:lnTo>
                  <a:pt x="0" y="0"/>
                </a:lnTo>
                <a:close/>
              </a:path>
            </a:pathLst>
          </a:custGeom>
          <a:solidFill>
            <a:srgbClr val="F8D6CD">
              <a:alpha val="90194"/>
            </a:srgbClr>
          </a:solidFill>
        </p:spPr>
        <p:txBody>
          <a:bodyPr wrap="square" lIns="0" tIns="0" rIns="0" bIns="0" rtlCol="0"/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000" dirty="0"/>
              <a:t>Implement cybersecurity program consistent with a NIST resource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000" dirty="0"/>
              <a:t>NIST resource is </a:t>
            </a:r>
            <a:r>
              <a:rPr lang="en-US" sz="2000" b="1" u="sng" dirty="0"/>
              <a:t>not</a:t>
            </a:r>
            <a:r>
              <a:rPr lang="en-US" sz="2000" u="sng" dirty="0"/>
              <a:t> yet published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3731A23-1F82-4D12-329C-0A3AC506F779}"/>
              </a:ext>
            </a:extLst>
          </p:cNvPr>
          <p:cNvSpPr/>
          <p:nvPr/>
        </p:nvSpPr>
        <p:spPr>
          <a:xfrm>
            <a:off x="2665515" y="1167954"/>
            <a:ext cx="1905000" cy="629146"/>
          </a:xfrm>
          <a:custGeom>
            <a:avLst/>
            <a:gdLst/>
            <a:ahLst/>
            <a:cxnLst/>
            <a:rect l="l" t="t" r="r" b="b"/>
            <a:pathLst>
              <a:path w="2312035" h="576580">
                <a:moveTo>
                  <a:pt x="0" y="0"/>
                </a:moveTo>
                <a:lnTo>
                  <a:pt x="2311908" y="0"/>
                </a:lnTo>
                <a:lnTo>
                  <a:pt x="2311908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2000" dirty="0"/>
              <a:t>Foreign Travel Security</a:t>
            </a:r>
            <a:endParaRPr sz="200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6A46AA0-9368-36B4-95B0-6A831DE7EE2F}"/>
              </a:ext>
            </a:extLst>
          </p:cNvPr>
          <p:cNvSpPr/>
          <p:nvPr/>
        </p:nvSpPr>
        <p:spPr>
          <a:xfrm>
            <a:off x="2665515" y="1803451"/>
            <a:ext cx="1905000" cy="2749499"/>
          </a:xfrm>
          <a:custGeom>
            <a:avLst/>
            <a:gdLst/>
            <a:ahLst/>
            <a:cxnLst/>
            <a:rect l="l" t="t" r="r" b="b"/>
            <a:pathLst>
              <a:path w="2312035" h="3651885">
                <a:moveTo>
                  <a:pt x="0" y="0"/>
                </a:moveTo>
                <a:lnTo>
                  <a:pt x="2311908" y="0"/>
                </a:lnTo>
                <a:lnTo>
                  <a:pt x="2311908" y="3651504"/>
                </a:lnTo>
                <a:lnTo>
                  <a:pt x="0" y="365150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0000"/>
              <a:alpha val="90194"/>
            </a:schemeClr>
          </a:solidFill>
        </p:spPr>
        <p:txBody>
          <a:bodyPr wrap="square" lIns="0" tIns="0" rIns="0" bIns="0" rtlCol="0"/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000" dirty="0"/>
              <a:t>Training for </a:t>
            </a:r>
            <a:r>
              <a:rPr lang="en-US" sz="2000" b="1" dirty="0"/>
              <a:t>covered individuals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000" dirty="0"/>
              <a:t>Travel reporting program for </a:t>
            </a:r>
            <a:r>
              <a:rPr lang="en-US" sz="2000" b="1" dirty="0"/>
              <a:t>covered individuals </a:t>
            </a:r>
            <a:r>
              <a:rPr lang="en-US" sz="2000" dirty="0"/>
              <a:t>if required by federal award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1091CFB-FB12-DA34-3198-32CAFB89B272}"/>
              </a:ext>
            </a:extLst>
          </p:cNvPr>
          <p:cNvSpPr/>
          <p:nvPr/>
        </p:nvSpPr>
        <p:spPr>
          <a:xfrm>
            <a:off x="4684814" y="1167955"/>
            <a:ext cx="1905000" cy="614147"/>
          </a:xfrm>
          <a:custGeom>
            <a:avLst/>
            <a:gdLst/>
            <a:ahLst/>
            <a:cxnLst/>
            <a:rect l="l" t="t" r="r" b="b"/>
            <a:pathLst>
              <a:path w="2312035" h="576580">
                <a:moveTo>
                  <a:pt x="0" y="0"/>
                </a:moveTo>
                <a:lnTo>
                  <a:pt x="2311908" y="0"/>
                </a:lnTo>
                <a:lnTo>
                  <a:pt x="2311908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000" dirty="0"/>
              <a:t>Research Security Training</a:t>
            </a:r>
            <a:endParaRPr sz="20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68A030-43E8-5149-D728-D303604E1CA8}"/>
              </a:ext>
            </a:extLst>
          </p:cNvPr>
          <p:cNvSpPr/>
          <p:nvPr/>
        </p:nvSpPr>
        <p:spPr>
          <a:xfrm>
            <a:off x="4684814" y="1782101"/>
            <a:ext cx="1905000" cy="2770849"/>
          </a:xfrm>
          <a:custGeom>
            <a:avLst/>
            <a:gdLst/>
            <a:ahLst/>
            <a:cxnLst/>
            <a:rect l="l" t="t" r="r" b="b"/>
            <a:pathLst>
              <a:path w="2312035" h="3651885">
                <a:moveTo>
                  <a:pt x="0" y="0"/>
                </a:moveTo>
                <a:lnTo>
                  <a:pt x="2311908" y="0"/>
                </a:lnTo>
                <a:lnTo>
                  <a:pt x="2311908" y="3651504"/>
                </a:lnTo>
                <a:lnTo>
                  <a:pt x="0" y="3651504"/>
                </a:lnTo>
                <a:lnTo>
                  <a:pt x="0" y="0"/>
                </a:lnTo>
                <a:close/>
              </a:path>
            </a:pathLst>
          </a:custGeom>
          <a:solidFill>
            <a:srgbClr val="FFE8CA">
              <a:alpha val="90194"/>
            </a:srgbClr>
          </a:solidFill>
        </p:spPr>
        <p:txBody>
          <a:bodyPr wrap="square" lIns="0" tIns="0" rIns="0" bIns="0" rtlCol="0"/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000" dirty="0"/>
              <a:t>Training for </a:t>
            </a:r>
            <a:r>
              <a:rPr lang="en-US" sz="2000" b="1" dirty="0"/>
              <a:t>covered individuals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000" dirty="0"/>
              <a:t>Option to use NSF training modules, other options, or combination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E6A9870-C6C4-D949-265A-C9CF44445284}"/>
              </a:ext>
            </a:extLst>
          </p:cNvPr>
          <p:cNvSpPr/>
          <p:nvPr/>
        </p:nvSpPr>
        <p:spPr>
          <a:xfrm>
            <a:off x="6742213" y="1167954"/>
            <a:ext cx="1905000" cy="614147"/>
          </a:xfrm>
          <a:custGeom>
            <a:avLst/>
            <a:gdLst/>
            <a:ahLst/>
            <a:cxnLst/>
            <a:rect l="l" t="t" r="r" b="b"/>
            <a:pathLst>
              <a:path w="2312035" h="576580">
                <a:moveTo>
                  <a:pt x="0" y="0"/>
                </a:moveTo>
                <a:lnTo>
                  <a:pt x="2311908" y="0"/>
                </a:lnTo>
                <a:lnTo>
                  <a:pt x="2311908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pPr algn="ctr"/>
            <a:r>
              <a:rPr lang="en-US" sz="2000" dirty="0"/>
              <a:t>Export Control Training</a:t>
            </a:r>
            <a:endParaRPr sz="2000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B7D6F33-C75D-4E30-8358-688EB5ED8D0C}"/>
              </a:ext>
            </a:extLst>
          </p:cNvPr>
          <p:cNvSpPr/>
          <p:nvPr/>
        </p:nvSpPr>
        <p:spPr>
          <a:xfrm>
            <a:off x="6742213" y="1782101"/>
            <a:ext cx="1905000" cy="2770849"/>
          </a:xfrm>
          <a:custGeom>
            <a:avLst/>
            <a:gdLst/>
            <a:ahLst/>
            <a:cxnLst/>
            <a:rect l="l" t="t" r="r" b="b"/>
            <a:pathLst>
              <a:path w="2312035" h="3651885">
                <a:moveTo>
                  <a:pt x="0" y="0"/>
                </a:moveTo>
                <a:lnTo>
                  <a:pt x="2311908" y="0"/>
                </a:lnTo>
                <a:lnTo>
                  <a:pt x="2311908" y="3651504"/>
                </a:lnTo>
                <a:lnTo>
                  <a:pt x="0" y="3651504"/>
                </a:lnTo>
                <a:lnTo>
                  <a:pt x="0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pPr marL="91440" indent="-9144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Training for </a:t>
            </a:r>
            <a:r>
              <a:rPr lang="en-US" sz="2000" b="1" dirty="0"/>
              <a:t>covered individuals </a:t>
            </a:r>
            <a:r>
              <a:rPr lang="en-US" sz="2000" dirty="0"/>
              <a:t>who research using export-controlled technologies</a:t>
            </a:r>
          </a:p>
          <a:p>
            <a:pPr marL="91440" indent="-9144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8003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F389-DE8F-7DE3-8C96-BAEC0A62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487A2-F946-B2A9-DED7-151033F6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Agencies to submit plans to OSTP within </a:t>
            </a:r>
            <a:r>
              <a:rPr lang="en-US" sz="2200" u="sng" dirty="0"/>
              <a:t>6 months</a:t>
            </a:r>
            <a:r>
              <a:rPr lang="en-US" sz="2200" dirty="0"/>
              <a:t> of July 9, 2024.</a:t>
            </a:r>
          </a:p>
          <a:p>
            <a:r>
              <a:rPr lang="en-US" sz="2200" dirty="0"/>
              <a:t>Plans will be effective “</a:t>
            </a:r>
            <a:r>
              <a:rPr lang="en-US" sz="2200" u="sng" dirty="0"/>
              <a:t>no later</a:t>
            </a:r>
            <a:r>
              <a:rPr lang="en-US" sz="2200" dirty="0"/>
              <a:t>” than </a:t>
            </a:r>
            <a:r>
              <a:rPr lang="en-US" sz="2200" u="sng" dirty="0"/>
              <a:t>six months</a:t>
            </a:r>
            <a:r>
              <a:rPr lang="en-US" sz="2200" dirty="0"/>
              <a:t> after plan submission</a:t>
            </a:r>
          </a:p>
          <a:p>
            <a:r>
              <a:rPr lang="en-US" sz="2200" dirty="0"/>
              <a:t>Agencies to ensure institutions adequate time, but “</a:t>
            </a:r>
            <a:r>
              <a:rPr lang="en-US" sz="2200" u="sng" dirty="0"/>
              <a:t>not more than 18 months</a:t>
            </a:r>
            <a:r>
              <a:rPr lang="en-US" sz="2200" dirty="0"/>
              <a:t>” of effective date of their plans to implement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9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imeline of a federal agency&#10;&#10;Description automatically generated">
            <a:extLst>
              <a:ext uri="{FF2B5EF4-FFF2-40B4-BE49-F238E27FC236}">
                <a16:creationId xmlns:a16="http://schemas.microsoft.com/office/drawing/2014/main" id="{4C3F24CE-3275-FD67-A2D8-1BBCB3F4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9550"/>
            <a:ext cx="6934200" cy="41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C91C-5F8D-9488-AEEB-EA451A08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“Covered Individual”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0899-DB2D-08E4-8FB5-CE234756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Covered Individual</a:t>
            </a:r>
            <a:r>
              <a:rPr lang="en-US" sz="2400" dirty="0"/>
              <a:t> means an individual who (A) contributes in a </a:t>
            </a:r>
            <a:r>
              <a:rPr lang="en-US" sz="2400" b="1" i="1" dirty="0"/>
              <a:t>substantive, meaningful way</a:t>
            </a:r>
            <a:r>
              <a:rPr lang="en-US" sz="2400" dirty="0"/>
              <a:t> to the scientific development or execution of a research and development project </a:t>
            </a:r>
            <a:r>
              <a:rPr lang="en-US" sz="2400" b="1" i="1" dirty="0"/>
              <a:t>proposed</a:t>
            </a:r>
            <a:r>
              <a:rPr lang="en-US" sz="2400" dirty="0"/>
              <a:t> to be carried out with a research and development award from a Federal research agency; and (B) </a:t>
            </a:r>
            <a:r>
              <a:rPr lang="en-US" sz="2400" b="1" i="1" dirty="0"/>
              <a:t>is designated as a covered individual by the Federal research agency concerned</a:t>
            </a:r>
          </a:p>
        </p:txBody>
      </p:sp>
    </p:spTree>
    <p:extLst>
      <p:ext uri="{BB962C8B-B14F-4D97-AF65-F5344CB8AC3E}">
        <p14:creationId xmlns:p14="http://schemas.microsoft.com/office/powerpoint/2010/main" val="253274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FC9E-801F-1513-B358-AA2A9366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9151-68FF-F3A3-0FD7-BD33FFD2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u="sng" dirty="0"/>
              <a:t>Covered Individuals</a:t>
            </a:r>
            <a:r>
              <a:rPr lang="en-US" sz="2200" dirty="0"/>
              <a:t>: How broadly will this be implemented / interpreted by agencies? </a:t>
            </a:r>
            <a:r>
              <a:rPr lang="en-US" sz="2200" b="1" dirty="0"/>
              <a:t>Students</a:t>
            </a:r>
            <a:r>
              <a:rPr lang="en-US" sz="2200" dirty="0"/>
              <a:t> included?</a:t>
            </a:r>
          </a:p>
          <a:p>
            <a:r>
              <a:rPr lang="en-US" sz="2200" u="sng" dirty="0"/>
              <a:t>Foreign Travel</a:t>
            </a:r>
            <a:r>
              <a:rPr lang="en-US" sz="2200" dirty="0"/>
              <a:t>: How will this be communication in an award? Will this become standard term? Will </a:t>
            </a:r>
            <a:r>
              <a:rPr lang="en-US" sz="2200" b="1" dirty="0"/>
              <a:t>personal travel </a:t>
            </a:r>
            <a:r>
              <a:rPr lang="en-US" sz="2200" dirty="0"/>
              <a:t>require reporting? Personal travel with </a:t>
            </a:r>
            <a:r>
              <a:rPr lang="en-US" sz="2200" u="sng" dirty="0"/>
              <a:t>incidental</a:t>
            </a:r>
            <a:r>
              <a:rPr lang="en-US" sz="2200" dirty="0"/>
              <a:t> work</a:t>
            </a:r>
            <a:r>
              <a:rPr lang="en-US" sz="2200"/>
              <a:t>? </a:t>
            </a:r>
          </a:p>
          <a:p>
            <a:r>
              <a:rPr lang="en-US" sz="2200" u="sng"/>
              <a:t>Cybersecurity</a:t>
            </a:r>
            <a:r>
              <a:rPr lang="en-US" sz="2200" dirty="0"/>
              <a:t>: How broad or specific will requirements be?</a:t>
            </a:r>
          </a:p>
        </p:txBody>
      </p:sp>
    </p:spTree>
    <p:extLst>
      <p:ext uri="{BB962C8B-B14F-4D97-AF65-F5344CB8AC3E}">
        <p14:creationId xmlns:p14="http://schemas.microsoft.com/office/powerpoint/2010/main" val="80040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1063-741B-2042-27D5-5BDAA7E9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4BF7-85EE-ECFC-675D-5A447778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updates, review the </a:t>
            </a:r>
            <a:r>
              <a:rPr lang="en-US" dirty="0">
                <a:hlinkClick r:id="rId2"/>
              </a:rPr>
              <a:t>Vice President for Research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07249"/>
      </p:ext>
    </p:extLst>
  </p:cSld>
  <p:clrMapOvr>
    <a:masterClrMapping/>
  </p:clrMapOvr>
</p:sld>
</file>

<file path=ppt/theme/theme1.xml><?xml version="1.0" encoding="utf-8"?>
<a:theme xmlns:a="http://schemas.openxmlformats.org/drawingml/2006/main" name="UR_PPT_Wid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MS Pゴシック" charset="0"/>
            <a:cs typeface="MS P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MS Pゴシック" charset="0"/>
            <a:cs typeface="MS P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R Visiting_agreements  -  Read-Only" id="{8517E855-B08A-4768-A6FA-188B4A8DBDFF}" vid="{A49F9090-8305-4BE4-85E8-D27C1B52C2C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 Visiting_agreements (CSS June 2019 Jane Presentation)</Template>
  <TotalTime>8399</TotalTime>
  <Words>341</Words>
  <Application>Microsoft Office PowerPoint</Application>
  <PresentationFormat>On-screen Show (16:9)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 Cond</vt:lpstr>
      <vt:lpstr>Times New Roman</vt:lpstr>
      <vt:lpstr>Wingdings</vt:lpstr>
      <vt:lpstr>UR_PPT_Wide</vt:lpstr>
      <vt:lpstr>Research Security Standards</vt:lpstr>
      <vt:lpstr>Research Security Program Background</vt:lpstr>
      <vt:lpstr>Research Security Program Updated Standardized Requirements</vt:lpstr>
      <vt:lpstr>Implementation Timing</vt:lpstr>
      <vt:lpstr>PowerPoint Presentation</vt:lpstr>
      <vt:lpstr>“Covered Individual”</vt:lpstr>
      <vt:lpstr>Key Questions</vt:lpstr>
      <vt:lpstr>Additional Information</vt:lpstr>
    </vt:vector>
  </TitlesOfParts>
  <Manager/>
  <Company>University of Rochester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Visitors &amp; Research Security</dc:title>
  <dc:subject/>
  <dc:creator>Doyle, Joe</dc:creator>
  <cp:keywords/>
  <dc:description/>
  <cp:lastModifiedBy>Ritz, Michael</cp:lastModifiedBy>
  <cp:revision>122</cp:revision>
  <cp:lastPrinted>2024-05-08T18:57:44Z</cp:lastPrinted>
  <dcterms:created xsi:type="dcterms:W3CDTF">2023-07-21T12:52:56Z</dcterms:created>
  <dcterms:modified xsi:type="dcterms:W3CDTF">2024-09-24T19:32:15Z</dcterms:modified>
  <cp:category/>
</cp:coreProperties>
</file>