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Lst>
  <p:notesMasterIdLst>
    <p:notesMasterId r:id="rId14"/>
  </p:notesMasterIdLst>
  <p:sldIdLst>
    <p:sldId id="2145706022" r:id="rId6"/>
    <p:sldId id="2145706023" r:id="rId7"/>
    <p:sldId id="2145706024" r:id="rId8"/>
    <p:sldId id="2145706031" r:id="rId9"/>
    <p:sldId id="2145706025" r:id="rId10"/>
    <p:sldId id="2145706028" r:id="rId11"/>
    <p:sldId id="2145706029" r:id="rId12"/>
    <p:sldId id="21457060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25FD3-4B5E-FC19-5298-3652F50BE8B8}" name="Nordhaus, Lea" initials="NL" userId="S::lnordhaus@ur.rochester.edu::6e3e70b9-2d92-41a9-9455-7aa13653ce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ke, Carol" initials="BC" lastIdx="1" clrIdx="0">
    <p:extLst>
      <p:ext uri="{19B8F6BF-5375-455C-9EA6-DF929625EA0E}">
        <p15:presenceInfo xmlns:p15="http://schemas.microsoft.com/office/powerpoint/2012/main" userId="S::cburke32@UR.Rochester.edu::0b57d94c-a156-42ce-8ab9-251a9f7c57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C50"/>
    <a:srgbClr val="D9E2F3"/>
    <a:srgbClr val="F2F2F2"/>
    <a:srgbClr val="F9F9F9"/>
    <a:srgbClr val="E7E8E9"/>
    <a:srgbClr val="B5C8E5"/>
    <a:srgbClr val="FFC501"/>
    <a:srgbClr val="D2DEEF"/>
    <a:srgbClr val="FFFFFF"/>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2" autoAdjust="0"/>
    <p:restoredTop sz="93145" autoAdjust="0"/>
  </p:normalViewPr>
  <p:slideViewPr>
    <p:cSldViewPr snapToGrid="0">
      <p:cViewPr varScale="1">
        <p:scale>
          <a:sx n="66" d="100"/>
          <a:sy n="66" d="100"/>
        </p:scale>
        <p:origin x="788" y="36"/>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911"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ouf, Scott" userId="f3098f40-3207-4028-a565-728b54da6f44" providerId="ADAL" clId="{6BEB26B0-51BE-42EA-A068-4C3F6BC06ABB}"/>
    <pc:docChg chg="undo custSel modSld">
      <pc:chgData name="Malouf, Scott" userId="f3098f40-3207-4028-a565-728b54da6f44" providerId="ADAL" clId="{6BEB26B0-51BE-42EA-A068-4C3F6BC06ABB}" dt="2025-09-30T15:27:23.883" v="282" actId="20577"/>
      <pc:docMkLst>
        <pc:docMk/>
      </pc:docMkLst>
      <pc:sldChg chg="modSp mod">
        <pc:chgData name="Malouf, Scott" userId="f3098f40-3207-4028-a565-728b54da6f44" providerId="ADAL" clId="{6BEB26B0-51BE-42EA-A068-4C3F6BC06ABB}" dt="2025-09-30T15:15:18.914" v="25" actId="20577"/>
        <pc:sldMkLst>
          <pc:docMk/>
          <pc:sldMk cId="627539544" sldId="2145706023"/>
        </pc:sldMkLst>
        <pc:spChg chg="mod">
          <ac:chgData name="Malouf, Scott" userId="f3098f40-3207-4028-a565-728b54da6f44" providerId="ADAL" clId="{6BEB26B0-51BE-42EA-A068-4C3F6BC06ABB}" dt="2025-09-30T15:15:18.914" v="25" actId="20577"/>
          <ac:spMkLst>
            <pc:docMk/>
            <pc:sldMk cId="627539544" sldId="2145706023"/>
            <ac:spMk id="7" creationId="{6F25EDD1-EDF5-72F2-24A1-5157134432D1}"/>
          </ac:spMkLst>
        </pc:spChg>
      </pc:sldChg>
      <pc:sldChg chg="modSp mod">
        <pc:chgData name="Malouf, Scott" userId="f3098f40-3207-4028-a565-728b54da6f44" providerId="ADAL" clId="{6BEB26B0-51BE-42EA-A068-4C3F6BC06ABB}" dt="2025-09-30T15:26:06.913" v="254" actId="113"/>
        <pc:sldMkLst>
          <pc:docMk/>
          <pc:sldMk cId="4183676478" sldId="2145706028"/>
        </pc:sldMkLst>
        <pc:spChg chg="mod">
          <ac:chgData name="Malouf, Scott" userId="f3098f40-3207-4028-a565-728b54da6f44" providerId="ADAL" clId="{6BEB26B0-51BE-42EA-A068-4C3F6BC06ABB}" dt="2025-09-30T15:15:11.182" v="12" actId="20577"/>
          <ac:spMkLst>
            <pc:docMk/>
            <pc:sldMk cId="4183676478" sldId="2145706028"/>
            <ac:spMk id="2" creationId="{F589D38C-2020-0BF0-B1A6-F2274D376E97}"/>
          </ac:spMkLst>
        </pc:spChg>
        <pc:spChg chg="mod">
          <ac:chgData name="Malouf, Scott" userId="f3098f40-3207-4028-a565-728b54da6f44" providerId="ADAL" clId="{6BEB26B0-51BE-42EA-A068-4C3F6BC06ABB}" dt="2025-09-30T15:26:06.913" v="254" actId="113"/>
          <ac:spMkLst>
            <pc:docMk/>
            <pc:sldMk cId="4183676478" sldId="2145706028"/>
            <ac:spMk id="4" creationId="{4839DA1C-5808-FEEA-B320-314FBA415807}"/>
          </ac:spMkLst>
        </pc:spChg>
      </pc:sldChg>
      <pc:sldChg chg="modSp mod">
        <pc:chgData name="Malouf, Scott" userId="f3098f40-3207-4028-a565-728b54da6f44" providerId="ADAL" clId="{6BEB26B0-51BE-42EA-A068-4C3F6BC06ABB}" dt="2025-09-30T15:26:59.493" v="277" actId="20577"/>
        <pc:sldMkLst>
          <pc:docMk/>
          <pc:sldMk cId="1661788084" sldId="2145706029"/>
        </pc:sldMkLst>
        <pc:spChg chg="mod">
          <ac:chgData name="Malouf, Scott" userId="f3098f40-3207-4028-a565-728b54da6f44" providerId="ADAL" clId="{6BEB26B0-51BE-42EA-A068-4C3F6BC06ABB}" dt="2025-09-30T15:26:59.493" v="277" actId="20577"/>
          <ac:spMkLst>
            <pc:docMk/>
            <pc:sldMk cId="1661788084" sldId="2145706029"/>
            <ac:spMk id="4" creationId="{56DE6B61-0214-D5CA-7498-723048507B8D}"/>
          </ac:spMkLst>
        </pc:spChg>
      </pc:sldChg>
      <pc:sldChg chg="modSp mod">
        <pc:chgData name="Malouf, Scott" userId="f3098f40-3207-4028-a565-728b54da6f44" providerId="ADAL" clId="{6BEB26B0-51BE-42EA-A068-4C3F6BC06ABB}" dt="2025-09-30T15:27:23.883" v="282" actId="20577"/>
        <pc:sldMkLst>
          <pc:docMk/>
          <pc:sldMk cId="1677701045" sldId="2145706030"/>
        </pc:sldMkLst>
        <pc:spChg chg="mod">
          <ac:chgData name="Malouf, Scott" userId="f3098f40-3207-4028-a565-728b54da6f44" providerId="ADAL" clId="{6BEB26B0-51BE-42EA-A068-4C3F6BC06ABB}" dt="2025-09-30T15:27:23.883" v="282" actId="20577"/>
          <ac:spMkLst>
            <pc:docMk/>
            <pc:sldMk cId="1677701045" sldId="2145706030"/>
            <ac:spMk id="4" creationId="{38EA3786-79F0-BD17-A250-602BDE6780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18220-059B-44DA-A331-8F70EE6AA517}" type="datetimeFigureOut">
              <a:rPr lang="en-US" smtClean="0"/>
              <a:t>9/30/2025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8C4D3-CE97-4EC5-B17C-6DF2337D2988}" type="slidenum">
              <a:rPr lang="en-US" smtClean="0"/>
              <a:t>‹#›</a:t>
            </a:fld>
            <a:endParaRPr lang="en-US" dirty="0"/>
          </a:p>
        </p:txBody>
      </p:sp>
    </p:spTree>
    <p:extLst>
      <p:ext uri="{BB962C8B-B14F-4D97-AF65-F5344CB8AC3E}">
        <p14:creationId xmlns:p14="http://schemas.microsoft.com/office/powerpoint/2010/main" val="30859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27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Seal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3988106" y="3768458"/>
            <a:ext cx="7441251" cy="1332351"/>
          </a:xfrm>
        </p:spPr>
        <p:txBody>
          <a:bodyPr anchor="b"/>
          <a:lstStyle>
            <a:lvl1pPr>
              <a:defRPr sz="4000">
                <a:solidFill>
                  <a:schemeClr val="tx1"/>
                </a:solidFill>
                <a:latin typeface="+mj-lt"/>
              </a:defRPr>
            </a:lvl1p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8060E300-01CB-768E-1ECC-49154A5F549E}"/>
              </a:ext>
            </a:extLst>
          </p:cNvPr>
          <p:cNvSpPr>
            <a:spLocks noGrp="1"/>
          </p:cNvSpPr>
          <p:nvPr>
            <p:ph type="pic" idx="10"/>
          </p:nvPr>
        </p:nvSpPr>
        <p:spPr>
          <a:xfrm>
            <a:off x="0" y="1"/>
            <a:ext cx="12192000" cy="3291077"/>
          </a:xfrm>
        </p:spPr>
        <p:txBody>
          <a:bodyPr/>
          <a:lstStyle>
            <a:lvl1pPr marL="0" indent="0">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5" name="Content Placeholder 7">
            <a:extLst>
              <a:ext uri="{FF2B5EF4-FFF2-40B4-BE49-F238E27FC236}">
                <a16:creationId xmlns:a16="http://schemas.microsoft.com/office/drawing/2014/main" id="{FD3483A1-2A7E-6C91-61D2-18F58C9F8C57}"/>
              </a:ext>
            </a:extLst>
          </p:cNvPr>
          <p:cNvPicPr>
            <a:picLocks noChangeAspect="1"/>
          </p:cNvPicPr>
          <p:nvPr userDrawn="1"/>
        </p:nvPicPr>
        <p:blipFill rotWithShape="1">
          <a:blip r:embed="rId2">
            <a:lum bright="70000" contrast="-70000"/>
          </a:blip>
          <a:srcRect l="4163" t="5205" r="3998" b="5619"/>
          <a:stretch/>
        </p:blipFill>
        <p:spPr>
          <a:xfrm>
            <a:off x="1073425" y="3663034"/>
            <a:ext cx="2415669" cy="2345627"/>
          </a:xfrm>
          <a:prstGeom prst="rect">
            <a:avLst/>
          </a:prstGeom>
        </p:spPr>
      </p:pic>
      <p:sp>
        <p:nvSpPr>
          <p:cNvPr id="18" name="Text Placeholder 2">
            <a:extLst>
              <a:ext uri="{FF2B5EF4-FFF2-40B4-BE49-F238E27FC236}">
                <a16:creationId xmlns:a16="http://schemas.microsoft.com/office/drawing/2014/main" id="{42D057E9-E942-2C51-4323-0F0A63B8B328}"/>
              </a:ext>
            </a:extLst>
          </p:cNvPr>
          <p:cNvSpPr>
            <a:spLocks noGrp="1"/>
          </p:cNvSpPr>
          <p:nvPr>
            <p:ph type="body" idx="1"/>
          </p:nvPr>
        </p:nvSpPr>
        <p:spPr>
          <a:xfrm>
            <a:off x="3988106" y="5308701"/>
            <a:ext cx="7441251" cy="881026"/>
          </a:xfrm>
        </p:spPr>
        <p:txBody>
          <a:bodyPr anchor="t"/>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291F20C4-6107-427C-887D-83D8AADDEB32}"/>
              </a:ext>
            </a:extLst>
          </p:cNvPr>
          <p:cNvSpPr/>
          <p:nvPr userDrawn="1"/>
        </p:nvSpPr>
        <p:spPr>
          <a:xfrm>
            <a:off x="4120316" y="5063712"/>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6872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_Large Seal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831850" y="1709738"/>
            <a:ext cx="4390145"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D493032-57CC-5C8B-78A7-0E4D53DC77EE}"/>
              </a:ext>
            </a:extLst>
          </p:cNvPr>
          <p:cNvSpPr>
            <a:spLocks noGrp="1"/>
          </p:cNvSpPr>
          <p:nvPr>
            <p:ph type="body" idx="1"/>
          </p:nvPr>
        </p:nvSpPr>
        <p:spPr>
          <a:xfrm>
            <a:off x="831850" y="4589463"/>
            <a:ext cx="4390145" cy="1500187"/>
          </a:xfrm>
        </p:spPr>
        <p:txBody>
          <a:bodyPr>
            <a:noAutofit/>
          </a:bodyPr>
          <a:lstStyle>
            <a:lvl1pPr marL="0" indent="0">
              <a:buNone/>
              <a:defRPr sz="2400">
                <a:solidFill>
                  <a:srgbClr val="192C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Content Placeholder 7">
            <a:extLst>
              <a:ext uri="{FF2B5EF4-FFF2-40B4-BE49-F238E27FC236}">
                <a16:creationId xmlns:a16="http://schemas.microsoft.com/office/drawing/2014/main" id="{6B60A898-4DB6-ABC6-6C5A-A41552CCB6AB}"/>
              </a:ext>
            </a:extLst>
          </p:cNvPr>
          <p:cNvPicPr>
            <a:picLocks noChangeAspect="1"/>
          </p:cNvPicPr>
          <p:nvPr userDrawn="1"/>
        </p:nvPicPr>
        <p:blipFill rotWithShape="1">
          <a:blip r:embed="rId2">
            <a:lum bright="70000" contrast="-70000"/>
          </a:blip>
          <a:srcRect l="4163" t="5205" r="3998" b="5619"/>
          <a:stretch/>
        </p:blipFill>
        <p:spPr>
          <a:xfrm>
            <a:off x="6096000" y="402507"/>
            <a:ext cx="5711053" cy="5545462"/>
          </a:xfrm>
          <a:prstGeom prst="rect">
            <a:avLst/>
          </a:prstGeom>
        </p:spPr>
      </p:pic>
      <p:sp>
        <p:nvSpPr>
          <p:cNvPr id="8" name="Rectangle 7">
            <a:extLst>
              <a:ext uri="{FF2B5EF4-FFF2-40B4-BE49-F238E27FC236}">
                <a16:creationId xmlns:a16="http://schemas.microsoft.com/office/drawing/2014/main" id="{377A00C8-AF3B-4D08-97B2-2E9199975950}"/>
              </a:ext>
            </a:extLst>
          </p:cNvPr>
          <p:cNvSpPr/>
          <p:nvPr userDrawn="1"/>
        </p:nvSpPr>
        <p:spPr>
          <a:xfrm>
            <a:off x="940947" y="4602650"/>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586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_Large Seal (blue)">
    <p:bg>
      <p:bgPr>
        <a:solidFill>
          <a:srgbClr val="192C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831850" y="1709738"/>
            <a:ext cx="4390145" cy="2852737"/>
          </a:xfrm>
        </p:spPr>
        <p:txBody>
          <a:bodyPr anchor="b"/>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D493032-57CC-5C8B-78A7-0E4D53DC77EE}"/>
              </a:ext>
            </a:extLst>
          </p:cNvPr>
          <p:cNvSpPr>
            <a:spLocks noGrp="1"/>
          </p:cNvSpPr>
          <p:nvPr>
            <p:ph type="body" idx="1"/>
          </p:nvPr>
        </p:nvSpPr>
        <p:spPr>
          <a:xfrm>
            <a:off x="831850" y="4589463"/>
            <a:ext cx="4390145"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Content Placeholder 7">
            <a:extLst>
              <a:ext uri="{FF2B5EF4-FFF2-40B4-BE49-F238E27FC236}">
                <a16:creationId xmlns:a16="http://schemas.microsoft.com/office/drawing/2014/main" id="{6B60A898-4DB6-ABC6-6C5A-A41552CCB6AB}"/>
              </a:ext>
            </a:extLst>
          </p:cNvPr>
          <p:cNvPicPr>
            <a:picLocks noChangeAspect="1"/>
          </p:cNvPicPr>
          <p:nvPr userDrawn="1"/>
        </p:nvPicPr>
        <p:blipFill rotWithShape="1">
          <a:blip r:embed="rId2">
            <a:lum bright="70000" contrast="-70000"/>
          </a:blip>
          <a:srcRect l="4163" t="5205" r="3998" b="5619"/>
          <a:stretch/>
        </p:blipFill>
        <p:spPr>
          <a:xfrm>
            <a:off x="6096000" y="402507"/>
            <a:ext cx="5711053" cy="5545462"/>
          </a:xfrm>
          <a:prstGeom prst="rect">
            <a:avLst/>
          </a:prstGeom>
        </p:spPr>
      </p:pic>
      <p:sp>
        <p:nvSpPr>
          <p:cNvPr id="6" name="Rectangle 5">
            <a:extLst>
              <a:ext uri="{FF2B5EF4-FFF2-40B4-BE49-F238E27FC236}">
                <a16:creationId xmlns:a16="http://schemas.microsoft.com/office/drawing/2014/main" id="{09B30773-15EF-4120-95B2-E23D3D1E9FF8}"/>
              </a:ext>
            </a:extLst>
          </p:cNvPr>
          <p:cNvSpPr/>
          <p:nvPr userDrawn="1"/>
        </p:nvSpPr>
        <p:spPr>
          <a:xfrm>
            <a:off x="923802" y="4562475"/>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526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Title_Large Seal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1138221" y="969734"/>
            <a:ext cx="4390145" cy="1275235"/>
          </a:xfrm>
        </p:spPr>
        <p:txBody>
          <a:bodyPr anchor="t"/>
          <a:lstStyle>
            <a:lvl1pPr>
              <a:defRPr sz="4000">
                <a:solidFill>
                  <a:srgbClr val="192C5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D493032-57CC-5C8B-78A7-0E4D53DC77EE}"/>
              </a:ext>
            </a:extLst>
          </p:cNvPr>
          <p:cNvSpPr>
            <a:spLocks noGrp="1"/>
          </p:cNvSpPr>
          <p:nvPr>
            <p:ph type="body" idx="1"/>
          </p:nvPr>
        </p:nvSpPr>
        <p:spPr>
          <a:xfrm>
            <a:off x="1138221" y="3480182"/>
            <a:ext cx="4390145" cy="2094141"/>
          </a:xfrm>
        </p:spPr>
        <p:txBody>
          <a:bodyPr anchor="t">
            <a:noAutofit/>
          </a:bodyPr>
          <a:lstStyle>
            <a:lvl1pPr marL="0" indent="0">
              <a:buNone/>
              <a:defRPr sz="2400">
                <a:solidFill>
                  <a:srgbClr val="192C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Content Placeholder 7">
            <a:extLst>
              <a:ext uri="{FF2B5EF4-FFF2-40B4-BE49-F238E27FC236}">
                <a16:creationId xmlns:a16="http://schemas.microsoft.com/office/drawing/2014/main" id="{45BE684D-0093-4EB8-8EDF-0B882E9D6FF5}"/>
              </a:ext>
            </a:extLst>
          </p:cNvPr>
          <p:cNvPicPr>
            <a:picLocks noChangeAspect="1"/>
          </p:cNvPicPr>
          <p:nvPr userDrawn="1"/>
        </p:nvPicPr>
        <p:blipFill rotWithShape="1">
          <a:blip r:embed="rId2">
            <a:lum bright="70000" contrast="-70000"/>
          </a:blip>
          <a:srcRect l="4163" t="5205" r="3998" b="5619"/>
          <a:stretch/>
        </p:blipFill>
        <p:spPr>
          <a:xfrm>
            <a:off x="6663636" y="789733"/>
            <a:ext cx="4873132" cy="4731836"/>
          </a:xfrm>
          <a:prstGeom prst="rect">
            <a:avLst/>
          </a:prstGeom>
        </p:spPr>
      </p:pic>
    </p:spTree>
    <p:extLst>
      <p:ext uri="{BB962C8B-B14F-4D97-AF65-F5344CB8AC3E}">
        <p14:creationId xmlns:p14="http://schemas.microsoft.com/office/powerpoint/2010/main" val="8783756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_Large Seal (blue)">
    <p:bg>
      <p:bgPr>
        <a:solidFill>
          <a:srgbClr val="192C5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5290246-CC70-4C8F-857C-FEB7206EAB8A}"/>
              </a:ext>
            </a:extLst>
          </p:cNvPr>
          <p:cNvSpPr>
            <a:spLocks noGrp="1"/>
          </p:cNvSpPr>
          <p:nvPr>
            <p:ph type="title"/>
          </p:nvPr>
        </p:nvSpPr>
        <p:spPr>
          <a:xfrm>
            <a:off x="1138221" y="969734"/>
            <a:ext cx="4390145" cy="1275235"/>
          </a:xfrm>
        </p:spPr>
        <p:txBody>
          <a:bodyPr anchor="t"/>
          <a:lstStyle>
            <a:lvl1pPr>
              <a:defRPr sz="4000">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9DD63435-32FA-4BDC-9A87-7EB79AE8415A}"/>
              </a:ext>
            </a:extLst>
          </p:cNvPr>
          <p:cNvSpPr>
            <a:spLocks noGrp="1"/>
          </p:cNvSpPr>
          <p:nvPr>
            <p:ph type="body" idx="1"/>
          </p:nvPr>
        </p:nvSpPr>
        <p:spPr>
          <a:xfrm>
            <a:off x="1138221" y="3480182"/>
            <a:ext cx="4390145" cy="2094141"/>
          </a:xfrm>
        </p:spPr>
        <p:txBody>
          <a:bodyPr anchor="t">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Content Placeholder 7">
            <a:extLst>
              <a:ext uri="{FF2B5EF4-FFF2-40B4-BE49-F238E27FC236}">
                <a16:creationId xmlns:a16="http://schemas.microsoft.com/office/drawing/2014/main" id="{D0748053-A4C0-4287-BB71-3D7EEF105BB4}"/>
              </a:ext>
            </a:extLst>
          </p:cNvPr>
          <p:cNvPicPr>
            <a:picLocks noChangeAspect="1"/>
          </p:cNvPicPr>
          <p:nvPr userDrawn="1"/>
        </p:nvPicPr>
        <p:blipFill rotWithShape="1">
          <a:blip r:embed="rId2">
            <a:lum bright="70000" contrast="-70000"/>
          </a:blip>
          <a:srcRect l="4163" t="5205" r="3998" b="5619"/>
          <a:stretch/>
        </p:blipFill>
        <p:spPr>
          <a:xfrm>
            <a:off x="6663636" y="789733"/>
            <a:ext cx="4873132" cy="4731836"/>
          </a:xfrm>
          <a:prstGeom prst="rect">
            <a:avLst/>
          </a:prstGeom>
        </p:spPr>
      </p:pic>
    </p:spTree>
    <p:extLst>
      <p:ext uri="{BB962C8B-B14F-4D97-AF65-F5344CB8AC3E}">
        <p14:creationId xmlns:p14="http://schemas.microsoft.com/office/powerpoint/2010/main" val="386119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le_Small Seal_yellow bar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1138221" y="969734"/>
            <a:ext cx="4390145" cy="2852737"/>
          </a:xfrm>
        </p:spPr>
        <p:txBody>
          <a:bodyPr anchor="b"/>
          <a:lstStyle>
            <a:lvl1pPr>
              <a:defRPr sz="4000">
                <a:solidFill>
                  <a:srgbClr val="192C5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D493032-57CC-5C8B-78A7-0E4D53DC77EE}"/>
              </a:ext>
            </a:extLst>
          </p:cNvPr>
          <p:cNvSpPr>
            <a:spLocks noGrp="1"/>
          </p:cNvSpPr>
          <p:nvPr>
            <p:ph type="body" idx="1"/>
          </p:nvPr>
        </p:nvSpPr>
        <p:spPr>
          <a:xfrm>
            <a:off x="1138221" y="3849459"/>
            <a:ext cx="4390145" cy="1500187"/>
          </a:xfrm>
        </p:spPr>
        <p:txBody>
          <a:bodyPr>
            <a:noAutofit/>
          </a:bodyPr>
          <a:lstStyle>
            <a:lvl1pPr marL="0" indent="0">
              <a:buNone/>
              <a:defRPr sz="2400">
                <a:solidFill>
                  <a:srgbClr val="192C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Content Placeholder 7">
            <a:extLst>
              <a:ext uri="{FF2B5EF4-FFF2-40B4-BE49-F238E27FC236}">
                <a16:creationId xmlns:a16="http://schemas.microsoft.com/office/drawing/2014/main" id="{6B60A898-4DB6-ABC6-6C5A-A41552CCB6AB}"/>
              </a:ext>
            </a:extLst>
          </p:cNvPr>
          <p:cNvPicPr>
            <a:picLocks noChangeAspect="1"/>
          </p:cNvPicPr>
          <p:nvPr userDrawn="1"/>
        </p:nvPicPr>
        <p:blipFill rotWithShape="1">
          <a:blip r:embed="rId2">
            <a:lum bright="70000" contrast="-70000"/>
          </a:blip>
          <a:srcRect l="4163" t="5205" r="3998" b="5619"/>
          <a:stretch/>
        </p:blipFill>
        <p:spPr>
          <a:xfrm>
            <a:off x="7171320" y="1498979"/>
            <a:ext cx="3591593" cy="3487455"/>
          </a:xfrm>
          <a:prstGeom prst="rect">
            <a:avLst/>
          </a:prstGeom>
        </p:spPr>
      </p:pic>
      <p:sp>
        <p:nvSpPr>
          <p:cNvPr id="6" name="Rectangle 5">
            <a:extLst>
              <a:ext uri="{FF2B5EF4-FFF2-40B4-BE49-F238E27FC236}">
                <a16:creationId xmlns:a16="http://schemas.microsoft.com/office/drawing/2014/main" id="{09B30773-15EF-4120-95B2-E23D3D1E9FF8}"/>
              </a:ext>
            </a:extLst>
          </p:cNvPr>
          <p:cNvSpPr/>
          <p:nvPr userDrawn="1"/>
        </p:nvSpPr>
        <p:spPr>
          <a:xfrm>
            <a:off x="1230173" y="3822471"/>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45424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le_Small Seal_yellow bar (blue)">
    <p:bg>
      <p:bgPr>
        <a:solidFill>
          <a:srgbClr val="192C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1138221" y="969734"/>
            <a:ext cx="4390145" cy="2852737"/>
          </a:xfrm>
        </p:spPr>
        <p:txBody>
          <a:bodyPr anchor="b"/>
          <a:lstStyle>
            <a:lvl1pP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D493032-57CC-5C8B-78A7-0E4D53DC77EE}"/>
              </a:ext>
            </a:extLst>
          </p:cNvPr>
          <p:cNvSpPr>
            <a:spLocks noGrp="1"/>
          </p:cNvSpPr>
          <p:nvPr>
            <p:ph type="body" idx="1"/>
          </p:nvPr>
        </p:nvSpPr>
        <p:spPr>
          <a:xfrm>
            <a:off x="1138221" y="3849459"/>
            <a:ext cx="4390145"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Content Placeholder 7">
            <a:extLst>
              <a:ext uri="{FF2B5EF4-FFF2-40B4-BE49-F238E27FC236}">
                <a16:creationId xmlns:a16="http://schemas.microsoft.com/office/drawing/2014/main" id="{6B60A898-4DB6-ABC6-6C5A-A41552CCB6AB}"/>
              </a:ext>
            </a:extLst>
          </p:cNvPr>
          <p:cNvPicPr>
            <a:picLocks noChangeAspect="1"/>
          </p:cNvPicPr>
          <p:nvPr userDrawn="1"/>
        </p:nvPicPr>
        <p:blipFill rotWithShape="1">
          <a:blip r:embed="rId2">
            <a:lum bright="70000" contrast="-70000"/>
          </a:blip>
          <a:srcRect l="4163" t="5205" r="3998" b="5619"/>
          <a:stretch/>
        </p:blipFill>
        <p:spPr>
          <a:xfrm>
            <a:off x="7171320" y="1498979"/>
            <a:ext cx="3591593" cy="3487455"/>
          </a:xfrm>
          <a:prstGeom prst="rect">
            <a:avLst/>
          </a:prstGeom>
        </p:spPr>
      </p:pic>
      <p:sp>
        <p:nvSpPr>
          <p:cNvPr id="6" name="Rectangle 5">
            <a:extLst>
              <a:ext uri="{FF2B5EF4-FFF2-40B4-BE49-F238E27FC236}">
                <a16:creationId xmlns:a16="http://schemas.microsoft.com/office/drawing/2014/main" id="{09B30773-15EF-4120-95B2-E23D3D1E9FF8}"/>
              </a:ext>
            </a:extLst>
          </p:cNvPr>
          <p:cNvSpPr/>
          <p:nvPr userDrawn="1"/>
        </p:nvSpPr>
        <p:spPr>
          <a:xfrm>
            <a:off x="1230173" y="3822471"/>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2660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eal (white)">
    <p:bg>
      <p:bgPr>
        <a:solidFill>
          <a:schemeClr val="bg1"/>
        </a:solidFill>
        <a:effectLst/>
      </p:bgPr>
    </p:bg>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1C2F91BD-8216-4FF6-970C-B29039620133}"/>
              </a:ext>
            </a:extLst>
          </p:cNvPr>
          <p:cNvPicPr>
            <a:picLocks noChangeAspect="1"/>
          </p:cNvPicPr>
          <p:nvPr userDrawn="1"/>
        </p:nvPicPr>
        <p:blipFill rotWithShape="1">
          <a:blip r:embed="rId2">
            <a:lum bright="70000" contrast="-70000"/>
            <a:alphaModFix/>
          </a:blip>
          <a:srcRect l="4163" t="5205" r="3998" b="5619"/>
          <a:stretch/>
        </p:blipFill>
        <p:spPr>
          <a:xfrm>
            <a:off x="6383215" y="719598"/>
            <a:ext cx="5207873" cy="5056872"/>
          </a:xfrm>
          <a:prstGeom prst="rect">
            <a:avLst/>
          </a:prstGeom>
        </p:spPr>
      </p:pic>
      <p:sp>
        <p:nvSpPr>
          <p:cNvPr id="6" name="Title 1">
            <a:extLst>
              <a:ext uri="{FF2B5EF4-FFF2-40B4-BE49-F238E27FC236}">
                <a16:creationId xmlns:a16="http://schemas.microsoft.com/office/drawing/2014/main" id="{BB91E240-F1F2-4ADB-AF2A-311D48B9782C}"/>
              </a:ext>
            </a:extLst>
          </p:cNvPr>
          <p:cNvSpPr>
            <a:spLocks noGrp="1"/>
          </p:cNvSpPr>
          <p:nvPr>
            <p:ph type="title"/>
          </p:nvPr>
        </p:nvSpPr>
        <p:spPr>
          <a:xfrm>
            <a:off x="736391" y="2382769"/>
            <a:ext cx="4390145" cy="1275235"/>
          </a:xfrm>
        </p:spPr>
        <p:txBody>
          <a:bodyPr anchor="t"/>
          <a:lstStyle>
            <a:lvl1pPr algn="ctr">
              <a:defRPr sz="4800">
                <a:solidFill>
                  <a:srgbClr val="192C50"/>
                </a:solidFill>
              </a:defRPr>
            </a:lvl1pPr>
          </a:lstStyle>
          <a:p>
            <a:r>
              <a:rPr lang="en-US" dirty="0"/>
              <a:t>Click to edit Master title style</a:t>
            </a:r>
          </a:p>
        </p:txBody>
      </p:sp>
    </p:spTree>
    <p:extLst>
      <p:ext uri="{BB962C8B-B14F-4D97-AF65-F5344CB8AC3E}">
        <p14:creationId xmlns:p14="http://schemas.microsoft.com/office/powerpoint/2010/main" val="1659105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Seal (blue)">
    <p:bg>
      <p:bgPr>
        <a:solidFill>
          <a:srgbClr val="192C5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76CD51-19C8-46F1-B34C-53F338B52533}"/>
              </a:ext>
            </a:extLst>
          </p:cNvPr>
          <p:cNvSpPr>
            <a:spLocks noGrp="1"/>
          </p:cNvSpPr>
          <p:nvPr>
            <p:ph type="title"/>
          </p:nvPr>
        </p:nvSpPr>
        <p:spPr>
          <a:xfrm>
            <a:off x="736391" y="2382769"/>
            <a:ext cx="4390145" cy="1275235"/>
          </a:xfrm>
        </p:spPr>
        <p:txBody>
          <a:bodyPr anchor="t"/>
          <a:lstStyle>
            <a:lvl1pPr algn="ctr">
              <a:defRPr sz="4800">
                <a:solidFill>
                  <a:schemeClr val="bg1"/>
                </a:solidFill>
              </a:defRPr>
            </a:lvl1pPr>
          </a:lstStyle>
          <a:p>
            <a:r>
              <a:rPr lang="en-US" dirty="0"/>
              <a:t>Click to edit Master title style</a:t>
            </a:r>
          </a:p>
        </p:txBody>
      </p:sp>
      <p:pic>
        <p:nvPicPr>
          <p:cNvPr id="5" name="Content Placeholder 7">
            <a:extLst>
              <a:ext uri="{FF2B5EF4-FFF2-40B4-BE49-F238E27FC236}">
                <a16:creationId xmlns:a16="http://schemas.microsoft.com/office/drawing/2014/main" id="{6B60A898-4DB6-ABC6-6C5A-A41552CCB6AB}"/>
              </a:ext>
            </a:extLst>
          </p:cNvPr>
          <p:cNvPicPr>
            <a:picLocks noChangeAspect="1"/>
          </p:cNvPicPr>
          <p:nvPr userDrawn="1"/>
        </p:nvPicPr>
        <p:blipFill rotWithShape="1">
          <a:blip r:embed="rId2">
            <a:lum bright="70000" contrast="-70000"/>
            <a:alphaModFix amt="16000"/>
          </a:blip>
          <a:srcRect l="4163" t="5205" r="3998" b="5619"/>
          <a:stretch/>
        </p:blipFill>
        <p:spPr>
          <a:xfrm>
            <a:off x="6383215" y="719598"/>
            <a:ext cx="5207873" cy="5056872"/>
          </a:xfrm>
          <a:prstGeom prst="rect">
            <a:avLst/>
          </a:prstGeom>
        </p:spPr>
      </p:pic>
    </p:spTree>
    <p:extLst>
      <p:ext uri="{BB962C8B-B14F-4D97-AF65-F5344CB8AC3E}">
        <p14:creationId xmlns:p14="http://schemas.microsoft.com/office/powerpoint/2010/main" val="420002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mall Seal (white)">
    <p:bg>
      <p:bgPr>
        <a:solidFill>
          <a:schemeClr val="tx1"/>
        </a:solid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50C01A0B-509A-8DD6-9DB2-9B68B89117CC}"/>
              </a:ext>
            </a:extLst>
          </p:cNvPr>
          <p:cNvPicPr>
            <a:picLocks noChangeAspect="1"/>
          </p:cNvPicPr>
          <p:nvPr userDrawn="1"/>
        </p:nvPicPr>
        <p:blipFill rotWithShape="1">
          <a:blip r:embed="rId2">
            <a:lum bright="70000" contrast="-70000"/>
          </a:blip>
          <a:srcRect l="1039" t="246" r="3998" b="-4323"/>
          <a:stretch/>
        </p:blipFill>
        <p:spPr>
          <a:xfrm>
            <a:off x="4545131" y="1530948"/>
            <a:ext cx="3101737" cy="3399402"/>
          </a:xfrm>
          <a:prstGeom prst="rect">
            <a:avLst/>
          </a:prstGeom>
          <a:ln>
            <a:noFill/>
          </a:ln>
        </p:spPr>
      </p:pic>
    </p:spTree>
    <p:extLst>
      <p:ext uri="{BB962C8B-B14F-4D97-AF65-F5344CB8AC3E}">
        <p14:creationId xmlns:p14="http://schemas.microsoft.com/office/powerpoint/2010/main" val="306333653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mall Seal (blue)">
    <p:bg>
      <p:bgRef idx="1001">
        <a:schemeClr val="bg1"/>
      </p:bgRef>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50C01A0B-509A-8DD6-9DB2-9B68B89117CC}"/>
              </a:ext>
            </a:extLst>
          </p:cNvPr>
          <p:cNvPicPr>
            <a:picLocks noChangeAspect="1"/>
          </p:cNvPicPr>
          <p:nvPr userDrawn="1"/>
        </p:nvPicPr>
        <p:blipFill rotWithShape="1">
          <a:blip r:embed="rId2">
            <a:lum bright="70000" contrast="-70000"/>
          </a:blip>
          <a:srcRect l="1039" t="246" r="3998" b="-4323"/>
          <a:stretch/>
        </p:blipFill>
        <p:spPr>
          <a:xfrm>
            <a:off x="4545131" y="1530948"/>
            <a:ext cx="3101737" cy="3399402"/>
          </a:xfrm>
          <a:prstGeom prst="rect">
            <a:avLst/>
          </a:prstGeom>
          <a:ln>
            <a:noFill/>
          </a:ln>
        </p:spPr>
      </p:pic>
    </p:spTree>
    <p:extLst>
      <p:ext uri="{BB962C8B-B14F-4D97-AF65-F5344CB8AC3E}">
        <p14:creationId xmlns:p14="http://schemas.microsoft.com/office/powerpoint/2010/main" val="221719230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eal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3988106" y="3768458"/>
            <a:ext cx="7441251" cy="1332351"/>
          </a:xfrm>
        </p:spPr>
        <p:txBody>
          <a:bodyPr anchor="b"/>
          <a:lstStyle>
            <a:lvl1pPr>
              <a:defRPr sz="4000">
                <a:solidFill>
                  <a:srgbClr val="192C50"/>
                </a:solidFill>
                <a:latin typeface="+mj-lt"/>
              </a:defRPr>
            </a:lvl1pPr>
          </a:lstStyle>
          <a:p>
            <a:r>
              <a:rPr lang="en-US" dirty="0"/>
              <a:t>Click to edit Master title style</a:t>
            </a:r>
          </a:p>
        </p:txBody>
      </p:sp>
      <p:pic>
        <p:nvPicPr>
          <p:cNvPr id="8" name="Content Placeholder 7">
            <a:extLst>
              <a:ext uri="{FF2B5EF4-FFF2-40B4-BE49-F238E27FC236}">
                <a16:creationId xmlns:a16="http://schemas.microsoft.com/office/drawing/2014/main" id="{9ED8DB58-652E-4F6C-24B1-5A36BD60D0DD}"/>
              </a:ext>
            </a:extLst>
          </p:cNvPr>
          <p:cNvPicPr>
            <a:picLocks noChangeAspect="1"/>
          </p:cNvPicPr>
          <p:nvPr userDrawn="1"/>
        </p:nvPicPr>
        <p:blipFill rotWithShape="1">
          <a:blip r:embed="rId2">
            <a:lum bright="70000" contrast="-70000"/>
          </a:blip>
          <a:srcRect l="4163" t="5205" r="3998" b="5619"/>
          <a:stretch/>
        </p:blipFill>
        <p:spPr>
          <a:xfrm>
            <a:off x="1073425" y="3663034"/>
            <a:ext cx="2415669" cy="2345627"/>
          </a:xfrm>
          <a:prstGeom prst="rect">
            <a:avLst/>
          </a:prstGeom>
        </p:spPr>
      </p:pic>
      <p:sp>
        <p:nvSpPr>
          <p:cNvPr id="4" name="Picture Placeholder 2">
            <a:extLst>
              <a:ext uri="{FF2B5EF4-FFF2-40B4-BE49-F238E27FC236}">
                <a16:creationId xmlns:a16="http://schemas.microsoft.com/office/drawing/2014/main" id="{8060E300-01CB-768E-1ECC-49154A5F549E}"/>
              </a:ext>
            </a:extLst>
          </p:cNvPr>
          <p:cNvSpPr>
            <a:spLocks noGrp="1"/>
          </p:cNvSpPr>
          <p:nvPr>
            <p:ph type="pic" idx="10"/>
          </p:nvPr>
        </p:nvSpPr>
        <p:spPr>
          <a:xfrm>
            <a:off x="0" y="1"/>
            <a:ext cx="12192000" cy="3291077"/>
          </a:xfrm>
        </p:spPr>
        <p:txBody>
          <a:bodyPr/>
          <a:lstStyle>
            <a:lvl1pPr marL="0" indent="0">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a:extLst>
              <a:ext uri="{FF2B5EF4-FFF2-40B4-BE49-F238E27FC236}">
                <a16:creationId xmlns:a16="http://schemas.microsoft.com/office/drawing/2014/main" id="{E3C6C94A-5416-E73D-EA6E-2BB1D17D92AB}"/>
              </a:ext>
            </a:extLst>
          </p:cNvPr>
          <p:cNvSpPr>
            <a:spLocks noGrp="1"/>
          </p:cNvSpPr>
          <p:nvPr>
            <p:ph type="body" idx="1"/>
          </p:nvPr>
        </p:nvSpPr>
        <p:spPr>
          <a:xfrm>
            <a:off x="3988106" y="5256854"/>
            <a:ext cx="7441251" cy="881026"/>
          </a:xfrm>
        </p:spPr>
        <p:txBody>
          <a:bodyPr anchor="t"/>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3F15DF96-E0F0-4123-9B11-087B58E2D10E}"/>
              </a:ext>
            </a:extLst>
          </p:cNvPr>
          <p:cNvSpPr/>
          <p:nvPr userDrawn="1"/>
        </p:nvSpPr>
        <p:spPr>
          <a:xfrm>
            <a:off x="4115602" y="5016326"/>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23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B0421-46E2-2B6C-5B20-D1DF754D9674}"/>
              </a:ext>
            </a:extLst>
          </p:cNvPr>
          <p:cNvSpPr/>
          <p:nvPr userDrawn="1"/>
        </p:nvSpPr>
        <p:spPr>
          <a:xfrm>
            <a:off x="0" y="1811936"/>
            <a:ext cx="12192000" cy="2779059"/>
          </a:xfrm>
          <a:prstGeom prst="rect">
            <a:avLst/>
          </a:prstGeom>
          <a:solidFill>
            <a:srgbClr val="19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933AE55B-AFE7-2E77-9163-2F307835601A}"/>
              </a:ext>
            </a:extLst>
          </p:cNvPr>
          <p:cNvSpPr>
            <a:spLocks noGrp="1"/>
          </p:cNvSpPr>
          <p:nvPr>
            <p:ph type="body" sz="half" idx="2"/>
          </p:nvPr>
        </p:nvSpPr>
        <p:spPr>
          <a:xfrm>
            <a:off x="839788" y="1811936"/>
            <a:ext cx="10512424" cy="2779059"/>
          </a:xfrm>
          <a:ln>
            <a:noFill/>
          </a:ln>
        </p:spPr>
        <p:txBody>
          <a:bodyPr>
            <a:normAutofit/>
          </a:bodyPr>
          <a:lstStyle>
            <a:lvl1pPr marL="0" indent="0" algn="ctr">
              <a:lnSpc>
                <a:spcPct val="150000"/>
              </a:lnSpc>
              <a:buNone/>
              <a:defRPr sz="3600" b="1" spc="0" baseline="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42226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5BD8E3-DF28-4D25-B6CD-64E61A0AADC4}"/>
              </a:ext>
            </a:extLst>
          </p:cNvPr>
          <p:cNvSpPr>
            <a:spLocks noGrp="1"/>
          </p:cNvSpPr>
          <p:nvPr>
            <p:ph type="ctrTitle"/>
          </p:nvPr>
        </p:nvSpPr>
        <p:spPr>
          <a:xfrm>
            <a:off x="1524000" y="1122363"/>
            <a:ext cx="9144000" cy="2387600"/>
          </a:xfrm>
        </p:spPr>
        <p:txBody>
          <a:bodyPr anchor="ctr"/>
          <a:lstStyle>
            <a:lvl1pPr algn="ctr">
              <a:defRPr sz="6000"/>
            </a:lvl1pPr>
          </a:lstStyle>
          <a:p>
            <a:r>
              <a:rPr lang="en-US" dirty="0"/>
              <a:t>Click to edit</a:t>
            </a:r>
          </a:p>
        </p:txBody>
      </p:sp>
      <p:sp>
        <p:nvSpPr>
          <p:cNvPr id="5" name="Subtitle 2">
            <a:extLst>
              <a:ext uri="{FF2B5EF4-FFF2-40B4-BE49-F238E27FC236}">
                <a16:creationId xmlns:a16="http://schemas.microsoft.com/office/drawing/2014/main" id="{E0F1CC8D-82F0-470C-B7C0-C25759FB6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7284716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yellow bar">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5BD8E3-DF28-4D25-B6CD-64E61A0AADC4}"/>
              </a:ext>
            </a:extLst>
          </p:cNvPr>
          <p:cNvSpPr>
            <a:spLocks noGrp="1"/>
          </p:cNvSpPr>
          <p:nvPr>
            <p:ph type="ctrTitle"/>
          </p:nvPr>
        </p:nvSpPr>
        <p:spPr>
          <a:xfrm>
            <a:off x="1524000" y="1122363"/>
            <a:ext cx="9144000" cy="2387600"/>
          </a:xfrm>
        </p:spPr>
        <p:txBody>
          <a:bodyPr anchor="ctr"/>
          <a:lstStyle>
            <a:lvl1pPr algn="ctr">
              <a:defRPr sz="6000"/>
            </a:lvl1pPr>
          </a:lstStyle>
          <a:p>
            <a:r>
              <a:rPr lang="en-US" dirty="0"/>
              <a:t>Click to edit</a:t>
            </a:r>
          </a:p>
        </p:txBody>
      </p:sp>
      <p:sp>
        <p:nvSpPr>
          <p:cNvPr id="5" name="Subtitle 2">
            <a:extLst>
              <a:ext uri="{FF2B5EF4-FFF2-40B4-BE49-F238E27FC236}">
                <a16:creationId xmlns:a16="http://schemas.microsoft.com/office/drawing/2014/main" id="{E0F1CC8D-82F0-470C-B7C0-C25759FB6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a:extLst>
              <a:ext uri="{FF2B5EF4-FFF2-40B4-BE49-F238E27FC236}">
                <a16:creationId xmlns:a16="http://schemas.microsoft.com/office/drawing/2014/main" id="{B4B56281-6873-4003-B1C0-069A22074E46}"/>
              </a:ext>
            </a:extLst>
          </p:cNvPr>
          <p:cNvSpPr/>
          <p:nvPr userDrawn="1"/>
        </p:nvSpPr>
        <p:spPr>
          <a:xfrm>
            <a:off x="5518129" y="2882995"/>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9078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op Title_yellow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BF1C-7FD8-420A-B6A6-863ED0C8D684}"/>
              </a:ext>
            </a:extLst>
          </p:cNvPr>
          <p:cNvSpPr>
            <a:spLocks noGrp="1"/>
          </p:cNvSpPr>
          <p:nvPr>
            <p:ph type="title"/>
          </p:nvPr>
        </p:nvSpPr>
        <p:spPr>
          <a:xfrm>
            <a:off x="341024" y="315884"/>
            <a:ext cx="11359140" cy="590204"/>
          </a:xfrm>
        </p:spPr>
        <p:txBody>
          <a:bodyPr anchor="ctr"/>
          <a:lstStyle>
            <a:lvl1pPr>
              <a:defRPr sz="4000">
                <a:solidFill>
                  <a:schemeClr val="tx1"/>
                </a:solidFill>
              </a:defRPr>
            </a:lvl1pPr>
          </a:lstStyle>
          <a:p>
            <a:r>
              <a:rPr lang="en-US" dirty="0"/>
              <a:t>Click to edit Master title style</a:t>
            </a:r>
          </a:p>
        </p:txBody>
      </p:sp>
      <p:sp>
        <p:nvSpPr>
          <p:cNvPr id="3" name="Rectangle 2">
            <a:extLst>
              <a:ext uri="{FF2B5EF4-FFF2-40B4-BE49-F238E27FC236}">
                <a16:creationId xmlns:a16="http://schemas.microsoft.com/office/drawing/2014/main" id="{5A3F7BF3-FD5B-4EB8-9EAE-9E6FAC8AECAA}"/>
              </a:ext>
            </a:extLst>
          </p:cNvPr>
          <p:cNvSpPr/>
          <p:nvPr userDrawn="1"/>
        </p:nvSpPr>
        <p:spPr>
          <a:xfrm>
            <a:off x="427359" y="906088"/>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049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56F3EC-3AB6-4972-9B12-346700ACB68C}" type="datetimeFigureOut">
              <a:rPr lang="en-US" smtClean="0"/>
              <a:t>9/30/2025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91D726-5D82-454B-9CB0-381D4DBDCBC4}" type="slidenum">
              <a:rPr lang="en-US" smtClean="0"/>
              <a:t>‹#›</a:t>
            </a:fld>
            <a:endParaRPr lang="en-US" dirty="0"/>
          </a:p>
        </p:txBody>
      </p:sp>
    </p:spTree>
    <p:extLst>
      <p:ext uri="{BB962C8B-B14F-4D97-AF65-F5344CB8AC3E}">
        <p14:creationId xmlns:p14="http://schemas.microsoft.com/office/powerpoint/2010/main" val="3785293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242817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3838862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3202293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333010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213755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31FF-9A7C-9399-F209-E4C25B5AFE8D}"/>
              </a:ext>
            </a:extLst>
          </p:cNvPr>
          <p:cNvSpPr>
            <a:spLocks noGrp="1"/>
          </p:cNvSpPr>
          <p:nvPr>
            <p:ph type="title"/>
          </p:nvPr>
        </p:nvSpPr>
        <p:spPr/>
        <p:txBody>
          <a:body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1643F9C0-608B-4556-8246-79AD1C44BDF6}"/>
              </a:ext>
            </a:extLst>
          </p:cNvPr>
          <p:cNvSpPr>
            <a:spLocks noGrp="1"/>
          </p:cNvSpPr>
          <p:nvPr>
            <p:ph idx="1"/>
          </p:nvPr>
        </p:nvSpPr>
        <p:spPr>
          <a:xfrm>
            <a:off x="5904000" y="309600"/>
            <a:ext cx="5449800" cy="5867363"/>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190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3352055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39147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304593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150577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250390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Seal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3988106" y="3768458"/>
            <a:ext cx="7441251" cy="1332351"/>
          </a:xfrm>
        </p:spPr>
        <p:txBody>
          <a:bodyPr anchor="b"/>
          <a:lstStyle>
            <a:lvl1pPr>
              <a:defRPr sz="4000">
                <a:solidFill>
                  <a:schemeClr val="tx1"/>
                </a:solidFill>
                <a:latin typeface="+mj-lt"/>
              </a:defRPr>
            </a:lvl1p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8060E300-01CB-768E-1ECC-49154A5F549E}"/>
              </a:ext>
            </a:extLst>
          </p:cNvPr>
          <p:cNvSpPr>
            <a:spLocks noGrp="1"/>
          </p:cNvSpPr>
          <p:nvPr>
            <p:ph type="pic" idx="10"/>
          </p:nvPr>
        </p:nvSpPr>
        <p:spPr>
          <a:xfrm>
            <a:off x="0" y="1"/>
            <a:ext cx="12192000" cy="3291077"/>
          </a:xfrm>
        </p:spPr>
        <p:txBody>
          <a:bodyPr/>
          <a:lstStyle>
            <a:lvl1pPr marL="0" indent="0">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5" name="Content Placeholder 7">
            <a:extLst>
              <a:ext uri="{FF2B5EF4-FFF2-40B4-BE49-F238E27FC236}">
                <a16:creationId xmlns:a16="http://schemas.microsoft.com/office/drawing/2014/main" id="{FD3483A1-2A7E-6C91-61D2-18F58C9F8C57}"/>
              </a:ext>
            </a:extLst>
          </p:cNvPr>
          <p:cNvPicPr>
            <a:picLocks noChangeAspect="1"/>
          </p:cNvPicPr>
          <p:nvPr userDrawn="1"/>
        </p:nvPicPr>
        <p:blipFill rotWithShape="1">
          <a:blip r:embed="rId2">
            <a:lum bright="70000" contrast="-70000"/>
          </a:blip>
          <a:srcRect l="4163" t="5205" r="3998" b="5619"/>
          <a:stretch/>
        </p:blipFill>
        <p:spPr>
          <a:xfrm>
            <a:off x="1073425" y="3663034"/>
            <a:ext cx="2415669" cy="2345627"/>
          </a:xfrm>
          <a:prstGeom prst="rect">
            <a:avLst/>
          </a:prstGeom>
        </p:spPr>
      </p:pic>
      <p:sp>
        <p:nvSpPr>
          <p:cNvPr id="18" name="Text Placeholder 2">
            <a:extLst>
              <a:ext uri="{FF2B5EF4-FFF2-40B4-BE49-F238E27FC236}">
                <a16:creationId xmlns:a16="http://schemas.microsoft.com/office/drawing/2014/main" id="{42D057E9-E942-2C51-4323-0F0A63B8B328}"/>
              </a:ext>
            </a:extLst>
          </p:cNvPr>
          <p:cNvSpPr>
            <a:spLocks noGrp="1"/>
          </p:cNvSpPr>
          <p:nvPr>
            <p:ph type="body" idx="1"/>
          </p:nvPr>
        </p:nvSpPr>
        <p:spPr>
          <a:xfrm>
            <a:off x="3988106" y="5308701"/>
            <a:ext cx="7441251" cy="881026"/>
          </a:xfrm>
        </p:spPr>
        <p:txBody>
          <a:bodyPr anchor="t"/>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291F20C4-6107-427C-887D-83D8AADDEB32}"/>
              </a:ext>
            </a:extLst>
          </p:cNvPr>
          <p:cNvSpPr/>
          <p:nvPr userDrawn="1"/>
        </p:nvSpPr>
        <p:spPr>
          <a:xfrm>
            <a:off x="4120316" y="5063712"/>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68720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275241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6FF9-68BF-2318-F549-63B8AC19ED76}"/>
              </a:ext>
            </a:extLst>
          </p:cNvPr>
          <p:cNvSpPr>
            <a:spLocks noGrp="1"/>
          </p:cNvSpPr>
          <p:nvPr>
            <p:ph type="title"/>
          </p:nvPr>
        </p:nvSpPr>
        <p:spPr>
          <a:xfrm>
            <a:off x="594434" y="457200"/>
            <a:ext cx="2852148" cy="1600200"/>
          </a:xfrm>
        </p:spPr>
        <p:txBody>
          <a:bodyPr anchor="ctr"/>
          <a:lstStyle>
            <a:lvl1pPr>
              <a:defRPr sz="32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7F23490-CA8D-F1C6-F6A1-7C1592DFA222}"/>
              </a:ext>
            </a:extLst>
          </p:cNvPr>
          <p:cNvSpPr>
            <a:spLocks noGrp="1"/>
          </p:cNvSpPr>
          <p:nvPr>
            <p:ph type="body" sz="half" idx="2"/>
          </p:nvPr>
        </p:nvSpPr>
        <p:spPr>
          <a:xfrm>
            <a:off x="594434" y="2302524"/>
            <a:ext cx="2852148" cy="3589041"/>
          </a:xfrm>
        </p:spPr>
        <p:txBody>
          <a:bodyPr anchor="t">
            <a:noAutofit/>
          </a:bodyPr>
          <a:lstStyle>
            <a:lvl1pPr marL="0" indent="0">
              <a:lnSpc>
                <a:spcPct val="100000"/>
              </a:lnSpc>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Rectangle 5">
            <a:extLst>
              <a:ext uri="{FF2B5EF4-FFF2-40B4-BE49-F238E27FC236}">
                <a16:creationId xmlns:a16="http://schemas.microsoft.com/office/drawing/2014/main" id="{F73537CB-89A5-4DA9-BC75-748C777BF61C}"/>
              </a:ext>
            </a:extLst>
          </p:cNvPr>
          <p:cNvSpPr/>
          <p:nvPr userDrawn="1"/>
        </p:nvSpPr>
        <p:spPr>
          <a:xfrm>
            <a:off x="594434" y="2066644"/>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79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46A760-ACA8-7C72-2055-0252B154B73B}"/>
              </a:ext>
            </a:extLst>
          </p:cNvPr>
          <p:cNvSpPr/>
          <p:nvPr userDrawn="1"/>
        </p:nvSpPr>
        <p:spPr>
          <a:xfrm>
            <a:off x="0" y="0"/>
            <a:ext cx="3849511" cy="6858000"/>
          </a:xfrm>
          <a:prstGeom prst="rect">
            <a:avLst/>
          </a:prstGeom>
          <a:solidFill>
            <a:srgbClr val="19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2E6FF9-68BF-2318-F549-63B8AC19ED76}"/>
              </a:ext>
            </a:extLst>
          </p:cNvPr>
          <p:cNvSpPr>
            <a:spLocks noGrp="1"/>
          </p:cNvSpPr>
          <p:nvPr>
            <p:ph type="title"/>
          </p:nvPr>
        </p:nvSpPr>
        <p:spPr>
          <a:xfrm>
            <a:off x="460788" y="457200"/>
            <a:ext cx="2938904" cy="1600200"/>
          </a:xfrm>
        </p:spPr>
        <p:txBody>
          <a:bodyPr anchor="ctr"/>
          <a:lstStyle>
            <a:lvl1pPr>
              <a:defRPr sz="32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7F23490-CA8D-F1C6-F6A1-7C1592DFA222}"/>
              </a:ext>
            </a:extLst>
          </p:cNvPr>
          <p:cNvSpPr>
            <a:spLocks noGrp="1"/>
          </p:cNvSpPr>
          <p:nvPr>
            <p:ph type="body" sz="half" idx="2"/>
          </p:nvPr>
        </p:nvSpPr>
        <p:spPr>
          <a:xfrm>
            <a:off x="460788" y="2401505"/>
            <a:ext cx="2938904" cy="3589041"/>
          </a:xfrm>
        </p:spPr>
        <p:txBody>
          <a:bodyPr anchor="t">
            <a:noAutofit/>
          </a:bodyPr>
          <a:lstStyle>
            <a:lvl1pPr marL="0" indent="0">
              <a:lnSpc>
                <a:spcPct val="100000"/>
              </a:lnSpc>
              <a:buNone/>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C10A0CE6-69B8-4AC6-ABD5-7EBE7BDFE54E}"/>
              </a:ext>
            </a:extLst>
          </p:cNvPr>
          <p:cNvSpPr/>
          <p:nvPr userDrawn="1"/>
        </p:nvSpPr>
        <p:spPr>
          <a:xfrm>
            <a:off x="552298" y="2057400"/>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028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3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blu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22905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985A0C1-27A7-4BF2-A903-E879BE1A671A}"/>
              </a:ext>
            </a:extLst>
          </p:cNvPr>
          <p:cNvSpPr>
            <a:spLocks noGrp="1"/>
          </p:cNvSpPr>
          <p:nvPr>
            <p:ph type="pic" idx="10"/>
          </p:nvPr>
        </p:nvSpPr>
        <p:spPr>
          <a:xfrm>
            <a:off x="0" y="1"/>
            <a:ext cx="12192000" cy="6371491"/>
          </a:xfrm>
        </p:spPr>
        <p:txBody>
          <a:bodyPr/>
          <a:lstStyle>
            <a:lvl1pPr marL="0" indent="0" algn="ctr">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7901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left yellow bar - text righ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786880" y="195861"/>
            <a:ext cx="4390145"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D493032-57CC-5C8B-78A7-0E4D53DC77EE}"/>
              </a:ext>
            </a:extLst>
          </p:cNvPr>
          <p:cNvSpPr>
            <a:spLocks noGrp="1"/>
          </p:cNvSpPr>
          <p:nvPr>
            <p:ph type="body" idx="1"/>
          </p:nvPr>
        </p:nvSpPr>
        <p:spPr>
          <a:xfrm>
            <a:off x="786880" y="3075586"/>
            <a:ext cx="4390145" cy="1500187"/>
          </a:xfrm>
        </p:spPr>
        <p:txBody>
          <a:bodyPr>
            <a:noAutofit/>
          </a:bodyPr>
          <a:lstStyle>
            <a:lvl1pPr marL="0" indent="0">
              <a:buNone/>
              <a:defRPr sz="2400">
                <a:solidFill>
                  <a:srgbClr val="192C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377A00C8-AF3B-4D08-97B2-2E9199975950}"/>
              </a:ext>
            </a:extLst>
          </p:cNvPr>
          <p:cNvSpPr/>
          <p:nvPr userDrawn="1"/>
        </p:nvSpPr>
        <p:spPr>
          <a:xfrm>
            <a:off x="895977" y="3088773"/>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106410E2-CDD4-4DD3-B584-42A3739677DE}"/>
              </a:ext>
            </a:extLst>
          </p:cNvPr>
          <p:cNvSpPr>
            <a:spLocks noGrp="1"/>
          </p:cNvSpPr>
          <p:nvPr>
            <p:ph type="subTitle" idx="10"/>
          </p:nvPr>
        </p:nvSpPr>
        <p:spPr>
          <a:xfrm>
            <a:off x="6595955" y="1010019"/>
            <a:ext cx="4349608" cy="1655762"/>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16160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57E1C-15C5-D225-32E4-0DF5AFA9FE16}"/>
              </a:ext>
            </a:extLst>
          </p:cNvPr>
          <p:cNvSpPr>
            <a:spLocks noGrp="1"/>
          </p:cNvSpPr>
          <p:nvPr>
            <p:ph type="title"/>
          </p:nvPr>
        </p:nvSpPr>
        <p:spPr>
          <a:xfrm>
            <a:off x="838200" y="2675731"/>
            <a:ext cx="43674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A63C1E-9C35-544A-396C-3C9532A9B8EA}"/>
              </a:ext>
            </a:extLst>
          </p:cNvPr>
          <p:cNvSpPr>
            <a:spLocks noGrp="1"/>
          </p:cNvSpPr>
          <p:nvPr>
            <p:ph type="body" idx="1"/>
          </p:nvPr>
        </p:nvSpPr>
        <p:spPr>
          <a:xfrm>
            <a:off x="5904000" y="309600"/>
            <a:ext cx="5449800" cy="5867363"/>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22EB7DB-2B00-4B80-ABA8-E99380892787}"/>
              </a:ext>
            </a:extLst>
          </p:cNvPr>
          <p:cNvSpPr/>
          <p:nvPr userDrawn="1"/>
        </p:nvSpPr>
        <p:spPr bwMode="auto">
          <a:xfrm>
            <a:off x="9849852" y="6467688"/>
            <a:ext cx="2500897" cy="297093"/>
          </a:xfrm>
          <a:prstGeom prst="rect">
            <a:avLst/>
          </a:prstGeom>
          <a:solidFill>
            <a:srgbClr val="FFC50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49" eaLnBrk="1" fontAlgn="auto" hangingPunct="1">
              <a:spcBef>
                <a:spcPts val="0"/>
              </a:spcBef>
              <a:spcAft>
                <a:spcPts val="0"/>
              </a:spcAft>
              <a:defRPr/>
            </a:pPr>
            <a:endParaRPr lang="en-US" sz="1350" dirty="0">
              <a:solidFill>
                <a:srgbClr val="192C50"/>
              </a:solidFill>
              <a:latin typeface="Arial" pitchFamily="-107" charset="0"/>
              <a:cs typeface="MS Pゴシック" pitchFamily="-92" charset="-128"/>
            </a:endParaRPr>
          </a:p>
        </p:txBody>
      </p:sp>
      <p:sp>
        <p:nvSpPr>
          <p:cNvPr id="11" name="TextBox 10">
            <a:extLst>
              <a:ext uri="{FF2B5EF4-FFF2-40B4-BE49-F238E27FC236}">
                <a16:creationId xmlns:a16="http://schemas.microsoft.com/office/drawing/2014/main" id="{2FC1F104-E38B-4D6A-B4EC-CE92E0B3A963}"/>
              </a:ext>
            </a:extLst>
          </p:cNvPr>
          <p:cNvSpPr txBox="1"/>
          <p:nvPr userDrawn="1"/>
        </p:nvSpPr>
        <p:spPr>
          <a:xfrm>
            <a:off x="9656858" y="6500817"/>
            <a:ext cx="2347459" cy="230832"/>
          </a:xfrm>
          <a:prstGeom prst="rect">
            <a:avLst/>
          </a:prstGeom>
          <a:noFill/>
        </p:spPr>
        <p:txBody>
          <a:bodyPr wrap="square" rtlCol="0">
            <a:spAutoFit/>
          </a:bodyPr>
          <a:lstStyle/>
          <a:p>
            <a:pPr algn="r" defTabSz="685783" eaLnBrk="1" fontAlgn="auto" hangingPunct="1">
              <a:spcBef>
                <a:spcPts val="0"/>
              </a:spcBef>
              <a:spcAft>
                <a:spcPts val="0"/>
              </a:spcAft>
              <a:defRPr/>
            </a:pPr>
            <a:r>
              <a:rPr lang="en-US" sz="900" dirty="0">
                <a:solidFill>
                  <a:srgbClr val="001F58"/>
                </a:solidFill>
                <a:latin typeface="Arial" panose="020B0604020202020204"/>
              </a:rPr>
              <a:t>UNIVERSITY OF ROCHESTER   |  </a:t>
            </a:r>
            <a:fld id="{D85E3DED-63DB-764A-B2ED-E6DDF1E60B3F}" type="slidenum">
              <a:rPr lang="en-US" sz="900" b="1">
                <a:solidFill>
                  <a:srgbClr val="001F58"/>
                </a:solidFill>
                <a:latin typeface="Arial" panose="020B0604020202020204"/>
              </a:rPr>
              <a:pPr algn="r" defTabSz="685783" eaLnBrk="1" fontAlgn="auto" hangingPunct="1">
                <a:spcBef>
                  <a:spcPts val="0"/>
                </a:spcBef>
                <a:spcAft>
                  <a:spcPts val="0"/>
                </a:spcAft>
                <a:defRPr/>
              </a:pPr>
              <a:t>‹#›</a:t>
            </a:fld>
            <a:endParaRPr lang="en-US" sz="900" b="1" dirty="0">
              <a:solidFill>
                <a:srgbClr val="001F58"/>
              </a:solidFill>
              <a:latin typeface="Arial" panose="020B0604020202020204"/>
            </a:endParaRPr>
          </a:p>
        </p:txBody>
      </p:sp>
    </p:spTree>
    <p:extLst>
      <p:ext uri="{BB962C8B-B14F-4D97-AF65-F5344CB8AC3E}">
        <p14:creationId xmlns:p14="http://schemas.microsoft.com/office/powerpoint/2010/main" val="161715302"/>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 id="2147483667" r:id="rId5"/>
    <p:sldLayoutId id="2147483665" r:id="rId6"/>
    <p:sldLayoutId id="2147483666" r:id="rId7"/>
    <p:sldLayoutId id="2147483688" r:id="rId8"/>
    <p:sldLayoutId id="2147483696" r:id="rId9"/>
    <p:sldLayoutId id="2147483668" r:id="rId10"/>
    <p:sldLayoutId id="2147483669" r:id="rId11"/>
    <p:sldLayoutId id="2147483692" r:id="rId12"/>
    <p:sldLayoutId id="2147483693" r:id="rId13"/>
    <p:sldLayoutId id="2147483671" r:id="rId14"/>
    <p:sldLayoutId id="2147483670" r:id="rId15"/>
    <p:sldLayoutId id="2147483691" r:id="rId16"/>
    <p:sldLayoutId id="2147483686" r:id="rId17"/>
    <p:sldLayoutId id="2147483673" r:id="rId18"/>
    <p:sldLayoutId id="2147483674" r:id="rId19"/>
    <p:sldLayoutId id="2147483672" r:id="rId20"/>
    <p:sldLayoutId id="2147483689" r:id="rId21"/>
    <p:sldLayoutId id="2147483690" r:id="rId22"/>
    <p:sldLayoutId id="2147483687" r:id="rId23"/>
    <p:sldLayoutId id="2147483694" r:id="rId24"/>
    <p:sldLayoutId id="2147483697" r:id="rId25"/>
    <p:sldLayoutId id="2147483701" r:id="rId26"/>
    <p:sldLayoutId id="2147483702" r:id="rId27"/>
    <p:sldLayoutId id="2147483703" r:id="rId28"/>
    <p:sldLayoutId id="2147483704" r:id="rId29"/>
    <p:sldLayoutId id="2147483705" r:id="rId30"/>
    <p:sldLayoutId id="2147483707" r:id="rId31"/>
    <p:sldLayoutId id="2147483708" r:id="rId32"/>
    <p:sldLayoutId id="2147483712" r:id="rId33"/>
    <p:sldLayoutId id="2147483713" r:id="rId34"/>
  </p:sldLayoutIdLst>
  <p:hf sldNum="0" hdr="0" ftr="0" dt="0"/>
  <p:txStyles>
    <p:titleStyle>
      <a:lvl1pPr algn="l" defTabSz="914400" rtl="0" eaLnBrk="1" latinLnBrk="0" hangingPunct="1">
        <a:lnSpc>
          <a:spcPct val="90000"/>
        </a:lnSpc>
        <a:spcBef>
          <a:spcPct val="0"/>
        </a:spcBef>
        <a:buNone/>
        <a:defRPr sz="4000" b="1" i="0" kern="1200">
          <a:solidFill>
            <a:srgbClr val="192C5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800" b="0" i="0" kern="1200">
          <a:solidFill>
            <a:srgbClr val="192C50"/>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1800"/>
        </a:spcBef>
        <a:buFont typeface="Courier New" panose="02070309020205020404" pitchFamily="49" charset="0"/>
        <a:buChar char="o"/>
        <a:defRPr sz="1800" b="0" i="0" kern="1200">
          <a:solidFill>
            <a:srgbClr val="192C50"/>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1800"/>
        </a:spcBef>
        <a:buFont typeface="Arial" panose="020B0604020202020204" pitchFamily="34" charset="0"/>
        <a:buChar char="•"/>
        <a:defRPr sz="1800" b="0" i="0" kern="1200">
          <a:solidFill>
            <a:srgbClr val="192C50"/>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1800"/>
        </a:spcBef>
        <a:buFont typeface="Courier New" panose="02070309020205020404" pitchFamily="49" charset="0"/>
        <a:buChar char="o"/>
        <a:defRPr sz="1800" b="0" i="0" kern="1200">
          <a:solidFill>
            <a:srgbClr val="192C50"/>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1800"/>
        </a:spcBef>
        <a:buFont typeface="Arial" panose="020B0604020202020204" pitchFamily="34" charset="0"/>
        <a:buChar char="•"/>
        <a:defRPr sz="1800" b="0" i="0" kern="1200">
          <a:solidFill>
            <a:srgbClr val="192C50"/>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57E1C-15C5-D225-32E4-0DF5AFA9FE16}"/>
              </a:ext>
            </a:extLst>
          </p:cNvPr>
          <p:cNvSpPr>
            <a:spLocks noGrp="1"/>
          </p:cNvSpPr>
          <p:nvPr>
            <p:ph type="title"/>
          </p:nvPr>
        </p:nvSpPr>
        <p:spPr>
          <a:xfrm>
            <a:off x="838200" y="2675731"/>
            <a:ext cx="43674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A63C1E-9C35-544A-396C-3C9532A9B8EA}"/>
              </a:ext>
            </a:extLst>
          </p:cNvPr>
          <p:cNvSpPr>
            <a:spLocks noGrp="1"/>
          </p:cNvSpPr>
          <p:nvPr>
            <p:ph type="body" idx="1"/>
          </p:nvPr>
        </p:nvSpPr>
        <p:spPr>
          <a:xfrm>
            <a:off x="5904000" y="309600"/>
            <a:ext cx="5449800" cy="5867363"/>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22EB7DB-2B00-4B80-ABA8-E99380892787}"/>
              </a:ext>
            </a:extLst>
          </p:cNvPr>
          <p:cNvSpPr/>
          <p:nvPr userDrawn="1"/>
        </p:nvSpPr>
        <p:spPr bwMode="auto">
          <a:xfrm>
            <a:off x="9849853" y="6467688"/>
            <a:ext cx="2342148" cy="263961"/>
          </a:xfrm>
          <a:prstGeom prst="rect">
            <a:avLst/>
          </a:prstGeom>
          <a:solidFill>
            <a:srgbClr val="FFC50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49" eaLnBrk="1" fontAlgn="auto" hangingPunct="1">
              <a:spcBef>
                <a:spcPts val="0"/>
              </a:spcBef>
              <a:spcAft>
                <a:spcPts val="0"/>
              </a:spcAft>
              <a:defRPr/>
            </a:pPr>
            <a:endParaRPr lang="en-US" sz="1350" dirty="0">
              <a:solidFill>
                <a:srgbClr val="192C50"/>
              </a:solidFill>
              <a:latin typeface="Arial" pitchFamily="-107" charset="0"/>
              <a:cs typeface="MS Pゴシック" pitchFamily="-92" charset="-128"/>
            </a:endParaRPr>
          </a:p>
        </p:txBody>
      </p:sp>
      <p:sp>
        <p:nvSpPr>
          <p:cNvPr id="11" name="TextBox 10">
            <a:extLst>
              <a:ext uri="{FF2B5EF4-FFF2-40B4-BE49-F238E27FC236}">
                <a16:creationId xmlns:a16="http://schemas.microsoft.com/office/drawing/2014/main" id="{2FC1F104-E38B-4D6A-B4EC-CE92E0B3A963}"/>
              </a:ext>
            </a:extLst>
          </p:cNvPr>
          <p:cNvSpPr txBox="1"/>
          <p:nvPr userDrawn="1"/>
        </p:nvSpPr>
        <p:spPr>
          <a:xfrm>
            <a:off x="9656858" y="6500817"/>
            <a:ext cx="2347459" cy="230832"/>
          </a:xfrm>
          <a:prstGeom prst="rect">
            <a:avLst/>
          </a:prstGeom>
          <a:noFill/>
        </p:spPr>
        <p:txBody>
          <a:bodyPr wrap="square" rtlCol="0">
            <a:spAutoFit/>
          </a:bodyPr>
          <a:lstStyle/>
          <a:p>
            <a:pPr algn="r" defTabSz="685783" eaLnBrk="1" fontAlgn="auto" hangingPunct="1">
              <a:spcBef>
                <a:spcPts val="0"/>
              </a:spcBef>
              <a:spcAft>
                <a:spcPts val="0"/>
              </a:spcAft>
              <a:defRPr/>
            </a:pPr>
            <a:r>
              <a:rPr lang="en-US" sz="900" dirty="0">
                <a:solidFill>
                  <a:srgbClr val="001F58"/>
                </a:solidFill>
                <a:latin typeface="Arial" panose="020B0604020202020204"/>
              </a:rPr>
              <a:t>UNIVERSITY OF ROCHESTER   |  </a:t>
            </a:r>
            <a:fld id="{D85E3DED-63DB-764A-B2ED-E6DDF1E60B3F}" type="slidenum">
              <a:rPr lang="en-US" sz="900" b="1">
                <a:solidFill>
                  <a:srgbClr val="001F58"/>
                </a:solidFill>
                <a:latin typeface="Arial" panose="020B0604020202020204"/>
              </a:rPr>
              <a:pPr algn="r" defTabSz="685783" eaLnBrk="1" fontAlgn="auto" hangingPunct="1">
                <a:spcBef>
                  <a:spcPts val="0"/>
                </a:spcBef>
                <a:spcAft>
                  <a:spcPts val="0"/>
                </a:spcAft>
                <a:defRPr/>
              </a:pPr>
              <a:t>‹#›</a:t>
            </a:fld>
            <a:endParaRPr lang="en-US" sz="900" b="1" dirty="0">
              <a:solidFill>
                <a:srgbClr val="001F58"/>
              </a:solidFill>
              <a:latin typeface="Arial" panose="020B0604020202020204"/>
            </a:endParaRPr>
          </a:p>
        </p:txBody>
      </p:sp>
    </p:spTree>
    <p:extLst>
      <p:ext uri="{BB962C8B-B14F-4D97-AF65-F5344CB8AC3E}">
        <p14:creationId xmlns:p14="http://schemas.microsoft.com/office/powerpoint/2010/main" val="161715302"/>
      </p:ext>
    </p:extLst>
  </p:cSld>
  <p:clrMap bg1="lt1" tx1="dk1" bg2="lt2" tx2="dk2" accent1="accent1" accent2="accent2" accent3="accent3" accent4="accent4" accent5="accent5" accent6="accent6" hlink="hlink" folHlink="folHlink"/>
  <p:sldLayoutIdLst>
    <p:sldLayoutId id="2147483710" r:id="rId1"/>
    <p:sldLayoutId id="2147483711" r:id="rId2"/>
  </p:sldLayoutIdLst>
  <p:hf sldNum="0" hdr="0" ftr="0" dt="0"/>
  <p:txStyles>
    <p:titleStyle>
      <a:lvl1pPr algn="l" defTabSz="914400" rtl="0" eaLnBrk="1" latinLnBrk="0" hangingPunct="1">
        <a:lnSpc>
          <a:spcPct val="90000"/>
        </a:lnSpc>
        <a:spcBef>
          <a:spcPct val="0"/>
        </a:spcBef>
        <a:buNone/>
        <a:defRPr sz="4000" b="1" i="0" kern="1200">
          <a:solidFill>
            <a:srgbClr val="192C5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800" b="0" i="0" kern="1200">
          <a:solidFill>
            <a:srgbClr val="192C50"/>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1800"/>
        </a:spcBef>
        <a:buFont typeface="Courier New" panose="02070309020205020404" pitchFamily="49" charset="0"/>
        <a:buChar char="o"/>
        <a:defRPr sz="1800" b="0" i="0" kern="1200">
          <a:solidFill>
            <a:srgbClr val="192C50"/>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1800"/>
        </a:spcBef>
        <a:buFont typeface="Arial" panose="020B0604020202020204" pitchFamily="34" charset="0"/>
        <a:buChar char="•"/>
        <a:defRPr sz="1800" b="0" i="0" kern="1200">
          <a:solidFill>
            <a:srgbClr val="192C50"/>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1800"/>
        </a:spcBef>
        <a:buFont typeface="Courier New" panose="02070309020205020404" pitchFamily="49" charset="0"/>
        <a:buChar char="o"/>
        <a:defRPr sz="1800" b="0" i="0" kern="1200">
          <a:solidFill>
            <a:srgbClr val="192C50"/>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1800"/>
        </a:spcBef>
        <a:buFont typeface="Arial" panose="020B0604020202020204" pitchFamily="34" charset="0"/>
        <a:buChar char="•"/>
        <a:defRPr sz="1800" b="0" i="0" kern="1200">
          <a:solidFill>
            <a:srgbClr val="192C50"/>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s://rochester.app.box.com/s/3xizlz0gjazlr41j1hu6am5gx2jchyjo"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mailto:PriceIncrease@URMC.Rochester.edu"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mailto:jimmy.paulino@rochester.edu" TargetMode="External"/><Relationship Id="rId2" Type="http://schemas.openxmlformats.org/officeDocument/2006/relationships/hyperlink" Target="mailto:scott.malouf@rochester.edu" TargetMode="External"/><Relationship Id="rId1" Type="http://schemas.openxmlformats.org/officeDocument/2006/relationships/slideLayout" Target="../slideLayouts/slideLayout23.xml"/><Relationship Id="rId4" Type="http://schemas.openxmlformats.org/officeDocument/2006/relationships/hyperlink" Target="mailto:PriceIncrease@URMC.Rocheste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A4D73F-DA96-DD76-8786-C1F4538056BE}"/>
              </a:ext>
            </a:extLst>
          </p:cNvPr>
          <p:cNvSpPr>
            <a:spLocks noGrp="1"/>
          </p:cNvSpPr>
          <p:nvPr>
            <p:ph type="title"/>
          </p:nvPr>
        </p:nvSpPr>
        <p:spPr/>
        <p:txBody>
          <a:bodyPr anchor="b"/>
          <a:lstStyle/>
          <a:p>
            <a:r>
              <a:rPr lang="en-US" sz="3200" spc="-100" dirty="0"/>
              <a:t>Tariff Guidance</a:t>
            </a:r>
          </a:p>
        </p:txBody>
      </p:sp>
      <p:pic>
        <p:nvPicPr>
          <p:cNvPr id="8" name="Picture Placeholder 7">
            <a:extLst>
              <a:ext uri="{FF2B5EF4-FFF2-40B4-BE49-F238E27FC236}">
                <a16:creationId xmlns:a16="http://schemas.microsoft.com/office/drawing/2014/main" id="{1868D894-4A1A-9B2D-6BB5-DD074E0DC795}"/>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25982" b="25982"/>
          <a:stretch/>
        </p:blipFill>
        <p:spPr>
          <a:xfrm>
            <a:off x="0" y="12358"/>
            <a:ext cx="12192000" cy="3291077"/>
          </a:xfrm>
        </p:spPr>
      </p:pic>
      <p:sp>
        <p:nvSpPr>
          <p:cNvPr id="3" name="Text Placeholder 2">
            <a:extLst>
              <a:ext uri="{FF2B5EF4-FFF2-40B4-BE49-F238E27FC236}">
                <a16:creationId xmlns:a16="http://schemas.microsoft.com/office/drawing/2014/main" id="{D09B935A-CB5B-4449-9F4F-1B3CC2403639}"/>
              </a:ext>
            </a:extLst>
          </p:cNvPr>
          <p:cNvSpPr>
            <a:spLocks noGrp="1"/>
          </p:cNvSpPr>
          <p:nvPr>
            <p:ph type="body" idx="1"/>
          </p:nvPr>
        </p:nvSpPr>
        <p:spPr/>
        <p:txBody>
          <a:bodyPr/>
          <a:lstStyle/>
          <a:p>
            <a:r>
              <a:rPr lang="en-US" sz="1800" dirty="0">
                <a:solidFill>
                  <a:schemeClr val="tx1"/>
                </a:solidFill>
              </a:rPr>
              <a:t>September 2025</a:t>
            </a:r>
          </a:p>
        </p:txBody>
      </p:sp>
    </p:spTree>
    <p:extLst>
      <p:ext uri="{BB962C8B-B14F-4D97-AF65-F5344CB8AC3E}">
        <p14:creationId xmlns:p14="http://schemas.microsoft.com/office/powerpoint/2010/main" val="282523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A354D1-BD2E-DB8C-B06F-E1472F76363B}"/>
              </a:ext>
            </a:extLst>
          </p:cNvPr>
          <p:cNvSpPr>
            <a:spLocks noGrp="1"/>
          </p:cNvSpPr>
          <p:nvPr>
            <p:ph type="title"/>
          </p:nvPr>
        </p:nvSpPr>
        <p:spPr>
          <a:xfrm>
            <a:off x="416430" y="278939"/>
            <a:ext cx="11359140" cy="590204"/>
          </a:xfrm>
        </p:spPr>
        <p:txBody>
          <a:bodyPr/>
          <a:lstStyle/>
          <a:p>
            <a:r>
              <a:rPr lang="en-US" dirty="0"/>
              <a:t>What We Will Cover Today:</a:t>
            </a:r>
          </a:p>
        </p:txBody>
      </p:sp>
      <p:sp>
        <p:nvSpPr>
          <p:cNvPr id="7" name="TextBox 6">
            <a:extLst>
              <a:ext uri="{FF2B5EF4-FFF2-40B4-BE49-F238E27FC236}">
                <a16:creationId xmlns:a16="http://schemas.microsoft.com/office/drawing/2014/main" id="{6F25EDD1-EDF5-72F2-24A1-5157134432D1}"/>
              </a:ext>
            </a:extLst>
          </p:cNvPr>
          <p:cNvSpPr txBox="1"/>
          <p:nvPr/>
        </p:nvSpPr>
        <p:spPr>
          <a:xfrm>
            <a:off x="341024" y="1495593"/>
            <a:ext cx="11850976" cy="5632311"/>
          </a:xfrm>
          <a:prstGeom prst="rect">
            <a:avLst/>
          </a:prstGeom>
          <a:noFill/>
        </p:spPr>
        <p:txBody>
          <a:bodyPr wrap="square">
            <a:spAutoFit/>
          </a:bodyPr>
          <a:lstStyle/>
          <a:p>
            <a:r>
              <a:rPr lang="en-US" sz="2800" b="1" dirty="0"/>
              <a:t>Part 1: Vendor Price Increases</a:t>
            </a:r>
            <a:endParaRPr lang="en-US" sz="2800" dirty="0"/>
          </a:p>
          <a:p>
            <a:pPr lvl="0"/>
            <a:r>
              <a:rPr lang="en-US" sz="2800" dirty="0"/>
              <a:t>How to respond when vendors raise prices due to tariffs</a:t>
            </a:r>
          </a:p>
          <a:p>
            <a:endParaRPr lang="en-US" sz="2800" b="1" dirty="0"/>
          </a:p>
          <a:p>
            <a:endParaRPr lang="en-US" sz="2800" b="1" dirty="0"/>
          </a:p>
          <a:p>
            <a:r>
              <a:rPr lang="en-US" sz="2800" b="1" dirty="0"/>
              <a:t>Part 2: Tariff Exemption Application</a:t>
            </a:r>
            <a:endParaRPr lang="en-US" sz="2800" dirty="0"/>
          </a:p>
          <a:p>
            <a:pPr lvl="0"/>
            <a:r>
              <a:rPr lang="en-US" sz="2800" dirty="0"/>
              <a:t>How to eliminate import tariffs on research equipment</a:t>
            </a:r>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a:p>
            <a:pPr lvl="0"/>
            <a:endParaRPr lang="en-US" sz="2400" dirty="0"/>
          </a:p>
        </p:txBody>
      </p:sp>
    </p:spTree>
    <p:extLst>
      <p:ext uri="{BB962C8B-B14F-4D97-AF65-F5344CB8AC3E}">
        <p14:creationId xmlns:p14="http://schemas.microsoft.com/office/powerpoint/2010/main" val="62753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31CB-F1D1-F744-D31D-74CF29EC0C0D}"/>
              </a:ext>
            </a:extLst>
          </p:cNvPr>
          <p:cNvSpPr>
            <a:spLocks noGrp="1"/>
          </p:cNvSpPr>
          <p:nvPr>
            <p:ph type="title"/>
          </p:nvPr>
        </p:nvSpPr>
        <p:spPr>
          <a:xfrm>
            <a:off x="341024" y="464473"/>
            <a:ext cx="11359140" cy="625417"/>
          </a:xfrm>
        </p:spPr>
        <p:txBody>
          <a:bodyPr/>
          <a:lstStyle/>
          <a:p>
            <a:r>
              <a:rPr lang="en-US" dirty="0"/>
              <a:t>PART 1: Vendor Price Increases</a:t>
            </a:r>
            <a:br>
              <a:rPr lang="en-US" dirty="0"/>
            </a:br>
            <a:endParaRPr lang="en-US" dirty="0"/>
          </a:p>
        </p:txBody>
      </p:sp>
      <p:sp>
        <p:nvSpPr>
          <p:cNvPr id="4" name="TextBox 3">
            <a:extLst>
              <a:ext uri="{FF2B5EF4-FFF2-40B4-BE49-F238E27FC236}">
                <a16:creationId xmlns:a16="http://schemas.microsoft.com/office/drawing/2014/main" id="{C790A6B7-16AB-8DD3-759B-1A672089A933}"/>
              </a:ext>
            </a:extLst>
          </p:cNvPr>
          <p:cNvSpPr txBox="1"/>
          <p:nvPr/>
        </p:nvSpPr>
        <p:spPr>
          <a:xfrm>
            <a:off x="341024" y="1299665"/>
            <a:ext cx="11740486" cy="5282215"/>
          </a:xfrm>
          <a:prstGeom prst="rect">
            <a:avLst/>
          </a:prstGeom>
          <a:noFill/>
        </p:spPr>
        <p:txBody>
          <a:bodyPr wrap="square">
            <a:spAutoFit/>
          </a:bodyPr>
          <a:lstStyle/>
          <a:p>
            <a:r>
              <a:rPr lang="en-US" sz="2400" b="1" dirty="0"/>
              <a:t>Situation:</a:t>
            </a:r>
            <a:r>
              <a:rPr lang="en-US" sz="2400" dirty="0"/>
              <a:t> Import tariffs of 10-35%+ are causing vendors to raise supplies prices.</a:t>
            </a:r>
          </a:p>
          <a:p>
            <a:endParaRPr lang="en-US" sz="2400" b="1" dirty="0"/>
          </a:p>
          <a:p>
            <a:r>
              <a:rPr lang="en-US" sz="2400" b="1" dirty="0"/>
              <a:t>Do not </a:t>
            </a:r>
            <a:r>
              <a:rPr lang="en-US" sz="2400" dirty="0"/>
              <a:t>accept price increases without proper justification. Request the following from your vendor:</a:t>
            </a:r>
          </a:p>
          <a:p>
            <a:pPr marL="800100" lvl="1" indent="-342900">
              <a:buFont typeface="Arial" panose="020B0604020202020204" pitchFamily="34" charset="0"/>
              <a:buChar char="•"/>
            </a:pPr>
            <a:r>
              <a:rPr lang="en-US" sz="2400" dirty="0"/>
              <a:t>Send a respond to supplier suggested by Purchasing </a:t>
            </a:r>
            <a:r>
              <a:rPr lang="en-US" sz="2400" dirty="0">
                <a:hlinkClick r:id="rId2"/>
              </a:rPr>
              <a:t>Communication</a:t>
            </a:r>
            <a:r>
              <a:rPr lang="en-US" sz="2400" dirty="0"/>
              <a:t>, also see next slide.</a:t>
            </a:r>
          </a:p>
          <a:p>
            <a:pPr marL="1257300" lvl="2" indent="-342900">
              <a:buFont typeface="Wingdings" panose="05000000000000000000" pitchFamily="2" charset="2"/>
              <a:buChar char="Ø"/>
            </a:pPr>
            <a:r>
              <a:rPr lang="en-US" sz="2400" dirty="0"/>
              <a:t>Detailed explanation of how tariffs impacted their costs </a:t>
            </a:r>
          </a:p>
          <a:p>
            <a:pPr marL="1257300" lvl="2" indent="-342900">
              <a:buFont typeface="Wingdings" panose="05000000000000000000" pitchFamily="2" charset="2"/>
              <a:buChar char="Ø"/>
            </a:pPr>
            <a:r>
              <a:rPr lang="en-US" sz="2400" dirty="0"/>
              <a:t>Itemized cost breakdown with specific calculations </a:t>
            </a:r>
          </a:p>
          <a:p>
            <a:pPr marL="1257300" lvl="2" indent="-342900">
              <a:buFont typeface="Wingdings" panose="05000000000000000000" pitchFamily="2" charset="2"/>
              <a:buChar char="Ø"/>
            </a:pPr>
            <a:r>
              <a:rPr lang="en-US" sz="2400" dirty="0"/>
              <a:t>Description of their efforts to minimize cost increases</a:t>
            </a:r>
          </a:p>
          <a:p>
            <a:endParaRPr lang="en-US" sz="2400" b="1" dirty="0"/>
          </a:p>
          <a:p>
            <a:r>
              <a:rPr lang="en-US" sz="2400" b="1" dirty="0"/>
              <a:t>Important:</a:t>
            </a:r>
            <a:r>
              <a:rPr lang="en-US" sz="2400" dirty="0"/>
              <a:t> Ask vendors to itemize tariff charges as separate line items rather than embedding them in the base price. This allows us to track costs and potentially recover funds if tariffs change.</a:t>
            </a:r>
          </a:p>
          <a:p>
            <a:pPr marL="0" marR="0">
              <a:lnSpc>
                <a:spcPct val="115000"/>
              </a:lnSpc>
              <a:spcAft>
                <a:spcPts val="800"/>
              </a:spcAft>
              <a:buNone/>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722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A470-29BB-81BA-E53E-1E288AF29D1E}"/>
              </a:ext>
            </a:extLst>
          </p:cNvPr>
          <p:cNvSpPr>
            <a:spLocks noGrp="1"/>
          </p:cNvSpPr>
          <p:nvPr>
            <p:ph type="title"/>
          </p:nvPr>
        </p:nvSpPr>
        <p:spPr/>
        <p:txBody>
          <a:bodyPr/>
          <a:lstStyle/>
          <a:p>
            <a:r>
              <a:rPr lang="en-US" dirty="0"/>
              <a:t>Suggested Response to Supplier</a:t>
            </a:r>
          </a:p>
        </p:txBody>
      </p:sp>
      <p:sp>
        <p:nvSpPr>
          <p:cNvPr id="4" name="Content Placeholder 2">
            <a:extLst>
              <a:ext uri="{FF2B5EF4-FFF2-40B4-BE49-F238E27FC236}">
                <a16:creationId xmlns:a16="http://schemas.microsoft.com/office/drawing/2014/main" id="{8AE178B5-FB9A-D013-C857-FDA1EB955CC4}"/>
              </a:ext>
            </a:extLst>
          </p:cNvPr>
          <p:cNvSpPr txBox="1">
            <a:spLocks/>
          </p:cNvSpPr>
          <p:nvPr/>
        </p:nvSpPr>
        <p:spPr bwMode="auto">
          <a:xfrm>
            <a:off x="838994" y="1227908"/>
            <a:ext cx="10363200" cy="5434281"/>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2"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a:lstStyle>
          <a:p>
            <a:pPr marL="0" indent="0">
              <a:buFont typeface="Wingdings" pitchFamily="2" charset="2"/>
              <a:buNone/>
            </a:pPr>
            <a:r>
              <a:rPr lang="en-US" sz="1400" kern="0" dirty="0">
                <a:latin typeface="Arial" panose="020B0604020202020204" pitchFamily="34" charset="0"/>
                <a:cs typeface="Arial" panose="020B0604020202020204" pitchFamily="34" charset="0"/>
              </a:rPr>
              <a:t>We have recently received your notification regarding price increases. We must ensure that any price adjustments are fully justified and transparent. To this end, we kindly request that you provide the following information:</a:t>
            </a:r>
          </a:p>
          <a:p>
            <a:pPr>
              <a:buFont typeface="Wingdings" pitchFamily="2" charset="2"/>
              <a:buAutoNum type="arabicPeriod"/>
            </a:pPr>
            <a:endParaRPr lang="en-US" sz="1400" kern="0" dirty="0">
              <a:latin typeface="Arial" panose="020B0604020202020204" pitchFamily="34" charset="0"/>
              <a:cs typeface="Arial" panose="020B0604020202020204" pitchFamily="34" charset="0"/>
            </a:endParaRPr>
          </a:p>
          <a:p>
            <a:pPr>
              <a:buFont typeface="Wingdings" pitchFamily="2" charset="2"/>
              <a:buAutoNum type="arabicPeriod"/>
            </a:pPr>
            <a:r>
              <a:rPr lang="en-US" sz="1400" kern="0" dirty="0">
                <a:latin typeface="Arial" panose="020B0604020202020204" pitchFamily="34" charset="0"/>
                <a:cs typeface="Arial" panose="020B0604020202020204" pitchFamily="34" charset="0"/>
              </a:rPr>
              <a:t>Detailed Justification: Please provide a comprehensive explanation of the reasons for the price increase, including specific details on how the new tariffs have directly impacted your costs.</a:t>
            </a:r>
          </a:p>
          <a:p>
            <a:pPr>
              <a:buFont typeface="Wingdings" pitchFamily="2" charset="2"/>
              <a:buAutoNum type="arabicPeriod"/>
            </a:pPr>
            <a:endParaRPr lang="en-US" sz="1400" kern="0" dirty="0">
              <a:latin typeface="Arial" panose="020B0604020202020204" pitchFamily="34" charset="0"/>
              <a:cs typeface="Arial" panose="020B0604020202020204" pitchFamily="34" charset="0"/>
            </a:endParaRPr>
          </a:p>
          <a:p>
            <a:pPr>
              <a:buFont typeface="Wingdings" pitchFamily="2" charset="2"/>
              <a:buAutoNum type="arabicPeriod"/>
            </a:pPr>
            <a:r>
              <a:rPr lang="en-US" sz="1400" kern="0" dirty="0">
                <a:latin typeface="Arial" panose="020B0604020202020204" pitchFamily="34" charset="0"/>
                <a:cs typeface="Arial" panose="020B0604020202020204" pitchFamily="34" charset="0"/>
              </a:rPr>
              <a:t>Calculations: We require a detailed breakdown of the calculations used to determine the price increase. This should include the specific tariffs applied, the affected materials or products, and the percentage increase attributed to each factor.</a:t>
            </a:r>
          </a:p>
          <a:p>
            <a:pPr>
              <a:buFont typeface="Wingdings" pitchFamily="2" charset="2"/>
              <a:buAutoNum type="arabicPeriod"/>
            </a:pPr>
            <a:endParaRPr lang="en-US" sz="1400" kern="0" dirty="0">
              <a:latin typeface="Arial" panose="020B0604020202020204" pitchFamily="34" charset="0"/>
              <a:cs typeface="Arial" panose="020B0604020202020204" pitchFamily="34" charset="0"/>
            </a:endParaRPr>
          </a:p>
          <a:p>
            <a:pPr>
              <a:buFont typeface="Wingdings" pitchFamily="2" charset="2"/>
              <a:buAutoNum type="arabicPeriod"/>
            </a:pPr>
            <a:r>
              <a:rPr lang="en-US" sz="1400" kern="0" dirty="0">
                <a:latin typeface="Arial" panose="020B0604020202020204" pitchFamily="34" charset="0"/>
                <a:cs typeface="Arial" panose="020B0604020202020204" pitchFamily="34" charset="0"/>
              </a:rPr>
              <a:t>Mitigation Plan: Please outline any strategies or measures you are implementing to manage costs and minimize the need for price increases.</a:t>
            </a:r>
          </a:p>
          <a:p>
            <a:pPr>
              <a:buFont typeface="Wingdings" pitchFamily="2" charset="2"/>
              <a:buAutoNum type="arabicPeriod"/>
            </a:pPr>
            <a:endParaRPr lang="en-US" sz="1400" kern="0" dirty="0">
              <a:latin typeface="Arial" panose="020B0604020202020204" pitchFamily="34" charset="0"/>
              <a:cs typeface="Arial" panose="020B0604020202020204" pitchFamily="34" charset="0"/>
            </a:endParaRPr>
          </a:p>
          <a:p>
            <a:pPr marL="0" indent="0">
              <a:buFont typeface="Wingdings" pitchFamily="2" charset="2"/>
              <a:buNone/>
            </a:pPr>
            <a:r>
              <a:rPr lang="en-US" sz="1400" kern="0" dirty="0">
                <a:latin typeface="Arial" panose="020B0604020202020204" pitchFamily="34" charset="0"/>
                <a:cs typeface="Arial" panose="020B0604020202020204" pitchFamily="34" charset="0"/>
              </a:rPr>
              <a:t>We value our partnership and are committed to working collaboratively to navigate these challenges. By providing the requested information, you will help us better understand the situation and explore potential solutions together. </a:t>
            </a:r>
          </a:p>
          <a:p>
            <a:pPr marL="0" indent="0">
              <a:buFont typeface="Wingdings" pitchFamily="2" charset="2"/>
              <a:buNone/>
            </a:pPr>
            <a:endParaRPr lang="en-US" sz="1400" kern="0" dirty="0">
              <a:latin typeface="Arial" panose="020B0604020202020204" pitchFamily="34" charset="0"/>
              <a:cs typeface="Arial" panose="020B0604020202020204" pitchFamily="34" charset="0"/>
            </a:endParaRPr>
          </a:p>
          <a:p>
            <a:pPr marL="0" indent="0">
              <a:buFont typeface="Wingdings" pitchFamily="2" charset="2"/>
              <a:buNone/>
            </a:pPr>
            <a:r>
              <a:rPr lang="en-US" sz="1400" kern="0" dirty="0">
                <a:latin typeface="Arial" panose="020B0604020202020204" pitchFamily="34" charset="0"/>
                <a:cs typeface="Arial" panose="020B0604020202020204" pitchFamily="34" charset="0"/>
              </a:rPr>
              <a:t>Please submit the requested documentation by [specific deadline, e.g., within 5 business days] to ensure a timely review and response.</a:t>
            </a:r>
          </a:p>
          <a:p>
            <a:pPr marL="0" indent="0">
              <a:buFont typeface="Wingdings" pitchFamily="2" charset="2"/>
              <a:buNone/>
            </a:pPr>
            <a:endParaRPr lang="en-US" sz="1400" kern="0" dirty="0">
              <a:latin typeface="Arial" panose="020B0604020202020204" pitchFamily="34" charset="0"/>
              <a:cs typeface="Arial" panose="020B0604020202020204" pitchFamily="34" charset="0"/>
            </a:endParaRPr>
          </a:p>
          <a:p>
            <a:pPr marL="0" indent="0">
              <a:buFont typeface="Wingdings" pitchFamily="2" charset="2"/>
              <a:buNone/>
            </a:pPr>
            <a:r>
              <a:rPr lang="en-US" sz="1400" kern="0" dirty="0">
                <a:latin typeface="Arial" panose="020B0604020202020204" pitchFamily="34" charset="0"/>
                <a:cs typeface="Arial" panose="020B0604020202020204" pitchFamily="34" charset="0"/>
              </a:rPr>
              <a:t>Thank you for your cooperation and understanding. We look forward to your prompt response.</a:t>
            </a:r>
          </a:p>
        </p:txBody>
      </p:sp>
    </p:spTree>
    <p:extLst>
      <p:ext uri="{BB962C8B-B14F-4D97-AF65-F5344CB8AC3E}">
        <p14:creationId xmlns:p14="http://schemas.microsoft.com/office/powerpoint/2010/main" val="236983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5466-BDB0-67E8-25D5-86B01B23EC40}"/>
              </a:ext>
            </a:extLst>
          </p:cNvPr>
          <p:cNvSpPr>
            <a:spLocks noGrp="1"/>
          </p:cNvSpPr>
          <p:nvPr>
            <p:ph type="title"/>
          </p:nvPr>
        </p:nvSpPr>
        <p:spPr/>
        <p:txBody>
          <a:bodyPr/>
          <a:lstStyle/>
          <a:p>
            <a:r>
              <a:rPr lang="en-US" dirty="0"/>
              <a:t>Getting Help With Price Increases</a:t>
            </a:r>
          </a:p>
        </p:txBody>
      </p:sp>
      <p:sp>
        <p:nvSpPr>
          <p:cNvPr id="5" name="TextBox 4">
            <a:extLst>
              <a:ext uri="{FF2B5EF4-FFF2-40B4-BE49-F238E27FC236}">
                <a16:creationId xmlns:a16="http://schemas.microsoft.com/office/drawing/2014/main" id="{5D53A7DA-A026-9ED9-1FC1-7A69E5731AFA}"/>
              </a:ext>
            </a:extLst>
          </p:cNvPr>
          <p:cNvSpPr txBox="1"/>
          <p:nvPr/>
        </p:nvSpPr>
        <p:spPr>
          <a:xfrm>
            <a:off x="341024" y="1184029"/>
            <a:ext cx="11359140" cy="3557449"/>
          </a:xfrm>
          <a:prstGeom prst="rect">
            <a:avLst/>
          </a:prstGeom>
          <a:noFill/>
        </p:spPr>
        <p:txBody>
          <a:bodyPr wrap="square">
            <a:spAutoFit/>
          </a:bodyPr>
          <a:lstStyle/>
          <a:p>
            <a:pPr marL="0" marR="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Strategies to Manage Costs:</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If price increases cannot be avoided, consider these alternatives: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Source supplies from countries with lower tariff rates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Negotiate directly with vendors on pricing and terms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Delay orders until more favorable conditions exist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Purchase strategically in bulk when appropriate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Leverage group Purchasing contracts for better rates</a:t>
            </a:r>
          </a:p>
        </p:txBody>
      </p:sp>
      <p:cxnSp>
        <p:nvCxnSpPr>
          <p:cNvPr id="7" name="Straight Connector 6">
            <a:extLst>
              <a:ext uri="{FF2B5EF4-FFF2-40B4-BE49-F238E27FC236}">
                <a16:creationId xmlns:a16="http://schemas.microsoft.com/office/drawing/2014/main" id="{B14CCAF8-EABF-547A-D3E4-E2A2B0A56982}"/>
              </a:ext>
            </a:extLst>
          </p:cNvPr>
          <p:cNvCxnSpPr>
            <a:cxnSpLocks/>
          </p:cNvCxnSpPr>
          <p:nvPr/>
        </p:nvCxnSpPr>
        <p:spPr>
          <a:xfrm>
            <a:off x="435617" y="4931979"/>
            <a:ext cx="6511721"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02016196-B6D9-92B8-4104-D5F9E1C46126}"/>
              </a:ext>
            </a:extLst>
          </p:cNvPr>
          <p:cNvSpPr txBox="1"/>
          <p:nvPr/>
        </p:nvSpPr>
        <p:spPr>
          <a:xfrm>
            <a:off x="435617" y="5019419"/>
            <a:ext cx="11359139" cy="1134862"/>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Need Assistance?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Contact the Purchasing Department for support in evaluating and responding </a:t>
            </a:r>
            <a:r>
              <a:rPr lang="en-US" kern="100" dirty="0">
                <a:latin typeface="Aptos" panose="020B0004020202020204" pitchFamily="34" charset="0"/>
                <a:ea typeface="Aptos" panose="020B0004020202020204" pitchFamily="34" charset="0"/>
                <a:cs typeface="Times New Roman" panose="02020603050405020304" pitchFamily="18" charset="0"/>
              </a:rPr>
              <a:t>to increases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r>
              <a:rPr lang="en-US" sz="1800" b="1" kern="100" dirty="0">
                <a:solidFill>
                  <a:srgbClr val="192C50"/>
                </a:solidFill>
                <a:effectLst/>
                <a:latin typeface="Aptos" panose="020B0004020202020204" pitchFamily="34" charset="0"/>
                <a:ea typeface="Aptos" panose="020B0004020202020204" pitchFamily="34" charset="0"/>
                <a:cs typeface="Times New Roman" panose="02020603050405020304" pitchFamily="18" charset="0"/>
              </a:rPr>
              <a:t>Email:</a:t>
            </a:r>
            <a:r>
              <a:rPr lang="en-US" sz="1800" kern="100" dirty="0">
                <a:solidFill>
                  <a:srgbClr val="192C50"/>
                </a:solidFill>
                <a:effectLst/>
                <a:latin typeface="Aptos" panose="020B0004020202020204" pitchFamily="34" charset="0"/>
                <a:ea typeface="Aptos" panose="020B0004020202020204" pitchFamily="34" charset="0"/>
                <a:cs typeface="Times New Roman" panose="02020603050405020304" pitchFamily="18" charset="0"/>
              </a:rPr>
              <a:t> </a:t>
            </a:r>
            <a:r>
              <a:rPr lang="en-US" sz="1800" u="sng" kern="100" dirty="0">
                <a:solidFill>
                  <a:srgbClr val="192C50"/>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PriceIncrease@URMC.Rochester.edu</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Subject Line: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"Recent Price Increase Request"</a:t>
            </a:r>
          </a:p>
        </p:txBody>
      </p:sp>
    </p:spTree>
    <p:extLst>
      <p:ext uri="{BB962C8B-B14F-4D97-AF65-F5344CB8AC3E}">
        <p14:creationId xmlns:p14="http://schemas.microsoft.com/office/powerpoint/2010/main" val="39235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EC45C-E67A-69D2-223B-441B5375B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9D38C-2020-0BF0-B1A6-F2274D376E97}"/>
              </a:ext>
            </a:extLst>
          </p:cNvPr>
          <p:cNvSpPr>
            <a:spLocks noGrp="1"/>
          </p:cNvSpPr>
          <p:nvPr>
            <p:ph type="title"/>
          </p:nvPr>
        </p:nvSpPr>
        <p:spPr>
          <a:xfrm>
            <a:off x="341024" y="464474"/>
            <a:ext cx="11359140" cy="590204"/>
          </a:xfrm>
        </p:spPr>
        <p:txBody>
          <a:bodyPr/>
          <a:lstStyle/>
          <a:p>
            <a:r>
              <a:rPr lang="en-US" dirty="0"/>
              <a:t>PART 2: Tariff Exemption Application</a:t>
            </a:r>
            <a:br>
              <a:rPr lang="en-US" dirty="0"/>
            </a:br>
            <a:endParaRPr lang="en-US" dirty="0"/>
          </a:p>
        </p:txBody>
      </p:sp>
      <p:sp>
        <p:nvSpPr>
          <p:cNvPr id="4" name="TextBox 3">
            <a:extLst>
              <a:ext uri="{FF2B5EF4-FFF2-40B4-BE49-F238E27FC236}">
                <a16:creationId xmlns:a16="http://schemas.microsoft.com/office/drawing/2014/main" id="{4839DA1C-5808-FEEA-B320-314FBA415807}"/>
              </a:ext>
            </a:extLst>
          </p:cNvPr>
          <p:cNvSpPr txBox="1"/>
          <p:nvPr/>
        </p:nvSpPr>
        <p:spPr>
          <a:xfrm>
            <a:off x="341024" y="1111311"/>
            <a:ext cx="11740486" cy="5651547"/>
          </a:xfrm>
          <a:prstGeom prst="rect">
            <a:avLst/>
          </a:prstGeom>
          <a:noFill/>
        </p:spPr>
        <p:txBody>
          <a:bodyPr wrap="square">
            <a:spAutoFit/>
          </a:bodyPr>
          <a:lstStyle/>
          <a:p>
            <a:r>
              <a:rPr lang="en-US" sz="2400" b="1" dirty="0">
                <a:solidFill>
                  <a:srgbClr val="FF0000"/>
                </a:solidFill>
              </a:rPr>
              <a:t>Threshold Question:</a:t>
            </a:r>
            <a:r>
              <a:rPr lang="en-US" sz="2400" b="1" dirty="0"/>
              <a:t> </a:t>
            </a:r>
            <a:r>
              <a:rPr lang="en-US" sz="2400" dirty="0"/>
              <a:t>Is good/service is tariffed or exempt?</a:t>
            </a:r>
          </a:p>
          <a:p>
            <a:endParaRPr lang="en-US" sz="2400" b="1" dirty="0"/>
          </a:p>
          <a:p>
            <a:r>
              <a:rPr lang="en-US" sz="2400" b="1" dirty="0"/>
              <a:t>What is Form 338? </a:t>
            </a:r>
            <a:r>
              <a:rPr lang="en-US" sz="2400" dirty="0"/>
              <a:t>Exemption under Florence Agreement (treaty), for scientific research or education</a:t>
            </a:r>
          </a:p>
          <a:p>
            <a:endParaRPr lang="en-US" sz="2400" b="1" dirty="0"/>
          </a:p>
          <a:p>
            <a:r>
              <a:rPr lang="en-US" sz="2400" b="1" dirty="0"/>
              <a:t>Eligibility Requirements (</a:t>
            </a:r>
            <a:r>
              <a:rPr lang="en-US" sz="2400" u="sng" dirty="0"/>
              <a:t>both</a:t>
            </a:r>
            <a:r>
              <a:rPr lang="en-US" sz="2400" b="1" dirty="0"/>
              <a:t> </a:t>
            </a:r>
            <a:r>
              <a:rPr lang="en-US" sz="2400" dirty="0"/>
              <a:t>must be met</a:t>
            </a:r>
            <a:r>
              <a:rPr lang="en-US" sz="2400" b="1" dirty="0"/>
              <a:t>):</a:t>
            </a:r>
            <a:endParaRPr lang="en-US" sz="2400" dirty="0"/>
          </a:p>
          <a:p>
            <a:pPr marL="342900" lvl="0" indent="-342900">
              <a:buFont typeface="Arial" panose="020B0604020202020204" pitchFamily="34" charset="0"/>
              <a:buChar char="•"/>
            </a:pPr>
            <a:r>
              <a:rPr lang="en-US" sz="2400" dirty="0"/>
              <a:t>Equipment used exclusively for teaching or research purposes</a:t>
            </a:r>
          </a:p>
          <a:p>
            <a:pPr marL="342900" lvl="0" indent="-342900">
              <a:buFont typeface="Arial" panose="020B0604020202020204" pitchFamily="34" charset="0"/>
              <a:buChar char="•"/>
            </a:pPr>
            <a:r>
              <a:rPr lang="en-US" sz="2400" dirty="0"/>
              <a:t>No equivalent U.S.-made alternative exists with comparable scientific value</a:t>
            </a:r>
          </a:p>
          <a:p>
            <a:endParaRPr lang="en-US" sz="2400" b="1" dirty="0"/>
          </a:p>
          <a:p>
            <a:r>
              <a:rPr lang="en-US" sz="2400" b="1" dirty="0"/>
              <a:t>What Qualifies:</a:t>
            </a:r>
            <a:r>
              <a:rPr lang="en-US" sz="2400" dirty="0"/>
              <a:t> Specialized laboratory instruments, research equipment, clinical research devices</a:t>
            </a:r>
          </a:p>
          <a:p>
            <a:endParaRPr lang="en-US" sz="2400" b="1" dirty="0"/>
          </a:p>
          <a:p>
            <a:r>
              <a:rPr lang="en-US" sz="2400" b="1" dirty="0"/>
              <a:t>What Does Not Qualify:</a:t>
            </a:r>
            <a:r>
              <a:rPr lang="en-US" sz="2400" dirty="0"/>
              <a:t> General office equipment, computers, standard patient care devices, equipment available from U.S. manufacturers</a:t>
            </a:r>
          </a:p>
          <a:p>
            <a:pPr marL="0" marR="0">
              <a:lnSpc>
                <a:spcPct val="115000"/>
              </a:lnSpc>
              <a:spcAft>
                <a:spcPts val="800"/>
              </a:spcAft>
              <a:buNone/>
            </a:pP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8367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9817-2E68-277D-EE00-8E60F9BE5A81}"/>
              </a:ext>
            </a:extLst>
          </p:cNvPr>
          <p:cNvSpPr>
            <a:spLocks noGrp="1"/>
          </p:cNvSpPr>
          <p:nvPr>
            <p:ph type="title"/>
          </p:nvPr>
        </p:nvSpPr>
        <p:spPr/>
        <p:txBody>
          <a:bodyPr/>
          <a:lstStyle/>
          <a:p>
            <a:r>
              <a:rPr lang="en-US" dirty="0"/>
              <a:t>Application Process &amp; Planning</a:t>
            </a:r>
          </a:p>
        </p:txBody>
      </p:sp>
      <p:sp>
        <p:nvSpPr>
          <p:cNvPr id="4" name="TextBox 3">
            <a:extLst>
              <a:ext uri="{FF2B5EF4-FFF2-40B4-BE49-F238E27FC236}">
                <a16:creationId xmlns:a16="http://schemas.microsoft.com/office/drawing/2014/main" id="{56DE6B61-0214-D5CA-7498-723048507B8D}"/>
              </a:ext>
            </a:extLst>
          </p:cNvPr>
          <p:cNvSpPr txBox="1"/>
          <p:nvPr/>
        </p:nvSpPr>
        <p:spPr>
          <a:xfrm>
            <a:off x="341024" y="1284639"/>
            <a:ext cx="11359139" cy="5016758"/>
          </a:xfrm>
          <a:prstGeom prst="rect">
            <a:avLst/>
          </a:prstGeom>
          <a:noFill/>
        </p:spPr>
        <p:txBody>
          <a:bodyPr wrap="square">
            <a:spAutoFit/>
          </a:bodyPr>
          <a:lstStyle/>
          <a:p>
            <a:r>
              <a:rPr lang="en-US" sz="2000" b="1" dirty="0"/>
              <a:t>Before You Order - Vendor Coordination:</a:t>
            </a:r>
            <a:r>
              <a:rPr lang="en-US" sz="2000" dirty="0"/>
              <a:t> Discuss Form 338 early with vendors before finalizing equipment selection. Ask about their Harmonized Tariff Schedule (HTS) category and whether other customers have successfully obtained exemptions. Their experience can inform your planning.</a:t>
            </a:r>
          </a:p>
          <a:p>
            <a:endParaRPr lang="en-US" sz="2000" b="1" dirty="0"/>
          </a:p>
          <a:p>
            <a:r>
              <a:rPr lang="en-US" sz="2000" b="1" dirty="0"/>
              <a:t>Grant Planning:</a:t>
            </a:r>
            <a:r>
              <a:rPr lang="en-US" sz="2000" dirty="0"/>
              <a:t> When writing grants, incorporate potential tariff costs into your budget as a contingency. Assess equipment eligibility for Form 338 exemption during the planning phase based on vendor input.</a:t>
            </a:r>
          </a:p>
          <a:p>
            <a:endParaRPr lang="en-US" sz="2000" b="1" dirty="0"/>
          </a:p>
          <a:p>
            <a:r>
              <a:rPr lang="en-US" sz="2000" b="1" dirty="0"/>
              <a:t>Application Requirements:</a:t>
            </a:r>
            <a:r>
              <a:rPr lang="en-US" sz="2000" dirty="0"/>
              <a:t> Submit ITA-338 (in paper) to US Department of Commerce with the following information:</a:t>
            </a:r>
          </a:p>
          <a:p>
            <a:pPr marL="800100" lvl="1" indent="-342900">
              <a:buFont typeface="Arial" panose="020B0604020202020204" pitchFamily="34" charset="0"/>
              <a:buChar char="•"/>
            </a:pPr>
            <a:r>
              <a:rPr lang="en-US" sz="2000" dirty="0"/>
              <a:t>Equipment specifications and research purpose</a:t>
            </a:r>
          </a:p>
          <a:p>
            <a:pPr marL="800100" lvl="1" indent="-342900">
              <a:buFont typeface="Arial" panose="020B0604020202020204" pitchFamily="34" charset="0"/>
              <a:buChar char="•"/>
            </a:pPr>
            <a:r>
              <a:rPr lang="en-US" sz="2000" dirty="0"/>
              <a:t>Cost and country of origin</a:t>
            </a:r>
          </a:p>
          <a:p>
            <a:pPr marL="800100" lvl="1" indent="-342900">
              <a:buFont typeface="Arial" panose="020B0604020202020204" pitchFamily="34" charset="0"/>
              <a:buChar char="•"/>
            </a:pPr>
            <a:r>
              <a:rPr lang="en-US" sz="2000" dirty="0"/>
              <a:t>Expected arrival date</a:t>
            </a:r>
          </a:p>
          <a:p>
            <a:pPr marL="800100" lvl="1" indent="-342900">
              <a:buFont typeface="Arial" panose="020B0604020202020204" pitchFamily="34" charset="0"/>
              <a:buChar char="•"/>
            </a:pPr>
            <a:r>
              <a:rPr lang="en-US" sz="2000" dirty="0"/>
              <a:t>Justification for foreign purchase over U.S. alternatives</a:t>
            </a:r>
          </a:p>
          <a:p>
            <a:endParaRPr lang="en-US" sz="2000" b="1" dirty="0"/>
          </a:p>
          <a:p>
            <a:r>
              <a:rPr lang="en-US" sz="2000" b="1" dirty="0"/>
              <a:t>Timeline:</a:t>
            </a:r>
            <a:r>
              <a:rPr lang="en-US" sz="2000" dirty="0"/>
              <a:t> Process takes several months, but equipment can arrive during review.</a:t>
            </a:r>
          </a:p>
        </p:txBody>
      </p:sp>
    </p:spTree>
    <p:extLst>
      <p:ext uri="{BB962C8B-B14F-4D97-AF65-F5344CB8AC3E}">
        <p14:creationId xmlns:p14="http://schemas.microsoft.com/office/powerpoint/2010/main" val="166178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C703-52A9-27C3-8671-547FF94122B8}"/>
              </a:ext>
            </a:extLst>
          </p:cNvPr>
          <p:cNvSpPr>
            <a:spLocks noGrp="1"/>
          </p:cNvSpPr>
          <p:nvPr>
            <p:ph type="title"/>
          </p:nvPr>
        </p:nvSpPr>
        <p:spPr/>
        <p:txBody>
          <a:bodyPr/>
          <a:lstStyle/>
          <a:p>
            <a:r>
              <a:rPr lang="en-US" dirty="0"/>
              <a:t>Resources &amp; Next Steps</a:t>
            </a:r>
          </a:p>
        </p:txBody>
      </p:sp>
      <p:sp>
        <p:nvSpPr>
          <p:cNvPr id="4" name="TextBox 3">
            <a:extLst>
              <a:ext uri="{FF2B5EF4-FFF2-40B4-BE49-F238E27FC236}">
                <a16:creationId xmlns:a16="http://schemas.microsoft.com/office/drawing/2014/main" id="{38EA3786-79F0-BD17-A250-602BDE678056}"/>
              </a:ext>
            </a:extLst>
          </p:cNvPr>
          <p:cNvSpPr txBox="1"/>
          <p:nvPr/>
        </p:nvSpPr>
        <p:spPr>
          <a:xfrm>
            <a:off x="341024" y="1307969"/>
            <a:ext cx="11483114" cy="4524315"/>
          </a:xfrm>
          <a:prstGeom prst="rect">
            <a:avLst/>
          </a:prstGeom>
          <a:noFill/>
        </p:spPr>
        <p:txBody>
          <a:bodyPr wrap="square">
            <a:spAutoFit/>
          </a:bodyPr>
          <a:lstStyle/>
          <a:p>
            <a:pPr>
              <a:buNone/>
            </a:pPr>
            <a:r>
              <a:rPr lang="en-US" sz="2400" b="1" dirty="0">
                <a:solidFill>
                  <a:srgbClr val="192C50"/>
                </a:solidFill>
              </a:rPr>
              <a:t>Tariff Exemption (Form 338) Questions:</a:t>
            </a:r>
            <a:br>
              <a:rPr lang="en-US" sz="2400" dirty="0">
                <a:solidFill>
                  <a:srgbClr val="192C50"/>
                </a:solidFill>
              </a:rPr>
            </a:br>
            <a:r>
              <a:rPr lang="en-US" sz="2400" dirty="0">
                <a:solidFill>
                  <a:srgbClr val="192C50"/>
                </a:solidFill>
              </a:rPr>
              <a:t>Scott Malouf, Counsel</a:t>
            </a:r>
          </a:p>
          <a:p>
            <a:pPr>
              <a:buNone/>
            </a:pPr>
            <a:r>
              <a:rPr lang="en-US" sz="2400" dirty="0">
                <a:hlinkClick r:id="rId2">
                  <a:extLst>
                    <a:ext uri="{A12FA001-AC4F-418D-AE19-62706E023703}">
                      <ahyp:hlinkClr xmlns:ahyp="http://schemas.microsoft.com/office/drawing/2018/hyperlinkcolor" val="tx"/>
                    </a:ext>
                  </a:extLst>
                </a:hlinkClick>
              </a:rPr>
              <a:t>scott.malouf@rochester</a:t>
            </a:r>
            <a:r>
              <a:rPr lang="en-US" sz="2400">
                <a:hlinkClick r:id="rId2">
                  <a:extLst>
                    <a:ext uri="{A12FA001-AC4F-418D-AE19-62706E023703}">
                      <ahyp:hlinkClr xmlns:ahyp="http://schemas.microsoft.com/office/drawing/2018/hyperlinkcolor" val="tx"/>
                    </a:ext>
                  </a:extLst>
                </a:hlinkClick>
              </a:rPr>
              <a:t>.edu</a:t>
            </a:r>
            <a:endParaRPr lang="en-US" sz="2400" dirty="0">
              <a:solidFill>
                <a:srgbClr val="192C50"/>
              </a:solidFill>
            </a:endParaRPr>
          </a:p>
          <a:p>
            <a:pPr>
              <a:buNone/>
            </a:pPr>
            <a:endParaRPr lang="en-US" sz="2400" dirty="0">
              <a:solidFill>
                <a:srgbClr val="192C50"/>
              </a:solidFill>
            </a:endParaRPr>
          </a:p>
          <a:p>
            <a:pPr>
              <a:buNone/>
            </a:pPr>
            <a:r>
              <a:rPr lang="en-US" sz="2400" dirty="0">
                <a:solidFill>
                  <a:srgbClr val="192C50"/>
                </a:solidFill>
              </a:rPr>
              <a:t>James Paulino, Senior Counsel</a:t>
            </a:r>
            <a:br>
              <a:rPr lang="en-US" sz="2400" dirty="0">
                <a:solidFill>
                  <a:srgbClr val="192C50"/>
                </a:solidFill>
              </a:rPr>
            </a:br>
            <a:r>
              <a:rPr lang="en-US" sz="2400" dirty="0">
                <a:solidFill>
                  <a:srgbClr val="192C50"/>
                </a:solidFill>
              </a:rPr>
              <a:t>(585) 275-3648 | </a:t>
            </a:r>
            <a:r>
              <a:rPr lang="en-US" sz="2400" dirty="0">
                <a:solidFill>
                  <a:srgbClr val="192C50"/>
                </a:solidFill>
                <a:hlinkClick r:id="rId3">
                  <a:extLst>
                    <a:ext uri="{A12FA001-AC4F-418D-AE19-62706E023703}">
                      <ahyp:hlinkClr xmlns:ahyp="http://schemas.microsoft.com/office/drawing/2018/hyperlinkcolor" val="tx"/>
                    </a:ext>
                  </a:extLst>
                </a:hlinkClick>
              </a:rPr>
              <a:t>jimmy.paulino@rochester.edu</a:t>
            </a:r>
            <a:endParaRPr lang="en-US" sz="2400" dirty="0">
              <a:solidFill>
                <a:srgbClr val="192C50"/>
              </a:solidFill>
            </a:endParaRPr>
          </a:p>
          <a:p>
            <a:pPr>
              <a:buNone/>
            </a:pPr>
            <a:endParaRPr lang="en-US" sz="2400" b="1" dirty="0">
              <a:solidFill>
                <a:srgbClr val="192C50"/>
              </a:solidFill>
            </a:endParaRPr>
          </a:p>
          <a:p>
            <a:pPr>
              <a:buNone/>
            </a:pPr>
            <a:r>
              <a:rPr lang="en-US" sz="2400" b="1" dirty="0">
                <a:solidFill>
                  <a:srgbClr val="192C50"/>
                </a:solidFill>
              </a:rPr>
              <a:t>Vendor Price Increase Support:</a:t>
            </a:r>
            <a:br>
              <a:rPr lang="en-US" sz="2400" dirty="0">
                <a:solidFill>
                  <a:srgbClr val="192C50"/>
                </a:solidFill>
              </a:rPr>
            </a:br>
            <a:r>
              <a:rPr lang="en-US" sz="2400" dirty="0">
                <a:solidFill>
                  <a:srgbClr val="192C50"/>
                </a:solidFill>
                <a:hlinkClick r:id="rId4">
                  <a:extLst>
                    <a:ext uri="{A12FA001-AC4F-418D-AE19-62706E023703}">
                      <ahyp:hlinkClr xmlns:ahyp="http://schemas.microsoft.com/office/drawing/2018/hyperlinkcolor" val="tx"/>
                    </a:ext>
                  </a:extLst>
                </a:hlinkClick>
              </a:rPr>
              <a:t>PriceIncrease@URMC.Rochester.edu</a:t>
            </a:r>
            <a:endParaRPr lang="en-US" sz="2400" dirty="0">
              <a:solidFill>
                <a:srgbClr val="192C50"/>
              </a:solidFill>
            </a:endParaRPr>
          </a:p>
          <a:p>
            <a:pPr>
              <a:buNone/>
            </a:pPr>
            <a:endParaRPr lang="en-US" sz="2400" b="1" dirty="0">
              <a:solidFill>
                <a:srgbClr val="192C50"/>
              </a:solidFill>
            </a:endParaRPr>
          </a:p>
          <a:p>
            <a:pPr>
              <a:buNone/>
            </a:pPr>
            <a:r>
              <a:rPr lang="en-US" sz="2400" b="1" dirty="0">
                <a:solidFill>
                  <a:srgbClr val="192C50"/>
                </a:solidFill>
              </a:rPr>
              <a:t>Post-Order Processes:</a:t>
            </a:r>
            <a:r>
              <a:rPr lang="en-US" sz="2400" dirty="0">
                <a:solidFill>
                  <a:srgbClr val="192C50"/>
                </a:solidFill>
              </a:rPr>
              <a:t> Refund and tracking procedures for tariff payments are being developed. Stay tuned for more information.</a:t>
            </a:r>
            <a:endParaRPr lang="en-US" sz="2000" b="1" dirty="0">
              <a:solidFill>
                <a:srgbClr val="192C50"/>
              </a:solidFill>
            </a:endParaRPr>
          </a:p>
        </p:txBody>
      </p:sp>
    </p:spTree>
    <p:extLst>
      <p:ext uri="{BB962C8B-B14F-4D97-AF65-F5344CB8AC3E}">
        <p14:creationId xmlns:p14="http://schemas.microsoft.com/office/powerpoint/2010/main" val="1677701045"/>
      </p:ext>
    </p:extLst>
  </p:cSld>
  <p:clrMapOvr>
    <a:masterClrMapping/>
  </p:clrMapOvr>
</p:sld>
</file>

<file path=ppt/theme/theme1.xml><?xml version="1.0" encoding="utf-8"?>
<a:theme xmlns:a="http://schemas.openxmlformats.org/drawingml/2006/main" name="Admin &amp; Finance Template">
  <a:themeElements>
    <a:clrScheme name="Custom 6">
      <a:dk1>
        <a:srgbClr val="192C50"/>
      </a:dk1>
      <a:lt1>
        <a:srgbClr val="FFFFFF"/>
      </a:lt1>
      <a:dk2>
        <a:srgbClr val="001F5A"/>
      </a:dk2>
      <a:lt2>
        <a:srgbClr val="F3F4F3"/>
      </a:lt2>
      <a:accent1>
        <a:srgbClr val="192C50"/>
      </a:accent1>
      <a:accent2>
        <a:srgbClr val="FFC501"/>
      </a:accent2>
      <a:accent3>
        <a:srgbClr val="D9E2F3"/>
      </a:accent3>
      <a:accent4>
        <a:srgbClr val="F2F2F2"/>
      </a:accent4>
      <a:accent5>
        <a:srgbClr val="192C50"/>
      </a:accent5>
      <a:accent6>
        <a:srgbClr val="FFC501"/>
      </a:accent6>
      <a:hlink>
        <a:srgbClr val="BFBFBF"/>
      </a:hlink>
      <a:folHlink>
        <a:srgbClr val="0043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7206D4F-411F-2845-8EC8-48CFDAA158C0}" vid="{7668D7CB-D5EE-694F-8C3C-8D9B887EB50B}"/>
    </a:ext>
  </a:extLst>
</a:theme>
</file>

<file path=ppt/theme/theme2.xml><?xml version="1.0" encoding="utf-8"?>
<a:theme xmlns:a="http://schemas.openxmlformats.org/drawingml/2006/main" name="Admin &amp; Finance Template">
  <a:themeElements>
    <a:clrScheme name="Custom 6">
      <a:dk1>
        <a:srgbClr val="192C50"/>
      </a:dk1>
      <a:lt1>
        <a:srgbClr val="FFFFFF"/>
      </a:lt1>
      <a:dk2>
        <a:srgbClr val="001F5A"/>
      </a:dk2>
      <a:lt2>
        <a:srgbClr val="F3F4F3"/>
      </a:lt2>
      <a:accent1>
        <a:srgbClr val="192C50"/>
      </a:accent1>
      <a:accent2>
        <a:srgbClr val="FFC501"/>
      </a:accent2>
      <a:accent3>
        <a:srgbClr val="D9E2F3"/>
      </a:accent3>
      <a:accent4>
        <a:srgbClr val="F2F2F2"/>
      </a:accent4>
      <a:accent5>
        <a:srgbClr val="192C50"/>
      </a:accent5>
      <a:accent6>
        <a:srgbClr val="FFC501"/>
      </a:accent6>
      <a:hlink>
        <a:srgbClr val="BFBFBF"/>
      </a:hlink>
      <a:folHlink>
        <a:srgbClr val="0043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7206D4F-411F-2845-8EC8-48CFDAA158C0}" vid="{7668D7CB-D5EE-694F-8C3C-8D9B887EB5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5827F0A70458458295E55B97089F9A" ma:contentTypeVersion="12" ma:contentTypeDescription="Create a new document." ma:contentTypeScope="" ma:versionID="cf8fff6aee2aa8f2f90ece45b996296c">
  <xsd:schema xmlns:xsd="http://www.w3.org/2001/XMLSchema" xmlns:xs="http://www.w3.org/2001/XMLSchema" xmlns:p="http://schemas.microsoft.com/office/2006/metadata/properties" xmlns:ns2="6c52fda1-7170-4b49-8f3d-f5ef879986a1" xmlns:ns3="6a8e9397-32c4-4b1e-86d0-a8a124bcf48a" targetNamespace="http://schemas.microsoft.com/office/2006/metadata/properties" ma:root="true" ma:fieldsID="8fdfc5a2e0a177fb7337feb85ee84623" ns2:_="" ns3:_="">
    <xsd:import namespace="6c52fda1-7170-4b49-8f3d-f5ef879986a1"/>
    <xsd:import namespace="6a8e9397-32c4-4b1e-86d0-a8a124bcf4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2fda1-7170-4b49-8f3d-f5ef879986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85dce6-195b-416a-ba54-3dd5b0a2ba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8e9397-32c4-4b1e-86d0-a8a124bcf4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128bb4f-35c1-4ac9-8a7e-6aa5146422ea}" ma:internalName="TaxCatchAll" ma:showField="CatchAllData" ma:web="6a8e9397-32c4-4b1e-86d0-a8a124bcf4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8e9397-32c4-4b1e-86d0-a8a124bcf48a" xsi:nil="true"/>
    <lcf76f155ced4ddcb4097134ff3c332f xmlns="6c52fda1-7170-4b49-8f3d-f5ef879986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E6BE2E-4D8C-4D7E-863D-7861B22F6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2fda1-7170-4b49-8f3d-f5ef879986a1"/>
    <ds:schemaRef ds:uri="6a8e9397-32c4-4b1e-86d0-a8a124bcf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8E29A5-32B2-486E-8787-E0E669CB992B}">
  <ds:schemaRefs>
    <ds:schemaRef ds:uri="http://schemas.microsoft.com/sharepoint/v3/contenttype/forms"/>
  </ds:schemaRefs>
</ds:datastoreItem>
</file>

<file path=customXml/itemProps3.xml><?xml version="1.0" encoding="utf-8"?>
<ds:datastoreItem xmlns:ds="http://schemas.openxmlformats.org/officeDocument/2006/customXml" ds:itemID="{1BBDFA05-7A4B-44BD-9EF6-B8CE58F98C78}">
  <ds:schemaRefs>
    <ds:schemaRef ds:uri="http://purl.org/dc/terms/"/>
    <ds:schemaRef ds:uri="http://purl.org/dc/elements/1.1/"/>
    <ds:schemaRef ds:uri="http://www.w3.org/XML/1998/namespace"/>
    <ds:schemaRef ds:uri="6a8e9397-32c4-4b1e-86d0-a8a124bcf48a"/>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6c52fda1-7170-4b49-8f3d-f5ef879986a1"/>
    <ds:schemaRef ds:uri="http://schemas.microsoft.com/office/2006/metadata/properties"/>
  </ds:schemaRefs>
</ds:datastoreItem>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emplate/>
  <TotalTime>5110</TotalTime>
  <Words>769</Words>
  <Application>Microsoft Office PowerPoint</Application>
  <PresentationFormat>Widescreen</PresentationFormat>
  <Paragraphs>81</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Arial</vt:lpstr>
      <vt:lpstr>Calibri</vt:lpstr>
      <vt:lpstr>Courier New</vt:lpstr>
      <vt:lpstr>Symbol</vt:lpstr>
      <vt:lpstr>Wingdings</vt:lpstr>
      <vt:lpstr>Admin &amp; Finance Template</vt:lpstr>
      <vt:lpstr>Admin &amp; Finance Template</vt:lpstr>
      <vt:lpstr>Tariff Guidance</vt:lpstr>
      <vt:lpstr>What We Will Cover Today:</vt:lpstr>
      <vt:lpstr>PART 1: Vendor Price Increases </vt:lpstr>
      <vt:lpstr>Suggested Response to Supplier</vt:lpstr>
      <vt:lpstr>Getting Help With Price Increases</vt:lpstr>
      <vt:lpstr>PART 2: Tariff Exemption Application </vt:lpstr>
      <vt:lpstr>Application Process &amp; Planning</vt:lpstr>
      <vt:lpstr>Resources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A&amp;F Slide Template</dc:title>
  <dc:creator>Burke, Carol</dc:creator>
  <cp:lastModifiedBy>Malouf, Scott</cp:lastModifiedBy>
  <cp:revision>154</cp:revision>
  <dcterms:created xsi:type="dcterms:W3CDTF">2024-05-15T21:12:30Z</dcterms:created>
  <dcterms:modified xsi:type="dcterms:W3CDTF">2025-09-30T15:27:29Z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0x010100E75827F0A70458458295E55B97089F9A</vt:lpwstr>
  </property>
</Properties>
</file>