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ゴシック" pitchFamily="-92"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ゴシック" pitchFamily="-92"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ゴシック" pitchFamily="-92"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ゴシック" pitchFamily="-92"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ゴシック" pitchFamily="-92" charset="-128"/>
        <a:cs typeface="+mn-cs"/>
      </a:defRPr>
    </a:lvl5pPr>
    <a:lvl6pPr marL="2286000" algn="l" defTabSz="914400" rtl="0" eaLnBrk="1" latinLnBrk="0" hangingPunct="1">
      <a:defRPr sz="2400" kern="1200">
        <a:solidFill>
          <a:schemeClr val="tx1"/>
        </a:solidFill>
        <a:latin typeface="Arial" panose="020B0604020202020204" pitchFamily="34" charset="0"/>
        <a:ea typeface="MS Pゴシック" pitchFamily="-92" charset="-128"/>
        <a:cs typeface="+mn-cs"/>
      </a:defRPr>
    </a:lvl6pPr>
    <a:lvl7pPr marL="2743200" algn="l" defTabSz="914400" rtl="0" eaLnBrk="1" latinLnBrk="0" hangingPunct="1">
      <a:defRPr sz="2400" kern="1200">
        <a:solidFill>
          <a:schemeClr val="tx1"/>
        </a:solidFill>
        <a:latin typeface="Arial" panose="020B0604020202020204" pitchFamily="34" charset="0"/>
        <a:ea typeface="MS Pゴシック" pitchFamily="-92" charset="-128"/>
        <a:cs typeface="+mn-cs"/>
      </a:defRPr>
    </a:lvl7pPr>
    <a:lvl8pPr marL="3200400" algn="l" defTabSz="914400" rtl="0" eaLnBrk="1" latinLnBrk="0" hangingPunct="1">
      <a:defRPr sz="2400" kern="1200">
        <a:solidFill>
          <a:schemeClr val="tx1"/>
        </a:solidFill>
        <a:latin typeface="Arial" panose="020B0604020202020204" pitchFamily="34" charset="0"/>
        <a:ea typeface="MS Pゴシック" pitchFamily="-92" charset="-128"/>
        <a:cs typeface="+mn-cs"/>
      </a:defRPr>
    </a:lvl8pPr>
    <a:lvl9pPr marL="3657600" algn="l" defTabSz="914400" rtl="0" eaLnBrk="1" latinLnBrk="0" hangingPunct="1">
      <a:defRPr sz="2400" kern="1200">
        <a:solidFill>
          <a:schemeClr val="tx1"/>
        </a:solidFill>
        <a:latin typeface="Arial" panose="020B0604020202020204" pitchFamily="34" charset="0"/>
        <a:ea typeface="MS Pゴシック" pitchFamily="-92"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057400"/>
            <a:ext cx="10363200" cy="1143000"/>
          </a:xfrm>
        </p:spPr>
        <p:txBody>
          <a:bodyPr/>
          <a:lstStyle>
            <a:lvl1pP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14400" y="3505200"/>
            <a:ext cx="103632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pic>
        <p:nvPicPr>
          <p:cNvPr id="3080" name="Picture 8" descr="footer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76976"/>
            <a:ext cx="121920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78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5706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67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988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2464525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227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630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2097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75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74050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664896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E74"/>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12700" dir="8100000" algn="ctr" rotWithShape="0">
                    <a:srgbClr val="FFFFFF">
                      <a:alpha val="75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12700" dir="8100000" algn="ctr" rotWithShape="0">
                    <a:srgbClr val="FFFFFF">
                      <a:alpha val="75000"/>
                    </a:srgbClr>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9" name="Picture 15" descr="footerligh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276976"/>
            <a:ext cx="121920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974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rgbClr val="FFFFFF"/>
          </a:solidFill>
          <a:latin typeface="+mj-lt"/>
          <a:ea typeface="+mj-ea"/>
          <a:cs typeface="+mj-cs"/>
        </a:defRPr>
      </a:lvl1pPr>
      <a:lvl2pPr algn="ctr" rtl="0" eaLnBrk="1" fontAlgn="base" hangingPunct="1">
        <a:spcBef>
          <a:spcPct val="0"/>
        </a:spcBef>
        <a:spcAft>
          <a:spcPct val="0"/>
        </a:spcAft>
        <a:defRPr sz="4400">
          <a:solidFill>
            <a:srgbClr val="FFFFFF"/>
          </a:solidFill>
          <a:latin typeface="Times New Roman" panose="02020603050405020304" pitchFamily="18" charset="0"/>
          <a:ea typeface="MS Pゴシック" pitchFamily="-92" charset="-128"/>
        </a:defRPr>
      </a:lvl2pPr>
      <a:lvl3pPr algn="ctr" rtl="0" eaLnBrk="1" fontAlgn="base" hangingPunct="1">
        <a:spcBef>
          <a:spcPct val="0"/>
        </a:spcBef>
        <a:spcAft>
          <a:spcPct val="0"/>
        </a:spcAft>
        <a:defRPr sz="4400">
          <a:solidFill>
            <a:srgbClr val="FFFFFF"/>
          </a:solidFill>
          <a:latin typeface="Times New Roman" panose="02020603050405020304" pitchFamily="18" charset="0"/>
          <a:ea typeface="MS Pゴシック" pitchFamily="-92" charset="-128"/>
        </a:defRPr>
      </a:lvl3pPr>
      <a:lvl4pPr algn="ctr" rtl="0" eaLnBrk="1" fontAlgn="base" hangingPunct="1">
        <a:spcBef>
          <a:spcPct val="0"/>
        </a:spcBef>
        <a:spcAft>
          <a:spcPct val="0"/>
        </a:spcAft>
        <a:defRPr sz="4400">
          <a:solidFill>
            <a:srgbClr val="FFFFFF"/>
          </a:solidFill>
          <a:latin typeface="Times New Roman" panose="02020603050405020304" pitchFamily="18" charset="0"/>
          <a:ea typeface="MS Pゴシック" pitchFamily="-92" charset="-128"/>
        </a:defRPr>
      </a:lvl4pPr>
      <a:lvl5pPr algn="ctr" rtl="0" eaLnBrk="1" fontAlgn="base" hangingPunct="1">
        <a:spcBef>
          <a:spcPct val="0"/>
        </a:spcBef>
        <a:spcAft>
          <a:spcPct val="0"/>
        </a:spcAft>
        <a:defRPr sz="4400">
          <a:solidFill>
            <a:srgbClr val="FFFFFF"/>
          </a:solidFill>
          <a:latin typeface="Times New Roman" panose="02020603050405020304" pitchFamily="18" charset="0"/>
          <a:ea typeface="MS Pゴシック" pitchFamily="-92" charset="-128"/>
        </a:defRPr>
      </a:lvl5pPr>
      <a:lvl6pPr marL="457200" algn="ctr" rtl="0" eaLnBrk="1" fontAlgn="base" hangingPunct="1">
        <a:spcBef>
          <a:spcPct val="0"/>
        </a:spcBef>
        <a:spcAft>
          <a:spcPct val="0"/>
        </a:spcAft>
        <a:defRPr sz="4400">
          <a:solidFill>
            <a:srgbClr val="FFFFFF"/>
          </a:solidFill>
          <a:latin typeface="Times New Roman" panose="02020603050405020304" pitchFamily="18" charset="0"/>
          <a:ea typeface="MS Pゴシック" pitchFamily="-92" charset="-128"/>
        </a:defRPr>
      </a:lvl6pPr>
      <a:lvl7pPr marL="914400" algn="ctr" rtl="0" eaLnBrk="1" fontAlgn="base" hangingPunct="1">
        <a:spcBef>
          <a:spcPct val="0"/>
        </a:spcBef>
        <a:spcAft>
          <a:spcPct val="0"/>
        </a:spcAft>
        <a:defRPr sz="4400">
          <a:solidFill>
            <a:srgbClr val="FFFFFF"/>
          </a:solidFill>
          <a:latin typeface="Times New Roman" panose="02020603050405020304" pitchFamily="18" charset="0"/>
          <a:ea typeface="MS Pゴシック" pitchFamily="-92" charset="-128"/>
        </a:defRPr>
      </a:lvl7pPr>
      <a:lvl8pPr marL="1371600" algn="ctr" rtl="0" eaLnBrk="1" fontAlgn="base" hangingPunct="1">
        <a:spcBef>
          <a:spcPct val="0"/>
        </a:spcBef>
        <a:spcAft>
          <a:spcPct val="0"/>
        </a:spcAft>
        <a:defRPr sz="4400">
          <a:solidFill>
            <a:srgbClr val="FFFFFF"/>
          </a:solidFill>
          <a:latin typeface="Times New Roman" panose="02020603050405020304" pitchFamily="18" charset="0"/>
          <a:ea typeface="MS Pゴシック" pitchFamily="-92" charset="-128"/>
        </a:defRPr>
      </a:lvl8pPr>
      <a:lvl9pPr marL="1828800" algn="ctr" rtl="0" eaLnBrk="1" fontAlgn="base" hangingPunct="1">
        <a:spcBef>
          <a:spcPct val="0"/>
        </a:spcBef>
        <a:spcAft>
          <a:spcPct val="0"/>
        </a:spcAft>
        <a:defRPr sz="4400">
          <a:solidFill>
            <a:srgbClr val="FFFFFF"/>
          </a:solidFill>
          <a:latin typeface="Times New Roman" panose="02020603050405020304" pitchFamily="18" charset="0"/>
          <a:ea typeface="MS Pゴシック" pitchFamily="-92" charset="-128"/>
        </a:defRPr>
      </a:lvl9pPr>
    </p:titleStyle>
    <p:bodyStyle>
      <a:lvl1pPr marL="342900" indent="-342900" algn="l" rtl="0" eaLnBrk="1" fontAlgn="base" hangingPunct="1">
        <a:spcBef>
          <a:spcPct val="20000"/>
        </a:spcBef>
        <a:spcAft>
          <a:spcPct val="0"/>
        </a:spcAft>
        <a:buFont typeface="Wingdings" panose="05000000000000000000" pitchFamily="2" charset="2"/>
        <a:buChar char="§"/>
        <a:defRPr sz="3200" kern="1200">
          <a:solidFill>
            <a:srgbClr val="FFFFFF"/>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kern="1200">
          <a:solidFill>
            <a:srgbClr val="FFFFFF"/>
          </a:solidFill>
          <a:latin typeface="+mn-lt"/>
          <a:ea typeface="+mn-ea"/>
          <a:cs typeface="+mn-cs"/>
        </a:defRPr>
      </a:lvl2pPr>
      <a:lvl3pPr marL="1143000" indent="-228600" algn="l" rtl="0" eaLnBrk="1" fontAlgn="base" hangingPunct="1">
        <a:spcBef>
          <a:spcPct val="20000"/>
        </a:spcBef>
        <a:spcAft>
          <a:spcPct val="0"/>
        </a:spcAft>
        <a:buFont typeface="Wingdings" panose="05000000000000000000" pitchFamily="2" charset="2"/>
        <a:buChar char="§"/>
        <a:defRPr sz="2400" kern="1200">
          <a:solidFill>
            <a:srgbClr val="FFFFFF"/>
          </a:solidFill>
          <a:latin typeface="+mn-lt"/>
          <a:ea typeface="+mn-ea"/>
          <a:cs typeface="+mn-cs"/>
        </a:defRPr>
      </a:lvl3pPr>
      <a:lvl4pPr marL="1600200" indent="-228600" algn="l" rtl="0" eaLnBrk="1" fontAlgn="base" hangingPunct="1">
        <a:spcBef>
          <a:spcPct val="20000"/>
        </a:spcBef>
        <a:spcAft>
          <a:spcPct val="0"/>
        </a:spcAft>
        <a:buFont typeface="Wingdings" panose="05000000000000000000" pitchFamily="2" charset="2"/>
        <a:buChar char="§"/>
        <a:defRPr sz="2000" kern="1200">
          <a:solidFill>
            <a:srgbClr val="FFFFFF"/>
          </a:solidFill>
          <a:latin typeface="+mn-lt"/>
          <a:ea typeface="+mn-ea"/>
          <a:cs typeface="+mn-cs"/>
        </a:defRPr>
      </a:lvl4pPr>
      <a:lvl5pPr marL="2057400" indent="-228600" algn="l" rtl="0" eaLnBrk="1" fontAlgn="base" hangingPunct="1">
        <a:spcBef>
          <a:spcPct val="20000"/>
        </a:spcBef>
        <a:spcAft>
          <a:spcPct val="0"/>
        </a:spcAft>
        <a:buFont typeface="Wingdings" panose="05000000000000000000" pitchFamily="2" charset="2"/>
        <a:buChar char="§"/>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48110"/>
            <a:ext cx="10363200" cy="1143000"/>
          </a:xfrm>
        </p:spPr>
        <p:txBody>
          <a:bodyPr/>
          <a:lstStyle/>
          <a:p>
            <a:r>
              <a:rPr lang="en-US" b="1" dirty="0" smtClean="0">
                <a:solidFill>
                  <a:srgbClr val="FFFF00"/>
                </a:solidFill>
              </a:rPr>
              <a:t>Hazard Assessment Tool </a:t>
            </a:r>
            <a:br>
              <a:rPr lang="en-US" b="1" dirty="0" smtClean="0">
                <a:solidFill>
                  <a:srgbClr val="FFFF00"/>
                </a:solidFill>
              </a:rPr>
            </a:br>
            <a:r>
              <a:rPr lang="en-US" b="1" dirty="0" smtClean="0">
                <a:solidFill>
                  <a:srgbClr val="FFFF00"/>
                </a:solidFill>
              </a:rPr>
              <a:t>&amp; Training Indicator</a:t>
            </a:r>
            <a:endParaRPr lang="en-US" b="1" dirty="0">
              <a:solidFill>
                <a:srgbClr val="FFFF00"/>
              </a:solidFill>
            </a:endParaRPr>
          </a:p>
        </p:txBody>
      </p:sp>
      <p:sp>
        <p:nvSpPr>
          <p:cNvPr id="3" name="Subtitle 2"/>
          <p:cNvSpPr>
            <a:spLocks noGrp="1"/>
          </p:cNvSpPr>
          <p:nvPr>
            <p:ph type="subTitle" idx="1"/>
          </p:nvPr>
        </p:nvSpPr>
        <p:spPr/>
        <p:txBody>
          <a:bodyPr/>
          <a:lstStyle/>
          <a:p>
            <a:r>
              <a:rPr lang="en-US" dirty="0" smtClean="0"/>
              <a:t>Developed by Environmental Health &amp; Safety (EH&amp;S)</a:t>
            </a:r>
            <a:endParaRPr lang="en-US" dirty="0"/>
          </a:p>
        </p:txBody>
      </p:sp>
      <p:sp>
        <p:nvSpPr>
          <p:cNvPr id="4" name="TextBox 3"/>
          <p:cNvSpPr txBox="1"/>
          <p:nvPr/>
        </p:nvSpPr>
        <p:spPr>
          <a:xfrm>
            <a:off x="11792309" y="6366295"/>
            <a:ext cx="298480" cy="338554"/>
          </a:xfrm>
          <a:prstGeom prst="rect">
            <a:avLst/>
          </a:prstGeom>
          <a:noFill/>
        </p:spPr>
        <p:txBody>
          <a:bodyPr wrap="none" rtlCol="0">
            <a:spAutoFit/>
          </a:bodyPr>
          <a:lstStyle/>
          <a:p>
            <a:r>
              <a:rPr lang="en-US" sz="1600" dirty="0" smtClean="0"/>
              <a:t>1</a:t>
            </a:r>
            <a:endParaRPr lang="en-US" sz="1600" dirty="0"/>
          </a:p>
        </p:txBody>
      </p:sp>
    </p:spTree>
    <p:extLst>
      <p:ext uri="{BB962C8B-B14F-4D97-AF65-F5344CB8AC3E}">
        <p14:creationId xmlns:p14="http://schemas.microsoft.com/office/powerpoint/2010/main" val="3132105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143000"/>
          </a:xfrm>
        </p:spPr>
        <p:txBody>
          <a:bodyPr/>
          <a:lstStyle/>
          <a:p>
            <a:r>
              <a:rPr lang="en-US" b="1" dirty="0" smtClean="0">
                <a:solidFill>
                  <a:srgbClr val="FFFF00"/>
                </a:solidFill>
              </a:rPr>
              <a:t>What is this?</a:t>
            </a:r>
            <a:endParaRPr lang="en-US" b="1" dirty="0">
              <a:solidFill>
                <a:srgbClr val="FFFF00"/>
              </a:solidFill>
            </a:endParaRPr>
          </a:p>
        </p:txBody>
      </p:sp>
      <p:sp>
        <p:nvSpPr>
          <p:cNvPr id="3" name="Content Placeholder 2"/>
          <p:cNvSpPr>
            <a:spLocks noGrp="1"/>
          </p:cNvSpPr>
          <p:nvPr>
            <p:ph idx="1"/>
          </p:nvPr>
        </p:nvSpPr>
        <p:spPr>
          <a:xfrm>
            <a:off x="914400" y="1142999"/>
            <a:ext cx="10363200" cy="4869611"/>
          </a:xfrm>
        </p:spPr>
        <p:txBody>
          <a:bodyPr/>
          <a:lstStyle/>
          <a:p>
            <a:r>
              <a:rPr lang="en-US" dirty="0" smtClean="0"/>
              <a:t>EH&amp;S developed a tool within MyPath to assist University employees and supervisors in determining their required EH&amp;S safety training.  </a:t>
            </a:r>
          </a:p>
          <a:p>
            <a:r>
              <a:rPr lang="en-US" dirty="0" smtClean="0"/>
              <a:t>It is based on the safety risks an employee might be subject to in their work environment, such as hazardous materials, processes and equipment.</a:t>
            </a:r>
          </a:p>
          <a:p>
            <a:r>
              <a:rPr lang="en-US" dirty="0" smtClean="0"/>
              <a:t>A PDF document will be generated at the end listing the required safety training curriculum tailored to their job hazards.</a:t>
            </a:r>
            <a:endParaRPr lang="en-US" dirty="0"/>
          </a:p>
        </p:txBody>
      </p:sp>
      <p:sp>
        <p:nvSpPr>
          <p:cNvPr id="4" name="TextBox 3"/>
          <p:cNvSpPr txBox="1"/>
          <p:nvPr/>
        </p:nvSpPr>
        <p:spPr>
          <a:xfrm>
            <a:off x="11792309" y="6366295"/>
            <a:ext cx="298480" cy="338554"/>
          </a:xfrm>
          <a:prstGeom prst="rect">
            <a:avLst/>
          </a:prstGeom>
          <a:noFill/>
        </p:spPr>
        <p:txBody>
          <a:bodyPr wrap="none" rtlCol="0">
            <a:spAutoFit/>
          </a:bodyPr>
          <a:lstStyle/>
          <a:p>
            <a:r>
              <a:rPr lang="en-US" sz="1600" dirty="0" smtClean="0"/>
              <a:t>2</a:t>
            </a:r>
            <a:endParaRPr lang="en-US" sz="1600" dirty="0"/>
          </a:p>
        </p:txBody>
      </p:sp>
    </p:spTree>
    <p:extLst>
      <p:ext uri="{BB962C8B-B14F-4D97-AF65-F5344CB8AC3E}">
        <p14:creationId xmlns:p14="http://schemas.microsoft.com/office/powerpoint/2010/main" val="3412115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143000"/>
          </a:xfrm>
        </p:spPr>
        <p:txBody>
          <a:bodyPr/>
          <a:lstStyle/>
          <a:p>
            <a:r>
              <a:rPr lang="en-US" b="1" dirty="0" smtClean="0">
                <a:solidFill>
                  <a:srgbClr val="FFFF00"/>
                </a:solidFill>
              </a:rPr>
              <a:t>What do I need to do?</a:t>
            </a:r>
            <a:endParaRPr lang="en-US" b="1" dirty="0">
              <a:solidFill>
                <a:srgbClr val="FFFF00"/>
              </a:solidFill>
            </a:endParaRPr>
          </a:p>
        </p:txBody>
      </p:sp>
      <p:sp>
        <p:nvSpPr>
          <p:cNvPr id="3" name="Content Placeholder 2"/>
          <p:cNvSpPr>
            <a:spLocks noGrp="1"/>
          </p:cNvSpPr>
          <p:nvPr>
            <p:ph idx="1"/>
          </p:nvPr>
        </p:nvSpPr>
        <p:spPr>
          <a:xfrm>
            <a:off x="914400" y="1143000"/>
            <a:ext cx="10363200" cy="4114800"/>
          </a:xfrm>
        </p:spPr>
        <p:txBody>
          <a:bodyPr/>
          <a:lstStyle/>
          <a:p>
            <a:r>
              <a:rPr lang="en-US" dirty="0" smtClean="0"/>
              <a:t>New employees should complete the assessment </a:t>
            </a:r>
            <a:r>
              <a:rPr lang="en-US" u="sng" dirty="0" smtClean="0"/>
              <a:t>WITH</a:t>
            </a:r>
            <a:r>
              <a:rPr lang="en-US" dirty="0" smtClean="0"/>
              <a:t> their supervisor to help them understand the hazards in their job.  This will help the supervisor and employee discuss what their job entails and what hazards they are potentially exposed to and how to stay safe on the job.</a:t>
            </a:r>
          </a:p>
          <a:p>
            <a:r>
              <a:rPr lang="en-US" dirty="0" smtClean="0"/>
              <a:t>Current employees should complete the assessment on their own during normal work hours and then share the output with their supervisor.</a:t>
            </a:r>
            <a:endParaRPr lang="en-US" dirty="0"/>
          </a:p>
        </p:txBody>
      </p:sp>
      <p:sp>
        <p:nvSpPr>
          <p:cNvPr id="4" name="TextBox 3"/>
          <p:cNvSpPr txBox="1"/>
          <p:nvPr/>
        </p:nvSpPr>
        <p:spPr>
          <a:xfrm>
            <a:off x="11792309" y="6366295"/>
            <a:ext cx="298480" cy="338554"/>
          </a:xfrm>
          <a:prstGeom prst="rect">
            <a:avLst/>
          </a:prstGeom>
          <a:noFill/>
        </p:spPr>
        <p:txBody>
          <a:bodyPr wrap="none" rtlCol="0">
            <a:spAutoFit/>
          </a:bodyPr>
          <a:lstStyle/>
          <a:p>
            <a:r>
              <a:rPr lang="en-US" sz="1600" dirty="0" smtClean="0"/>
              <a:t>3</a:t>
            </a:r>
            <a:endParaRPr lang="en-US" sz="1600" dirty="0"/>
          </a:p>
        </p:txBody>
      </p:sp>
    </p:spTree>
    <p:extLst>
      <p:ext uri="{BB962C8B-B14F-4D97-AF65-F5344CB8AC3E}">
        <p14:creationId xmlns:p14="http://schemas.microsoft.com/office/powerpoint/2010/main" val="2983908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143000"/>
          </a:xfrm>
        </p:spPr>
        <p:txBody>
          <a:bodyPr/>
          <a:lstStyle/>
          <a:p>
            <a:r>
              <a:rPr lang="en-US" b="1" dirty="0" smtClean="0">
                <a:solidFill>
                  <a:srgbClr val="FFFF00"/>
                </a:solidFill>
              </a:rPr>
              <a:t>Where is the tool located?</a:t>
            </a:r>
            <a:endParaRPr lang="en-US" b="1" dirty="0">
              <a:solidFill>
                <a:srgbClr val="FFFF00"/>
              </a:solidFill>
            </a:endParaRPr>
          </a:p>
        </p:txBody>
      </p:sp>
      <p:sp>
        <p:nvSpPr>
          <p:cNvPr id="3" name="Content Placeholder 2"/>
          <p:cNvSpPr>
            <a:spLocks noGrp="1"/>
          </p:cNvSpPr>
          <p:nvPr>
            <p:ph idx="1"/>
          </p:nvPr>
        </p:nvSpPr>
        <p:spPr>
          <a:xfrm>
            <a:off x="914400" y="1222076"/>
            <a:ext cx="10363200" cy="4114800"/>
          </a:xfrm>
        </p:spPr>
        <p:txBody>
          <a:bodyPr/>
          <a:lstStyle/>
          <a:p>
            <a:r>
              <a:rPr lang="en-US" dirty="0" smtClean="0"/>
              <a:t>Located in MyPath </a:t>
            </a:r>
          </a:p>
          <a:p>
            <a:r>
              <a:rPr lang="en-US" dirty="0"/>
              <a:t>T</a:t>
            </a:r>
            <a:r>
              <a:rPr lang="en-US" dirty="0" smtClean="0"/>
              <a:t>he tool is entitled “</a:t>
            </a:r>
            <a:r>
              <a:rPr lang="en-US" i="1" dirty="0" smtClean="0">
                <a:solidFill>
                  <a:srgbClr val="FFFF00"/>
                </a:solidFill>
              </a:rPr>
              <a:t>Hazard Assessment Tool</a:t>
            </a:r>
            <a:r>
              <a:rPr lang="en-US" dirty="0" smtClean="0"/>
              <a:t>”.</a:t>
            </a:r>
            <a:endParaRPr lang="en-US" dirty="0"/>
          </a:p>
        </p:txBody>
      </p:sp>
      <p:pic>
        <p:nvPicPr>
          <p:cNvPr id="4" name="Picture 3"/>
          <p:cNvPicPr>
            <a:picLocks noChangeAspect="1"/>
          </p:cNvPicPr>
          <p:nvPr/>
        </p:nvPicPr>
        <p:blipFill>
          <a:blip r:embed="rId2"/>
          <a:stretch>
            <a:fillRect/>
          </a:stretch>
        </p:blipFill>
        <p:spPr>
          <a:xfrm>
            <a:off x="641580" y="2717774"/>
            <a:ext cx="4715423" cy="3205428"/>
          </a:xfrm>
          <a:prstGeom prst="rect">
            <a:avLst/>
          </a:prstGeom>
        </p:spPr>
      </p:pic>
      <p:pic>
        <p:nvPicPr>
          <p:cNvPr id="5" name="Picture 4"/>
          <p:cNvPicPr>
            <a:picLocks noChangeAspect="1"/>
          </p:cNvPicPr>
          <p:nvPr/>
        </p:nvPicPr>
        <p:blipFill>
          <a:blip r:embed="rId3"/>
          <a:stretch>
            <a:fillRect/>
          </a:stretch>
        </p:blipFill>
        <p:spPr>
          <a:xfrm>
            <a:off x="6511750" y="2717774"/>
            <a:ext cx="5329765" cy="3205427"/>
          </a:xfrm>
          <a:prstGeom prst="rect">
            <a:avLst/>
          </a:prstGeom>
        </p:spPr>
      </p:pic>
      <p:sp>
        <p:nvSpPr>
          <p:cNvPr id="6" name="TextBox 5"/>
          <p:cNvSpPr txBox="1"/>
          <p:nvPr/>
        </p:nvSpPr>
        <p:spPr>
          <a:xfrm>
            <a:off x="11792309" y="6366295"/>
            <a:ext cx="298480" cy="338554"/>
          </a:xfrm>
          <a:prstGeom prst="rect">
            <a:avLst/>
          </a:prstGeom>
          <a:noFill/>
        </p:spPr>
        <p:txBody>
          <a:bodyPr wrap="none" rtlCol="0">
            <a:spAutoFit/>
          </a:bodyPr>
          <a:lstStyle/>
          <a:p>
            <a:r>
              <a:rPr lang="en-US" sz="1600" dirty="0" smtClean="0"/>
              <a:t>4</a:t>
            </a:r>
            <a:endParaRPr lang="en-US" sz="1600" dirty="0"/>
          </a:p>
        </p:txBody>
      </p:sp>
    </p:spTree>
    <p:extLst>
      <p:ext uri="{BB962C8B-B14F-4D97-AF65-F5344CB8AC3E}">
        <p14:creationId xmlns:p14="http://schemas.microsoft.com/office/powerpoint/2010/main" val="1974788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750" y="1215317"/>
            <a:ext cx="3530752" cy="4840304"/>
          </a:xfrm>
          <a:prstGeom prst="rect">
            <a:avLst/>
          </a:prstGeom>
        </p:spPr>
      </p:pic>
      <p:pic>
        <p:nvPicPr>
          <p:cNvPr id="5" name="Picture 4"/>
          <p:cNvPicPr>
            <a:picLocks noChangeAspect="1"/>
          </p:cNvPicPr>
          <p:nvPr/>
        </p:nvPicPr>
        <p:blipFill>
          <a:blip r:embed="rId3"/>
          <a:stretch>
            <a:fillRect/>
          </a:stretch>
        </p:blipFill>
        <p:spPr>
          <a:xfrm>
            <a:off x="4234496" y="1184358"/>
            <a:ext cx="3546485" cy="4871263"/>
          </a:xfrm>
          <a:prstGeom prst="rect">
            <a:avLst/>
          </a:prstGeom>
        </p:spPr>
      </p:pic>
      <p:pic>
        <p:nvPicPr>
          <p:cNvPr id="6" name="Picture 5"/>
          <p:cNvPicPr>
            <a:picLocks noChangeAspect="1"/>
          </p:cNvPicPr>
          <p:nvPr/>
        </p:nvPicPr>
        <p:blipFill>
          <a:blip r:embed="rId4"/>
          <a:stretch>
            <a:fillRect/>
          </a:stretch>
        </p:blipFill>
        <p:spPr>
          <a:xfrm>
            <a:off x="8210668" y="1169837"/>
            <a:ext cx="3589708" cy="4931264"/>
          </a:xfrm>
          <a:prstGeom prst="rect">
            <a:avLst/>
          </a:prstGeom>
        </p:spPr>
      </p:pic>
      <p:sp>
        <p:nvSpPr>
          <p:cNvPr id="7" name="TextBox 6"/>
          <p:cNvSpPr txBox="1"/>
          <p:nvPr/>
        </p:nvSpPr>
        <p:spPr>
          <a:xfrm>
            <a:off x="4121005" y="244692"/>
            <a:ext cx="3959417" cy="646331"/>
          </a:xfrm>
          <a:prstGeom prst="rect">
            <a:avLst/>
          </a:prstGeom>
          <a:noFill/>
        </p:spPr>
        <p:txBody>
          <a:bodyPr wrap="none" rtlCol="0">
            <a:spAutoFit/>
          </a:bodyPr>
          <a:lstStyle/>
          <a:p>
            <a:r>
              <a:rPr lang="en-US" sz="3600" b="1" dirty="0" smtClean="0">
                <a:solidFill>
                  <a:srgbClr val="FFFF00"/>
                </a:solidFill>
                <a:latin typeface="+mn-lt"/>
              </a:rPr>
              <a:t>Introductory pages</a:t>
            </a:r>
            <a:endParaRPr lang="en-US" sz="3600" b="1" dirty="0">
              <a:solidFill>
                <a:srgbClr val="FFFF00"/>
              </a:solidFill>
              <a:latin typeface="+mn-lt"/>
            </a:endParaRPr>
          </a:p>
        </p:txBody>
      </p:sp>
      <p:sp>
        <p:nvSpPr>
          <p:cNvPr id="8" name="TextBox 7"/>
          <p:cNvSpPr txBox="1"/>
          <p:nvPr/>
        </p:nvSpPr>
        <p:spPr>
          <a:xfrm>
            <a:off x="11792309" y="6366295"/>
            <a:ext cx="298480" cy="338554"/>
          </a:xfrm>
          <a:prstGeom prst="rect">
            <a:avLst/>
          </a:prstGeom>
          <a:noFill/>
        </p:spPr>
        <p:txBody>
          <a:bodyPr wrap="none" rtlCol="0">
            <a:spAutoFit/>
          </a:bodyPr>
          <a:lstStyle/>
          <a:p>
            <a:r>
              <a:rPr lang="en-US" sz="1600" dirty="0"/>
              <a:t>5</a:t>
            </a:r>
            <a:endParaRPr lang="en-US" sz="1600" dirty="0"/>
          </a:p>
        </p:txBody>
      </p:sp>
    </p:spTree>
    <p:extLst>
      <p:ext uri="{BB962C8B-B14F-4D97-AF65-F5344CB8AC3E}">
        <p14:creationId xmlns:p14="http://schemas.microsoft.com/office/powerpoint/2010/main" val="3262941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4689" y="1112807"/>
            <a:ext cx="3547889" cy="4886220"/>
          </a:xfrm>
          <a:prstGeom prst="rect">
            <a:avLst/>
          </a:prstGeom>
        </p:spPr>
      </p:pic>
      <p:sp>
        <p:nvSpPr>
          <p:cNvPr id="6" name="TextBox 5"/>
          <p:cNvSpPr txBox="1"/>
          <p:nvPr/>
        </p:nvSpPr>
        <p:spPr>
          <a:xfrm>
            <a:off x="4771391" y="331965"/>
            <a:ext cx="2864887" cy="646331"/>
          </a:xfrm>
          <a:prstGeom prst="rect">
            <a:avLst/>
          </a:prstGeom>
          <a:noFill/>
        </p:spPr>
        <p:txBody>
          <a:bodyPr wrap="none" rtlCol="0">
            <a:spAutoFit/>
          </a:bodyPr>
          <a:lstStyle/>
          <a:p>
            <a:r>
              <a:rPr lang="en-US" sz="3600" b="1" dirty="0" smtClean="0">
                <a:solidFill>
                  <a:srgbClr val="FFFF00"/>
                </a:solidFill>
                <a:latin typeface="+mn-lt"/>
              </a:rPr>
              <a:t>Sample pages</a:t>
            </a:r>
            <a:endParaRPr lang="en-US" sz="3600" b="1" dirty="0">
              <a:solidFill>
                <a:srgbClr val="FFFF00"/>
              </a:solidFill>
              <a:latin typeface="+mn-lt"/>
            </a:endParaRPr>
          </a:p>
        </p:txBody>
      </p:sp>
      <p:pic>
        <p:nvPicPr>
          <p:cNvPr id="7" name="Picture 6"/>
          <p:cNvPicPr>
            <a:picLocks noChangeAspect="1"/>
          </p:cNvPicPr>
          <p:nvPr/>
        </p:nvPicPr>
        <p:blipFill>
          <a:blip r:embed="rId3"/>
          <a:stretch>
            <a:fillRect/>
          </a:stretch>
        </p:blipFill>
        <p:spPr>
          <a:xfrm>
            <a:off x="8226853" y="1100644"/>
            <a:ext cx="3694853" cy="4910545"/>
          </a:xfrm>
          <a:prstGeom prst="rect">
            <a:avLst/>
          </a:prstGeom>
        </p:spPr>
      </p:pic>
      <p:pic>
        <p:nvPicPr>
          <p:cNvPr id="2" name="Picture 1"/>
          <p:cNvPicPr>
            <a:picLocks noChangeAspect="1"/>
          </p:cNvPicPr>
          <p:nvPr/>
        </p:nvPicPr>
        <p:blipFill>
          <a:blip r:embed="rId4"/>
          <a:stretch>
            <a:fillRect/>
          </a:stretch>
        </p:blipFill>
        <p:spPr>
          <a:xfrm>
            <a:off x="4308698" y="1096753"/>
            <a:ext cx="3653484" cy="4902274"/>
          </a:xfrm>
          <a:prstGeom prst="rect">
            <a:avLst/>
          </a:prstGeom>
        </p:spPr>
      </p:pic>
      <p:sp>
        <p:nvSpPr>
          <p:cNvPr id="8" name="TextBox 7"/>
          <p:cNvSpPr txBox="1"/>
          <p:nvPr/>
        </p:nvSpPr>
        <p:spPr>
          <a:xfrm>
            <a:off x="11792309" y="6366295"/>
            <a:ext cx="298480" cy="338554"/>
          </a:xfrm>
          <a:prstGeom prst="rect">
            <a:avLst/>
          </a:prstGeom>
          <a:noFill/>
        </p:spPr>
        <p:txBody>
          <a:bodyPr wrap="none" rtlCol="0">
            <a:spAutoFit/>
          </a:bodyPr>
          <a:lstStyle/>
          <a:p>
            <a:r>
              <a:rPr lang="en-US" sz="1600" dirty="0" smtClean="0"/>
              <a:t>6</a:t>
            </a:r>
            <a:endParaRPr lang="en-US" sz="1600" dirty="0"/>
          </a:p>
        </p:txBody>
      </p:sp>
    </p:spTree>
    <p:extLst>
      <p:ext uri="{BB962C8B-B14F-4D97-AF65-F5344CB8AC3E}">
        <p14:creationId xmlns:p14="http://schemas.microsoft.com/office/powerpoint/2010/main" val="1590177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What else do I need to know?</a:t>
            </a:r>
            <a:endParaRPr lang="en-US" b="1" dirty="0">
              <a:solidFill>
                <a:srgbClr val="FFFF00"/>
              </a:solidFill>
            </a:endParaRPr>
          </a:p>
        </p:txBody>
      </p:sp>
      <p:sp>
        <p:nvSpPr>
          <p:cNvPr id="3" name="Content Placeholder 2"/>
          <p:cNvSpPr>
            <a:spLocks noGrp="1"/>
          </p:cNvSpPr>
          <p:nvPr>
            <p:ph idx="1"/>
          </p:nvPr>
        </p:nvSpPr>
        <p:spPr>
          <a:xfrm>
            <a:off x="914399" y="1981200"/>
            <a:ext cx="11041811" cy="2099094"/>
          </a:xfrm>
        </p:spPr>
        <p:txBody>
          <a:bodyPr/>
          <a:lstStyle/>
          <a:p>
            <a:r>
              <a:rPr lang="en-US" dirty="0" smtClean="0"/>
              <a:t>Assessment will take approximately 20 minutes to complete.</a:t>
            </a:r>
          </a:p>
          <a:p>
            <a:r>
              <a:rPr lang="en-US" dirty="0" smtClean="0"/>
              <a:t>This is not mandatory but highly recommended.</a:t>
            </a:r>
          </a:p>
          <a:p>
            <a:r>
              <a:rPr lang="en-US" dirty="0" smtClean="0"/>
              <a:t>General questions  –  275-3241</a:t>
            </a:r>
          </a:p>
          <a:p>
            <a:r>
              <a:rPr lang="en-US" sz="2800" dirty="0" smtClean="0">
                <a:solidFill>
                  <a:schemeClr val="bg1"/>
                </a:solidFill>
              </a:rPr>
              <a:t>EH&amp;S Webpage: </a:t>
            </a:r>
            <a:r>
              <a:rPr lang="en-US" sz="2200" dirty="0" smtClean="0">
                <a:solidFill>
                  <a:srgbClr val="FFFF00"/>
                </a:solidFill>
              </a:rPr>
              <a:t>https://www.safety.rochester.edu/training/HazAssessmentTool.html</a:t>
            </a:r>
          </a:p>
          <a:p>
            <a:r>
              <a:rPr lang="en-US" sz="2800" dirty="0" smtClean="0"/>
              <a:t>Listing of FAQs - </a:t>
            </a:r>
            <a:r>
              <a:rPr lang="en-US" sz="2800" dirty="0" smtClean="0">
                <a:solidFill>
                  <a:srgbClr val="FFFF00"/>
                </a:solidFill>
              </a:rPr>
              <a:t>https://www.safety.rochester.edu/training/FAQs.pdf</a:t>
            </a:r>
          </a:p>
          <a:p>
            <a:pPr marL="0" indent="0">
              <a:buNone/>
            </a:pPr>
            <a:endParaRPr lang="en-US" sz="2800" dirty="0">
              <a:solidFill>
                <a:srgbClr val="FFFF00"/>
              </a:solidFill>
            </a:endParaRPr>
          </a:p>
        </p:txBody>
      </p:sp>
      <p:sp>
        <p:nvSpPr>
          <p:cNvPr id="4" name="TextBox 3"/>
          <p:cNvSpPr txBox="1"/>
          <p:nvPr/>
        </p:nvSpPr>
        <p:spPr>
          <a:xfrm>
            <a:off x="4710023" y="5555411"/>
            <a:ext cx="1611339" cy="461665"/>
          </a:xfrm>
          <a:prstGeom prst="rect">
            <a:avLst/>
          </a:prstGeom>
          <a:noFill/>
        </p:spPr>
        <p:txBody>
          <a:bodyPr wrap="none" rtlCol="0">
            <a:spAutoFit/>
          </a:bodyPr>
          <a:lstStyle/>
          <a:p>
            <a:r>
              <a:rPr lang="en-US" dirty="0" smtClean="0">
                <a:solidFill>
                  <a:schemeClr val="bg1"/>
                </a:solidFill>
                <a:latin typeface="+mn-lt"/>
              </a:rPr>
              <a:t>Thank you!</a:t>
            </a:r>
            <a:endParaRPr lang="en-US" dirty="0">
              <a:solidFill>
                <a:schemeClr val="bg1"/>
              </a:solidFill>
              <a:latin typeface="+mn-lt"/>
            </a:endParaRPr>
          </a:p>
        </p:txBody>
      </p:sp>
      <p:sp>
        <p:nvSpPr>
          <p:cNvPr id="5" name="TextBox 4"/>
          <p:cNvSpPr txBox="1"/>
          <p:nvPr/>
        </p:nvSpPr>
        <p:spPr>
          <a:xfrm>
            <a:off x="11792309" y="6366295"/>
            <a:ext cx="298480" cy="338554"/>
          </a:xfrm>
          <a:prstGeom prst="rect">
            <a:avLst/>
          </a:prstGeom>
          <a:noFill/>
        </p:spPr>
        <p:txBody>
          <a:bodyPr wrap="none" rtlCol="0">
            <a:spAutoFit/>
          </a:bodyPr>
          <a:lstStyle/>
          <a:p>
            <a:r>
              <a:rPr lang="en-US" sz="1600" dirty="0" smtClean="0"/>
              <a:t>7</a:t>
            </a:r>
            <a:endParaRPr lang="en-US" sz="1600" dirty="0"/>
          </a:p>
        </p:txBody>
      </p:sp>
    </p:spTree>
    <p:extLst>
      <p:ext uri="{BB962C8B-B14F-4D97-AF65-F5344CB8AC3E}">
        <p14:creationId xmlns:p14="http://schemas.microsoft.com/office/powerpoint/2010/main" val="3424911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UR.darkbackgrnd">
  <a:themeElements>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fontScheme name="Office Theme">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MS Pゴシック" pitchFamily="-92" charset="-128"/>
          </a:defRPr>
        </a:defPPr>
      </a:lstStyle>
    </a:lnDef>
  </a:objectDefaults>
  <a:extraClrSchemeLst>
    <a:extraClrScheme>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UR.darkbackgrnd</Template>
  <TotalTime>32</TotalTime>
  <Words>235</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MS Pゴシック</vt:lpstr>
      <vt:lpstr>Times New Roman</vt:lpstr>
      <vt:lpstr>Wingdings</vt:lpstr>
      <vt:lpstr>UR.darkbackgrnd</vt:lpstr>
      <vt:lpstr>Hazard Assessment Tool  &amp; Training Indicator</vt:lpstr>
      <vt:lpstr>What is this?</vt:lpstr>
      <vt:lpstr>What do I need to do?</vt:lpstr>
      <vt:lpstr>Where is the tool located?</vt:lpstr>
      <vt:lpstr>PowerPoint Presentation</vt:lpstr>
      <vt:lpstr>PowerPoint Presentation</vt:lpstr>
      <vt:lpstr>What else do I need to know?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 Assessment Tool  &amp; Training Indicator</dc:title>
  <dc:creator>Bardeen, Patricia</dc:creator>
  <cp:lastModifiedBy>Bardeen, Patricia</cp:lastModifiedBy>
  <cp:revision>6</cp:revision>
  <dcterms:created xsi:type="dcterms:W3CDTF">2018-07-16T18:47:42Z</dcterms:created>
  <dcterms:modified xsi:type="dcterms:W3CDTF">2018-09-10T19:13:15Z</dcterms:modified>
</cp:coreProperties>
</file>