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80" r:id="rId3"/>
    <p:sldId id="262" r:id="rId4"/>
    <p:sldId id="266" r:id="rId5"/>
    <p:sldId id="290" r:id="rId6"/>
    <p:sldId id="263" r:id="rId7"/>
    <p:sldId id="289" r:id="rId8"/>
    <p:sldId id="276" r:id="rId9"/>
    <p:sldId id="281" r:id="rId10"/>
    <p:sldId id="285" r:id="rId11"/>
    <p:sldId id="291" r:id="rId12"/>
    <p:sldId id="288" r:id="rId13"/>
    <p:sldId id="287" r:id="rId14"/>
    <p:sldId id="273" r:id="rId15"/>
    <p:sldId id="286" r:id="rId16"/>
    <p:sldId id="282" r:id="rId17"/>
    <p:sldId id="283" r:id="rId18"/>
    <p:sldId id="257" r:id="rId19"/>
    <p:sldId id="269" r:id="rId20"/>
    <p:sldId id="261" r:id="rId21"/>
    <p:sldId id="284" r:id="rId22"/>
    <p:sldId id="277" r:id="rId23"/>
    <p:sldId id="259" r:id="rId24"/>
    <p:sldId id="268" r:id="rId25"/>
    <p:sldId id="267" r:id="rId26"/>
    <p:sldId id="260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ynita" initials="j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42" autoAdjust="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E132B-B7A3-4BD1-BF6C-413CF7D9E512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2570-B580-4A9A-92F1-DE7CB873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Incoming / outgoing to  industry, academic institutions, non-profits (e.g. medical centers) – each has its own issues to be aware of…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12570-B580-4A9A-92F1-DE7CB8738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63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2570-B580-4A9A-92F1-DE7CB87382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41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Material and/or information is proprietary and/or confidential</a:t>
            </a:r>
          </a:p>
          <a:p>
            <a:pPr>
              <a:lnSpc>
                <a:spcPct val="110000"/>
              </a:lnSpc>
              <a:buFont typeface="Arial" pitchFamily="34" charset="0"/>
              <a:buNone/>
            </a:pPr>
            <a:endParaRPr lang="en-US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Wants to restrict how the material is to be used    </a:t>
            </a:r>
          </a:p>
          <a:p>
            <a:pPr>
              <a:lnSpc>
                <a:spcPct val="110000"/>
              </a:lnSpc>
              <a:buFont typeface="Arial" pitchFamily="34" charset="0"/>
              <a:buNone/>
            </a:pPr>
            <a:r>
              <a:rPr lang="en-US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               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Material is infectious, hazardous or subject to special regulations</a:t>
            </a:r>
          </a:p>
          <a:p>
            <a:pPr>
              <a:lnSpc>
                <a:spcPct val="110000"/>
              </a:lnSpc>
            </a:pPr>
            <a:endParaRPr lang="en-US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protect against any potential liability</a:t>
            </a:r>
          </a:p>
          <a:p>
            <a:pPr>
              <a:lnSpc>
                <a:spcPct val="110000"/>
              </a:lnSpc>
            </a:pPr>
            <a:endParaRPr lang="en-US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obtain rights to the results of the research for which the material or information is to be used.</a:t>
            </a:r>
          </a:p>
          <a:p>
            <a:pPr>
              <a:lnSpc>
                <a:spcPct val="110000"/>
              </a:lnSpc>
              <a:buFont typeface="Arial" pitchFamily="34" charset="0"/>
              <a:buNone/>
            </a:pPr>
            <a:endParaRPr lang="en-US" sz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ensure that correct and appropriate acknowledgement is included in any publication regarding the use of the material.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12570-B580-4A9A-92F1-DE7CB87382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7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A2FE9-8A35-4DE0-83AE-CB8254E9B2D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87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76FB71-9D89-4CE8-A5E9-CC716C42F40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2570-B580-4A9A-92F1-DE7CB87382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1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A2FE9-8A35-4DE0-83AE-CB8254E9B2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12570-B580-4A9A-92F1-DE7CB8738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2570-B580-4A9A-92F1-DE7CB8738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2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A2FE9-8A35-4DE0-83AE-CB8254E9B2D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A2FE9-8A35-4DE0-83AE-CB8254E9B2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5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A2FE9-8A35-4DE0-83AE-CB8254E9B2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26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A2FE9-8A35-4DE0-83AE-CB8254E9B2D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6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A2FE9-8A35-4DE0-83AE-CB8254E9B2D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6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C48E-D8A9-4499-A591-532C60A12E8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1A4-BBCC-4A22-9F23-B1D11D67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C48E-D8A9-4499-A591-532C60A12E8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1A4-BBCC-4A22-9F23-B1D11D67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C48E-D8A9-4499-A591-532C60A12E8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1A4-BBCC-4A22-9F23-B1D11D67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C48E-D8A9-4499-A591-532C60A12E8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1A4-BBCC-4A22-9F23-B1D11D67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C48E-D8A9-4499-A591-532C60A12E8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1A4-BBCC-4A22-9F23-B1D11D67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C48E-D8A9-4499-A591-532C60A12E8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1A4-BBCC-4A22-9F23-B1D11D67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C48E-D8A9-4499-A591-532C60A12E8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1A4-BBCC-4A22-9F23-B1D11D67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C48E-D8A9-4499-A591-532C60A12E8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1A4-BBCC-4A22-9F23-B1D11D67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C48E-D8A9-4499-A591-532C60A12E8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1A4-BBCC-4A22-9F23-B1D11D67C1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C48E-D8A9-4499-A591-532C60A12E8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711A4-BBCC-4A22-9F23-B1D11D67C1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C48E-D8A9-4499-A591-532C60A12E8D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9711A4-BBCC-4A22-9F23-B1D11D67C1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9711A4-BBCC-4A22-9F23-B1D11D67C1D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C43C48E-D8A9-4499-A591-532C60A12E8D}" type="datetimeFigureOut">
              <a:rPr lang="en-US" smtClean="0"/>
              <a:t>10/12/2018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thleen_Tranelli@URMC.Rochester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da-dua-mta-help@rochester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1984375"/>
          </a:xfrm>
          <a:noFill/>
        </p:spPr>
        <p:txBody>
          <a:bodyPr/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Transfer of Materials, </a:t>
            </a:r>
            <a:br>
              <a:rPr lang="en-US" sz="4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Confidential Information,</a:t>
            </a:r>
            <a:br>
              <a:rPr lang="en-US" sz="4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40187"/>
            <a:ext cx="7772400" cy="228282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OFFICE OF RESEARCH PROJECT AND ADMINISTRATION</a:t>
            </a:r>
            <a:b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3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Anthony Beckman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Josef Mejido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Lydia Moore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Joynita Sur</a:t>
            </a:r>
          </a:p>
          <a:p>
            <a:pPr algn="ctr"/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C4833D0-380A-497F-B81F-661E61BB8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00672"/>
            <a:ext cx="2727475" cy="8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98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1143000"/>
          </a:xfrm>
        </p:spPr>
        <p:txBody>
          <a:bodyPr/>
          <a:lstStyle/>
          <a:p>
            <a:pPr marL="52388" indent="4318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De-identified, limited data set, or fully-identifiable data?</a:t>
            </a:r>
            <a:b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763000" cy="4648200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9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De-identified Data Set</a:t>
            </a:r>
            <a:r>
              <a:rPr lang="en-US" sz="8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8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8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72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Contains no HIPAA identifiers</a:t>
            </a:r>
          </a:p>
          <a:p>
            <a:pPr lvl="1">
              <a:lnSpc>
                <a:spcPct val="110000"/>
              </a:lnSpc>
            </a:pPr>
            <a:endParaRPr lang="en-US" sz="7200" u="sng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7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There may still be confidentiality, proprietary, or security concerns that require a data transfer agreement</a:t>
            </a:r>
          </a:p>
          <a:p>
            <a:pPr lvl="1">
              <a:lnSpc>
                <a:spcPct val="110000"/>
              </a:lnSpc>
            </a:pPr>
            <a:endParaRPr lang="en-US" sz="7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sz="7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De-Identified Data Set must </a:t>
            </a:r>
            <a:r>
              <a:rPr lang="en-US" sz="72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EXCLUDE</a:t>
            </a:r>
            <a:r>
              <a:rPr lang="en-US" sz="7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all of the following direct identifiers of the individual or of the individual’s relatives, employers or household members to be considered De-Identified Data:</a:t>
            </a:r>
          </a:p>
          <a:p>
            <a:pPr lvl="1">
              <a:lnSpc>
                <a:spcPct val="110000"/>
              </a:lnSpc>
            </a:pPr>
            <a:endParaRPr lang="en-US" sz="7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10000"/>
              </a:lnSpc>
            </a:pPr>
            <a:endParaRPr lang="en-US" sz="5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10000"/>
              </a:lnSpc>
            </a:pPr>
            <a:endParaRPr lang="en-US" sz="5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76288" lvl="2" indent="-433388">
              <a:lnSpc>
                <a:spcPct val="110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a. Names;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b. All geographic subdivisions smaller than a State, including: street address, city, county, precinct, zip codes and their equivalent geocodes, except for the initial three digits of a zip code if, according to the current publicly-available data from the Bureau of Census: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(1) the geographic unit formed by combining all zip codes with the same three initial digits contains more than 20,000; and </a:t>
            </a:r>
          </a:p>
          <a:p>
            <a:pPr marL="776288" lvl="2" indent="-433388">
              <a:buNone/>
            </a:pPr>
            <a:r>
              <a:rPr lang="en-US"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(2</a:t>
            </a: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the initial three digits of the zip code for all such geographic units containing 20,000 or fewer people is changed to 000.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c. All elements of dates (except year) for dates directly related to an individual, including: birth date, admission date, discharge date, date of death; and all ages over 89 and all elements of dates (including year) indicative of such age, except that such ages and elements may be aggregated into a single category of age 90 or older;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d. Telephone numbers;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e. Fax numbers;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f. E-mail addresses;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g. Social Security numbers;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h. Medical record numbers;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i. Health plan beneficiary numbers;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j. Account numbers;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k. Certificate/license numbers;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l. Vehicle identifiers and serial numbers, including license plate numbers;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m. Device identifiers and serial numbers;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Web Universal Resource Locators (URLs);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o. Internet Protocol (IP) address numbers;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p. Biometric identifiers, including finger and voice prints;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q. Full face photographic images and any comparable images; and </a:t>
            </a:r>
          </a:p>
          <a:p>
            <a:pPr marL="776288" lvl="2" indent="-433388">
              <a:buNone/>
            </a:pPr>
            <a:r>
              <a:rPr lang="en-US" sz="4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r. Any other unique identifying numbers, characteristics or code</a:t>
            </a:r>
          </a:p>
          <a:p>
            <a:pPr marL="411480" lvl="1" indent="0">
              <a:lnSpc>
                <a:spcPct val="110000"/>
              </a:lnSpc>
              <a:buNone/>
            </a:pPr>
            <a:endParaRPr lang="en-US" sz="4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1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86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22960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Limited Data Set (LDS)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Contains dates, city, state, or zip code information</a:t>
            </a:r>
          </a:p>
          <a:p>
            <a:pPr lvl="1">
              <a:lnSpc>
                <a:spcPct val="110000"/>
              </a:lnSpc>
            </a:pPr>
            <a:r>
              <a:rPr lang="en-US" sz="24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Requires</a:t>
            </a: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data use agreement for transfer</a:t>
            </a:r>
          </a:p>
          <a:p>
            <a:pPr lvl="1">
              <a:lnSpc>
                <a:spcPct val="11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Fully-Identifiable Data Set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Contains HIPAA identifiers other than dates / zip codes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RSRB verifies consent form matches party sending data to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Security questionnaire </a:t>
            </a:r>
          </a:p>
          <a:p>
            <a:pPr>
              <a:lnSpc>
                <a:spcPct val="110000"/>
              </a:lnSpc>
            </a:pPr>
            <a:endParaRPr lang="en-US" sz="2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Further Questions? Reach out to our Privacy Officer: </a:t>
            </a:r>
          </a:p>
          <a:p>
            <a:pPr marL="777240" lvl="2" indent="0">
              <a:lnSpc>
                <a:spcPct val="110000"/>
              </a:lnSpc>
              <a:buNone/>
            </a:pPr>
            <a:r>
              <a:rPr lang="en-US" sz="22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Kathleen Tranelli</a:t>
            </a:r>
            <a:r>
              <a:rPr lang="en-US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2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Kathleen_Tranelli@URMC.Rochester.edu</a:t>
            </a:r>
            <a:endParaRPr lang="en-US" sz="2200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77240" lvl="2" indent="0">
              <a:lnSpc>
                <a:spcPct val="110000"/>
              </a:lnSpc>
              <a:buNone/>
            </a:pPr>
            <a:r>
              <a:rPr lang="en-US" sz="2200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585-784-6154</a:t>
            </a:r>
          </a:p>
          <a:p>
            <a:pPr lvl="1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35CF7962-D7D7-4850-BA0E-0FA2ED5D82E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2388" indent="431800">
              <a:defRPr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De-identified, limited data set, or fully-identifiable data? – cont’d</a:t>
            </a:r>
            <a:b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 descr="Image result for questions">
            <a:extLst>
              <a:ext uri="{FF2B5EF4-FFF2-40B4-BE49-F238E27FC236}">
                <a16:creationId xmlns:a16="http://schemas.microsoft.com/office/drawing/2014/main" xmlns="" id="{0817B93D-D404-45DC-9A04-11AEB2EC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017" y="4978474"/>
            <a:ext cx="2174383" cy="140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4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229600" cy="4572000"/>
          </a:xfrm>
        </p:spPr>
        <p:txBody>
          <a:bodyPr>
            <a:normAutofit/>
          </a:bodyPr>
          <a:lstStyle/>
          <a:p>
            <a:pPr marL="114300" indent="0" eaLnBrk="1" hangingPunct="1">
              <a:lnSpc>
                <a:spcPct val="80000"/>
              </a:lnSpc>
              <a:buNone/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Transfer needs to be for a specific project / purpose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Needs to retain right to publish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Industry can often be over-reaching in their requests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Takes longer to negotiate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5A1FE466-73A1-4669-90CA-47C969C4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Transferring Materials or Data to Industry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E2E7B3-C25A-4AAF-90AC-9E2A847DA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47363"/>
            <a:ext cx="4114800" cy="258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0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74638"/>
            <a:ext cx="8991600" cy="1143000"/>
          </a:xfrm>
        </p:spPr>
        <p:txBody>
          <a:bodyPr/>
          <a:lstStyle/>
          <a:p>
            <a:pPr marL="52388" indent="431800">
              <a:defRPr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we need a CDA / NDA?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Generally requested by industry for discussions regarding a clinical trial or collaboration</a:t>
            </a:r>
          </a:p>
          <a:p>
            <a:pPr marL="114300" indent="0" eaLnBrk="1" hangingPunct="1">
              <a:buNone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One-way vs. Two-way CDAs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Two-way CDAs protect the PI disclosing confidential and/or proprietary information</a:t>
            </a:r>
          </a:p>
          <a:p>
            <a:pPr lvl="1"/>
            <a:endParaRPr lang="en-US" sz="2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Master CDAs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Helps streamline process for sharing clinical trial protocols with PIs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have over 10 and counting</a:t>
            </a:r>
          </a:p>
          <a:p>
            <a:pPr eaLnBrk="1" hangingPunct="1"/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Reaching out to UR Ventures</a:t>
            </a:r>
            <a:r>
              <a:rPr lang="en-US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1480" lvl="1" indent="0">
              <a:lnSpc>
                <a:spcPct val="80000"/>
              </a:lnSpc>
              <a:buNone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55A2FC-1803-4F1F-8D7D-AC5A79BA8C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7268120" y="152400"/>
            <a:ext cx="172348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What to do when a PI leaves the </a:t>
            </a:r>
            <a:br>
              <a:rPr lang="en-US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University of Rochester?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a principal investigator leaves the University of Rochester, it is suggested that the department administrator or PI contact our office to see whether or not there are any active MTAs/CDAs/DUAs  involving the PI.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PI should notify us whether or not they plan to:</a:t>
            </a:r>
          </a:p>
          <a:p>
            <a:pPr>
              <a:lnSpc>
                <a:spcPct val="110000"/>
              </a:lnSpc>
              <a:buFont typeface="Wingdings 2" pitchFamily="18" charset="2"/>
              <a:buNone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1) continue using materials/data they received from another institution at their new place of employment;   </a:t>
            </a:r>
          </a:p>
          <a:p>
            <a:pPr>
              <a:lnSpc>
                <a:spcPct val="110000"/>
              </a:lnSpc>
              <a:buFont typeface="Wingdings 2" pitchFamily="18" charset="2"/>
              <a:buNone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2) transfer material or data made/developed/obtained while at the University of Rochester to their new place of employment; </a:t>
            </a:r>
          </a:p>
          <a:p>
            <a:pPr>
              <a:lnSpc>
                <a:spcPct val="110000"/>
              </a:lnSpc>
              <a:buFont typeface="Wingdings 2" pitchFamily="18" charset="2"/>
              <a:buNone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3) no longer use materials or data in existing agreement(s).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8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E4925-FD17-4E8A-9C73-1D770848F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Thanks!</a:t>
            </a:r>
            <a:b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B0826C-4C93-4EF9-BB8D-5175423DA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8" r="14138"/>
          <a:stretch/>
        </p:blipFill>
        <p:spPr>
          <a:xfrm>
            <a:off x="4953000" y="1447800"/>
            <a:ext cx="39624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95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E4925-FD17-4E8A-9C73-1D770848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543800" cy="25939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97649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06289-E494-4F9E-A1D1-84F7DBFD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Types of Agreements Negotiated by MTA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CD41B9-148D-4CC7-AAA2-0E6A810D6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65000"/>
                </a:schemeClr>
              </a:buClr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MTAs (Material Transfer Agreements)</a:t>
            </a:r>
          </a:p>
          <a:p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CDAs/NDAs (Confidentiality / Non-Disclosure Agreements)</a:t>
            </a:r>
          </a:p>
          <a:p>
            <a:pPr>
              <a:buClr>
                <a:schemeClr val="bg1">
                  <a:lumMod val="65000"/>
                </a:schemeClr>
              </a:buClr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DUAs and DTAs (Data Use/Transfer Agreements)</a:t>
            </a:r>
          </a:p>
        </p:txBody>
      </p:sp>
    </p:spTree>
    <p:extLst>
      <p:ext uri="{BB962C8B-B14F-4D97-AF65-F5344CB8AC3E}">
        <p14:creationId xmlns:p14="http://schemas.microsoft.com/office/powerpoint/2010/main" val="174278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An material transfer agreement is a contract used to define the terms and conditions for the exchange of research materials.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An MTA sets forth rights to use the materials and allocates the rights that result from their use.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8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Common Types of MTAs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Simple Letter Agreement (SLA)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Uniform Biological Material Transfer Agreement (UBMTA)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Institutional based MTA (drafted by the providing institution)</a:t>
            </a:r>
          </a:p>
          <a:p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0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806289-E494-4F9E-A1D1-84F7DBFD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Types of Agreements Negotiated by MTA Administrators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CD41B9-148D-4CC7-AAA2-0E6A810D6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65000"/>
                </a:schemeClr>
              </a:buClr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MTAs (Material Transfer Agreements)</a:t>
            </a:r>
          </a:p>
          <a:p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CDAs / NDAs (Confidentiality / Non-Disclosure Agreements)</a:t>
            </a:r>
          </a:p>
          <a:p>
            <a:pPr marL="114300" indent="0">
              <a:buClr>
                <a:schemeClr val="bg1">
                  <a:lumMod val="65000"/>
                </a:schemeClr>
              </a:buClr>
              <a:buNone/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DUAs and DTAs (Data Use/Transfer Agreements)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C5D694-4C6C-4585-9BB1-E9796A8449A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16" y="4191000"/>
            <a:ext cx="3183584" cy="25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32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Reasons Material Providers Put an MTA in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00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Proprietary and/or Confidential</a:t>
            </a:r>
          </a:p>
          <a:p>
            <a:pPr>
              <a:lnSpc>
                <a:spcPct val="110000"/>
              </a:lnSpc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Restrict Use</a:t>
            </a:r>
          </a:p>
          <a:p>
            <a:pPr>
              <a:lnSpc>
                <a:spcPct val="110000"/>
              </a:lnSpc>
              <a:buFont typeface="Arial" pitchFamily="34" charset="0"/>
              <a:buNone/>
            </a:pP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                                                         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Hazardous Material / Special Regulations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Potential Liability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Obtain rights to the results of the research for which the material or information is to be used</a:t>
            </a:r>
          </a:p>
          <a:p>
            <a:pPr>
              <a:lnSpc>
                <a:spcPct val="110000"/>
              </a:lnSpc>
              <a:buFont typeface="Arial" pitchFamily="34" charset="0"/>
              <a:buNone/>
            </a:pP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Ensure correct and appropriate acknowledgement is included in any publication regarding the use of the material</a:t>
            </a:r>
          </a:p>
          <a:p>
            <a:pPr>
              <a:lnSpc>
                <a:spcPct val="110000"/>
              </a:lnSpc>
            </a:pP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97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Common Restrictions: Publication</a:t>
            </a:r>
            <a:b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229600" cy="4572000"/>
          </a:xfrm>
        </p:spPr>
        <p:txBody>
          <a:bodyPr>
            <a:normAutofit/>
          </a:bodyPr>
          <a:lstStyle/>
          <a:p>
            <a:pPr marL="114300" indent="0" eaLnBrk="1" hangingPunct="1">
              <a:lnSpc>
                <a:spcPct val="80000"/>
              </a:lnSpc>
              <a:buNone/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University of Rochester requires that there is no restriction or unreasonable delay to publish</a:t>
            </a: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Send Provider a copy of any proposed publication for: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review of confidential information and/or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filing of a patent application based on intellectual property of the Provider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Acknowledge Provider in  publications as scientifically and academically appropriate, based on their contribution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63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>
              <a:defRPr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Common Restrictions: Intellectual Property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229600" cy="493077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MTA may contain overreaching IP language which may claim ownership rights to results of the research and any developed intellectual property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***Usually occurs with incoming MTAs from industry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For complex intellectual property issues, we contact IP attorneys in UR Ventures</a:t>
            </a: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07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CDAs / NDAs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Confidential Disclosure Agreement / Non Disclosure Agreement is an agreement under which one or both parties agree to maintain confidentiality regarding proprietary information that one party receives from the other party.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592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Types of CDAs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SzPct val="80000"/>
              <a:defRPr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4300" lvl="0" indent="0" fontAlgn="base">
              <a:lnSpc>
                <a:spcPct val="90000"/>
              </a:lnSpc>
              <a:spcAft>
                <a:spcPct val="0"/>
              </a:spcAft>
              <a:buSzPct val="8000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One-way CDA: 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SzPct val="80000"/>
              <a:defRPr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Only one party is bound by obligations of confidentiality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SzPct val="80000"/>
              <a:defRPr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4300" lvl="0" indent="0" fontAlgn="base">
              <a:lnSpc>
                <a:spcPct val="90000"/>
              </a:lnSpc>
              <a:spcAft>
                <a:spcPct val="0"/>
              </a:spcAft>
              <a:buSzPct val="80000"/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Two-way (Mutual):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SzPct val="80000"/>
              <a:defRPr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Both parties are bound by obligations of confidentiality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SzPct val="80000"/>
              <a:defRPr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9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Reasons for a CDA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Clinical Trial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company may wish to share information for the purpose of determining whether an academic institution might be interested in establishing a clinical trial to test the company’s drug / biologic / device.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 Collaboration: 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company, academic institution or non-profit may wish to discuss a possible research collaboration.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54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data use agreement is a contract that is used to define the terms and conditions upon which data is transferred between organizations. </a:t>
            </a:r>
          </a:p>
          <a:p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Things to consider: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HIPAA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FERPA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IP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GDPR – EU countries</a:t>
            </a:r>
          </a:p>
        </p:txBody>
      </p:sp>
    </p:spTree>
    <p:extLst>
      <p:ext uri="{BB962C8B-B14F-4D97-AF65-F5344CB8AC3E}">
        <p14:creationId xmlns:p14="http://schemas.microsoft.com/office/powerpoint/2010/main" val="2037433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Reason for DUA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when transferring proprietary or sensitive data, to control the use of the data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Proprietary data:  research results, intellectual property</a:t>
            </a:r>
            <a:b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6868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Sensitive  data:  protected health information (PHI)</a:t>
            </a:r>
          </a:p>
          <a:p>
            <a:pPr marL="1051560" lvl="3" indent="0">
              <a:buNone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***Required under HIPAA</a:t>
            </a:r>
          </a:p>
          <a:p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05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Types of DUAs / DTAs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006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Transfer Agreement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when transferring de-identified data or non human subjects data</a:t>
            </a:r>
          </a:p>
          <a:p>
            <a:pPr marL="411480" lvl="1" indent="0">
              <a:buNone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Use Agreement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when transferring a Limited Data Set (LDS)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Research, public health, or healthcare purposes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Information that may remain in the data: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Dates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City, state, zip code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8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types of entities do we negotiate with?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DDF58293-AC26-4D8C-9B84-8A88B53F8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38000" r="26000" b="44400"/>
          <a:stretch/>
        </p:blipFill>
        <p:spPr>
          <a:xfrm>
            <a:off x="4384495" y="1135316"/>
            <a:ext cx="4779818" cy="1143000"/>
          </a:xfrm>
        </p:spPr>
      </p:pic>
      <p:pic>
        <p:nvPicPr>
          <p:cNvPr id="1026" name="Picture 2" descr="Image result for university of oxford">
            <a:extLst>
              <a:ext uri="{FF2B5EF4-FFF2-40B4-BE49-F238E27FC236}">
                <a16:creationId xmlns:a16="http://schemas.microsoft.com/office/drawing/2014/main" xmlns="" id="{6EDDAD32-58CB-45C9-97D2-96CBD321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5" y="2852178"/>
            <a:ext cx="2804521" cy="82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-Up 11">
            <a:extLst>
              <a:ext uri="{FF2B5EF4-FFF2-40B4-BE49-F238E27FC236}">
                <a16:creationId xmlns:a16="http://schemas.microsoft.com/office/drawing/2014/main" xmlns="" id="{DC886DEF-8BC9-482F-9F62-5DC4249C7675}"/>
              </a:ext>
            </a:extLst>
          </p:cNvPr>
          <p:cNvSpPr/>
          <p:nvPr/>
        </p:nvSpPr>
        <p:spPr>
          <a:xfrm>
            <a:off x="4384494" y="2304283"/>
            <a:ext cx="4892855" cy="4427284"/>
          </a:xfrm>
          <a:prstGeom prst="leftUpArrow">
            <a:avLst>
              <a:gd name="adj1" fmla="val 7037"/>
              <a:gd name="adj2" fmla="val 14951"/>
              <a:gd name="adj3" fmla="val 50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   Domestic For-profits / Non-profits</a:t>
            </a:r>
          </a:p>
        </p:txBody>
      </p:sp>
      <p:pic>
        <p:nvPicPr>
          <p:cNvPr id="1028" name="Picture 4" descr="Image result for susan g komen">
            <a:extLst>
              <a:ext uri="{FF2B5EF4-FFF2-40B4-BE49-F238E27FC236}">
                <a16:creationId xmlns:a16="http://schemas.microsoft.com/office/drawing/2014/main" xmlns="" id="{34978103-9E1D-476E-9CF5-E9F8C23E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09" y="5617091"/>
            <a:ext cx="1895475" cy="83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enentech">
            <a:extLst>
              <a:ext uri="{FF2B5EF4-FFF2-40B4-BE49-F238E27FC236}">
                <a16:creationId xmlns:a16="http://schemas.microsoft.com/office/drawing/2014/main" xmlns="" id="{BADD0FE2-0501-49AC-9AE3-C1CE0FD07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9148" r="5850" b="9109"/>
          <a:stretch/>
        </p:blipFill>
        <p:spPr bwMode="auto">
          <a:xfrm>
            <a:off x="296584" y="5508594"/>
            <a:ext cx="1895475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Left-Up 15">
            <a:extLst>
              <a:ext uri="{FF2B5EF4-FFF2-40B4-BE49-F238E27FC236}">
                <a16:creationId xmlns:a16="http://schemas.microsoft.com/office/drawing/2014/main" xmlns="" id="{F160023D-1C72-43F7-92F2-A2410F0338A0}"/>
              </a:ext>
            </a:extLst>
          </p:cNvPr>
          <p:cNvSpPr/>
          <p:nvPr/>
        </p:nvSpPr>
        <p:spPr>
          <a:xfrm>
            <a:off x="1903044" y="2304283"/>
            <a:ext cx="5716955" cy="2801117"/>
          </a:xfrm>
          <a:prstGeom prst="leftUpArrow">
            <a:avLst>
              <a:gd name="adj1" fmla="val 11964"/>
              <a:gd name="adj2" fmla="val 16310"/>
              <a:gd name="adj3" fmla="val 67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Domestic Academic</a:t>
            </a:r>
          </a:p>
        </p:txBody>
      </p:sp>
      <p:sp>
        <p:nvSpPr>
          <p:cNvPr id="21" name="Arrow: Left-Up 20">
            <a:extLst>
              <a:ext uri="{FF2B5EF4-FFF2-40B4-BE49-F238E27FC236}">
                <a16:creationId xmlns:a16="http://schemas.microsoft.com/office/drawing/2014/main" xmlns="" id="{FF33CCAD-2D85-46BC-9475-0AB46A6B2BC7}"/>
              </a:ext>
            </a:extLst>
          </p:cNvPr>
          <p:cNvSpPr/>
          <p:nvPr/>
        </p:nvSpPr>
        <p:spPr>
          <a:xfrm>
            <a:off x="3121651" y="2304283"/>
            <a:ext cx="3126749" cy="1280858"/>
          </a:xfrm>
          <a:prstGeom prst="leftUpArrow">
            <a:avLst>
              <a:gd name="adj1" fmla="val 23422"/>
              <a:gd name="adj2" fmla="val 16310"/>
              <a:gd name="adj3" fmla="val 67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International Academic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4EA9DA8-C0A9-47D7-B3CE-750D42513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84" y="3842138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0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Process for obtaining a fully - executed MTA, CDA, or DUA</a:t>
            </a: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533400" y="2003425"/>
            <a:ext cx="103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Checklist</a:t>
            </a:r>
          </a:p>
        </p:txBody>
      </p:sp>
      <p:pic>
        <p:nvPicPr>
          <p:cNvPr id="40963" name="Picture 3" descr="C:\Users\Aeisha\AppData\Local\Microsoft\Windows\Temporary Internet Files\Content.IE5\FCFQI6CT\MC900250922[1].wmf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304800" y="2335304"/>
            <a:ext cx="1295400" cy="1306513"/>
          </a:xfrm>
          <a:prstGeom prst="rect">
            <a:avLst/>
          </a:prstGeom>
        </p:spPr>
      </p:pic>
      <p:pic>
        <p:nvPicPr>
          <p:cNvPr id="40964" name="Picture 5" descr="C:\Users\Aeisha\AppData\Local\Microsoft\Windows\Temporary Internet Files\Content.IE5\FCFQI6CT\MC9002334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9821" y="4933950"/>
            <a:ext cx="12795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3200400" y="2003425"/>
            <a:ext cx="130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MTA Admin</a:t>
            </a:r>
          </a:p>
        </p:txBody>
      </p:sp>
      <p:pic>
        <p:nvPicPr>
          <p:cNvPr id="40969" name="Picture 6" descr="C:\Users\Aeisha\AppData\Local\Microsoft\Windows\Temporary Internet Files\Content.IE5\Z8GRACTD\MC90001478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431479"/>
            <a:ext cx="1746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triped Right Arrow 10"/>
          <p:cNvSpPr/>
          <p:nvPr/>
        </p:nvSpPr>
        <p:spPr>
          <a:xfrm>
            <a:off x="1679251" y="2736056"/>
            <a:ext cx="977900" cy="484188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3" name="TextBox 15"/>
          <p:cNvSpPr txBox="1">
            <a:spLocks noChangeArrowheads="1"/>
          </p:cNvSpPr>
          <p:nvPr/>
        </p:nvSpPr>
        <p:spPr bwMode="auto">
          <a:xfrm>
            <a:off x="5943600" y="2003425"/>
            <a:ext cx="2176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34" charset="0"/>
              </a:rPr>
              <a:t>Draft/Review/Revise</a:t>
            </a:r>
          </a:p>
        </p:txBody>
      </p:sp>
      <p:sp>
        <p:nvSpPr>
          <p:cNvPr id="17" name="Down Arrow 16"/>
          <p:cNvSpPr/>
          <p:nvPr/>
        </p:nvSpPr>
        <p:spPr>
          <a:xfrm rot="20168069">
            <a:off x="7467601" y="3908425"/>
            <a:ext cx="450848" cy="837014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7" name="TextBox 17"/>
          <p:cNvSpPr txBox="1">
            <a:spLocks noChangeArrowheads="1"/>
          </p:cNvSpPr>
          <p:nvPr/>
        </p:nvSpPr>
        <p:spPr bwMode="auto">
          <a:xfrm>
            <a:off x="6008394" y="4382056"/>
            <a:ext cx="16166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Negotiate</a:t>
            </a:r>
          </a:p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Terms of </a:t>
            </a:r>
          </a:p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Agreement</a:t>
            </a:r>
          </a:p>
        </p:txBody>
      </p:sp>
      <p:sp>
        <p:nvSpPr>
          <p:cNvPr id="21" name="Left Arrow 20"/>
          <p:cNvSpPr/>
          <p:nvPr/>
        </p:nvSpPr>
        <p:spPr>
          <a:xfrm>
            <a:off x="5472115" y="5553075"/>
            <a:ext cx="1143000" cy="4572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81" name="TextBox 22"/>
          <p:cNvSpPr txBox="1">
            <a:spLocks noChangeArrowheads="1"/>
          </p:cNvSpPr>
          <p:nvPr/>
        </p:nvSpPr>
        <p:spPr bwMode="auto">
          <a:xfrm flipH="1">
            <a:off x="3541789" y="4369594"/>
            <a:ext cx="210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Fully executed Agreement</a:t>
            </a:r>
          </a:p>
        </p:txBody>
      </p:sp>
      <p:pic>
        <p:nvPicPr>
          <p:cNvPr id="40982" name="Picture 15" descr="C:\Users\Aeisha\AppData\Local\Microsoft\Windows\Temporary Internet Files\Content.IE5\Y3D80MG3\MC90001871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5281" y="4992687"/>
            <a:ext cx="194151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14" descr="C:\Users\Aeisha\AppData\Local\Microsoft\Windows\Temporary Internet Files\Content.IE5\FCFQI6CT\MC90033261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7325" y="2047875"/>
            <a:ext cx="187483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2">
            <a:extLst>
              <a:ext uri="{FF2B5EF4-FFF2-40B4-BE49-F238E27FC236}">
                <a16:creationId xmlns:a16="http://schemas.microsoft.com/office/drawing/2014/main" xmlns="" id="{EEED8A98-A85E-47DC-B6E5-A9D2FA8F3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11800"/>
            <a:ext cx="1467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1. Checklist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xmlns="" id="{32B9E0D5-3417-4A43-9C4B-D241B58D5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637" y="1990294"/>
            <a:ext cx="1689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2. MTA Admin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xmlns="" id="{D7C61EF8-113D-4CDB-9142-5A8C379AE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000481"/>
            <a:ext cx="29033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Draft / Review / Revise</a:t>
            </a:r>
          </a:p>
        </p:txBody>
      </p:sp>
      <p:sp>
        <p:nvSpPr>
          <p:cNvPr id="22" name="Striped Right Arrow 10">
            <a:extLst>
              <a:ext uri="{FF2B5EF4-FFF2-40B4-BE49-F238E27FC236}">
                <a16:creationId xmlns:a16="http://schemas.microsoft.com/office/drawing/2014/main" xmlns="" id="{167A1226-04A3-4BC1-A6B2-E09A42B5DA74}"/>
              </a:ext>
            </a:extLst>
          </p:cNvPr>
          <p:cNvSpPr/>
          <p:nvPr/>
        </p:nvSpPr>
        <p:spPr>
          <a:xfrm>
            <a:off x="4709449" y="2736056"/>
            <a:ext cx="977900" cy="484188"/>
          </a:xfrm>
          <a:prstGeom prst="strip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F957746-2D8E-4BAD-80C1-7557AE1F39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32" y="4992687"/>
            <a:ext cx="1477755" cy="1458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Left Arrow 20">
            <a:extLst>
              <a:ext uri="{FF2B5EF4-FFF2-40B4-BE49-F238E27FC236}">
                <a16:creationId xmlns:a16="http://schemas.microsoft.com/office/drawing/2014/main" xmlns="" id="{38702467-6DBC-4C15-9169-8B5BDED1FDF8}"/>
              </a:ext>
            </a:extLst>
          </p:cNvPr>
          <p:cNvSpPr/>
          <p:nvPr/>
        </p:nvSpPr>
        <p:spPr>
          <a:xfrm>
            <a:off x="2522206" y="5553075"/>
            <a:ext cx="1143000" cy="4572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xmlns="" id="{922F61C8-5CDB-4DCD-873C-860058C7499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33400" y="4346356"/>
            <a:ext cx="22094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 Transfer of info / material / data</a:t>
            </a:r>
          </a:p>
        </p:txBody>
      </p:sp>
    </p:spTree>
    <p:extLst>
      <p:ext uri="{BB962C8B-B14F-4D97-AF65-F5344CB8AC3E}">
        <p14:creationId xmlns:p14="http://schemas.microsoft.com/office/powerpoint/2010/main" val="24766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280736-919A-45FE-90F2-F9F396DFE925}"/>
              </a:ext>
            </a:extLst>
          </p:cNvPr>
          <p:cNvSpPr txBox="1">
            <a:spLocks/>
          </p:cNvSpPr>
          <p:nvPr/>
        </p:nvSpPr>
        <p:spPr>
          <a:xfrm>
            <a:off x="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84632">
              <a:defRPr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are developing a new 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25830-864E-4E79-890B-531EE0810D09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90000"/>
              </a:lnSpc>
              <a:buNone/>
            </a:pP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Centralized email:</a:t>
            </a:r>
          </a:p>
          <a:p>
            <a:pPr marL="411480" lvl="1" indent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00B0F0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cda-dua-mta-help@rochester.edu</a:t>
            </a:r>
            <a:endParaRPr lang="en-US" sz="2600" b="1" dirty="0">
              <a:solidFill>
                <a:srgbClr val="00B0F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4300" indent="0">
              <a:lnSpc>
                <a:spcPct val="90000"/>
              </a:lnSpc>
              <a:buNone/>
            </a:pP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New checklist form – one form for all agreement types</a:t>
            </a:r>
          </a:p>
          <a:p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789EABC-1F28-4B2B-8F36-DEF272BDD2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620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6011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do I get started?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00600"/>
          </a:xfrm>
        </p:spPr>
        <p:txBody>
          <a:bodyPr>
            <a:noAutofit/>
          </a:bodyPr>
          <a:lstStyle/>
          <a:p>
            <a:pPr marL="64008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request must be submitted by the Principal Investigator (PI) using one of the following checklists:</a:t>
            </a:r>
            <a:b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</a:t>
            </a:r>
          </a:p>
          <a:p>
            <a:pPr marL="818388" lvl="1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Checklist for Sending / Receiving </a:t>
            </a:r>
            <a:r>
              <a:rPr lang="en-US" sz="24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Materials</a:t>
            </a:r>
          </a:p>
          <a:p>
            <a:pPr marL="1087438" lvl="2" indent="-36195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De-identified material requires HIPAA form 25.5.1 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18388" lvl="1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Checklist for Sending / Receiving </a:t>
            </a:r>
            <a:r>
              <a:rPr lang="en-US" sz="24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Confidential Information</a:t>
            </a:r>
            <a:br>
              <a:rPr lang="en-US" sz="24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400" u="sng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18388" lvl="1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Checklist for Sending / Receiving </a:t>
            </a:r>
            <a:r>
              <a:rPr lang="en-US" sz="2400" u="sng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</a:t>
            </a:r>
          </a:p>
          <a:p>
            <a:pPr marL="1087438" lvl="2" indent="-36195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De-identified: HIPAA form 25.5.1</a:t>
            </a:r>
          </a:p>
          <a:p>
            <a:pPr marL="1069848" lvl="2" indent="-3429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Limited data set (LDS): HIPAA form 25.6.1</a:t>
            </a:r>
          </a:p>
          <a:p>
            <a:pPr marL="64008" indent="0">
              <a:lnSpc>
                <a:spcPct val="90000"/>
              </a:lnSpc>
              <a:buNone/>
              <a:defRPr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4008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checklist and Word version of the agreement are requirements for the MTA Administrator to handle a request.</a:t>
            </a:r>
          </a:p>
          <a:p>
            <a:pPr marL="64008" indent="0">
              <a:lnSpc>
                <a:spcPct val="90000"/>
              </a:lnSpc>
              <a:buNone/>
              <a:defRPr/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Common Types of MTAs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Simple Letter Agreement (SLA)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Uniform Biological Material Transfer Agreement (UBMTA)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Institutional based MTA (drafted by the providing institution)</a:t>
            </a:r>
          </a:p>
          <a:p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B13D0B-7118-4AB2-8A41-9C5D1A12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19600"/>
            <a:ext cx="2990193" cy="21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4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2388" indent="43180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Should there be an MTA when receiving materials?</a:t>
            </a:r>
            <a:b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229600" cy="4572000"/>
          </a:xfrm>
        </p:spPr>
        <p:txBody>
          <a:bodyPr>
            <a:normAutofit/>
          </a:bodyPr>
          <a:lstStyle/>
          <a:p>
            <a:pPr marL="114300" indent="0" eaLnBrk="1" hangingPunct="1">
              <a:lnSpc>
                <a:spcPct val="80000"/>
              </a:lnSpc>
              <a:buNone/>
            </a:pP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Sometimes materials are provided without an MTA</a:t>
            </a:r>
            <a:b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be an issue if: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 wishes to share the same material with another internal OR external collaborator</a:t>
            </a:r>
          </a:p>
          <a:p>
            <a:pPr lvl="1">
              <a:lnSpc>
                <a:spcPct val="80000"/>
              </a:lnSpc>
            </a:pPr>
            <a:endParaRPr lang="en-US" sz="2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 moves to another institution and wishes to take the material with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B7B1CC-61A2-48B5-A29D-A59A098DF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98438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94" y="609600"/>
            <a:ext cx="370680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609600"/>
            <a:ext cx="2819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spc="65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Think</a:t>
            </a:r>
            <a:r>
              <a:rPr lang="en-US" spc="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just"/>
            <a:r>
              <a:rPr lang="en-US" sz="5400" u="dbl" spc="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TWICE</a:t>
            </a:r>
          </a:p>
          <a:p>
            <a:pPr algn="just"/>
            <a:r>
              <a:rPr lang="en-US" sz="3200" spc="-11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Before Sharing </a:t>
            </a:r>
          </a:p>
          <a:p>
            <a:pPr algn="just"/>
            <a:r>
              <a:rPr lang="en-US" sz="80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304800"/>
            <a:ext cx="7315200" cy="6096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4343400"/>
            <a:ext cx="7010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 Mice use and distribution may be restricted by an MTA (material transfer agreement) to a specific PI and/or research project. Contact ORPA with questions:  </a:t>
            </a:r>
            <a:r>
              <a:rPr lang="en-US" sz="2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cda-dua-mta-help@rochester.edu</a:t>
            </a:r>
          </a:p>
        </p:txBody>
      </p:sp>
    </p:spTree>
    <p:extLst>
      <p:ext uri="{BB962C8B-B14F-4D97-AF65-F5344CB8AC3E}">
        <p14:creationId xmlns:p14="http://schemas.microsoft.com/office/powerpoint/2010/main" val="16038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5611</TotalTime>
  <Words>1045</Words>
  <Application>Microsoft Office PowerPoint</Application>
  <PresentationFormat>On-screen Show (4:3)</PresentationFormat>
  <Paragraphs>247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Transfer of Materials,  Confidential Information, and Data</vt:lpstr>
      <vt:lpstr>Types of Agreements Negotiated by MTA Administrators</vt:lpstr>
      <vt:lpstr>What types of entities do we negotiate with?</vt:lpstr>
      <vt:lpstr>Process for obtaining a fully - executed MTA, CDA, or DUA</vt:lpstr>
      <vt:lpstr>PowerPoint Presentation</vt:lpstr>
      <vt:lpstr>How do I get started?</vt:lpstr>
      <vt:lpstr>Common Types of MTAs</vt:lpstr>
      <vt:lpstr> Should there be an MTA when receiving materials? </vt:lpstr>
      <vt:lpstr>PowerPoint Presentation</vt:lpstr>
      <vt:lpstr> De-identified, limited data set, or fully-identifiable data? </vt:lpstr>
      <vt:lpstr>PowerPoint Presentation</vt:lpstr>
      <vt:lpstr>Transferring Materials or Data to Industry</vt:lpstr>
      <vt:lpstr>Do we need a CDA / NDA?</vt:lpstr>
      <vt:lpstr>What to do when a PI leaves the  University of Rochester?</vt:lpstr>
      <vt:lpstr>Thanks! Questions?</vt:lpstr>
      <vt:lpstr>APPENDIX</vt:lpstr>
      <vt:lpstr>Types of Agreements Negotiated by MTA Administrators</vt:lpstr>
      <vt:lpstr>MTAs</vt:lpstr>
      <vt:lpstr>Common Types of MTAs</vt:lpstr>
      <vt:lpstr>Reasons Material Providers Put an MTA in Place</vt:lpstr>
      <vt:lpstr> Common Restrictions: Publication </vt:lpstr>
      <vt:lpstr>Common Restrictions: Intellectual Property</vt:lpstr>
      <vt:lpstr>CDAs / NDAs</vt:lpstr>
      <vt:lpstr>Types of CDAs</vt:lpstr>
      <vt:lpstr>Reasons for a CDA</vt:lpstr>
      <vt:lpstr>DUA</vt:lpstr>
      <vt:lpstr>Reason for DUA</vt:lpstr>
      <vt:lpstr>Types of DUAs / DTAs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Transfer</dc:title>
  <dc:creator>its_local</dc:creator>
  <cp:lastModifiedBy>M. Ritz</cp:lastModifiedBy>
  <cp:revision>110</cp:revision>
  <dcterms:created xsi:type="dcterms:W3CDTF">2016-04-11T12:21:11Z</dcterms:created>
  <dcterms:modified xsi:type="dcterms:W3CDTF">2018-10-12T20:00:04Z</dcterms:modified>
</cp:coreProperties>
</file>