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9" r:id="rId4"/>
    <p:sldId id="272" r:id="rId5"/>
    <p:sldId id="274" r:id="rId6"/>
    <p:sldId id="284" r:id="rId7"/>
    <p:sldId id="286" r:id="rId8"/>
  </p:sldIdLst>
  <p:sldSz cx="9144000" cy="6858000" type="screen4x3"/>
  <p:notesSz cx="9144000" cy="6858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0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76975"/>
            <a:ext cx="9143999" cy="581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9844" y="457200"/>
            <a:ext cx="6601154" cy="579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1475" y="0"/>
            <a:ext cx="7623047" cy="6783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00299" y="2667000"/>
            <a:ext cx="4619242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0386" y="2794507"/>
            <a:ext cx="3983227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3727" y="3751579"/>
            <a:ext cx="755654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76975"/>
            <a:ext cx="9143999" cy="581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39842" y="27711"/>
            <a:ext cx="1396364" cy="1523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370" y="337820"/>
            <a:ext cx="651325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368696"/>
            <a:ext cx="7614919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CLASP</a:t>
            </a:r>
            <a:r>
              <a:rPr lang="en-US" spc="-90" dirty="0"/>
              <a:t> </a:t>
            </a:r>
            <a:r>
              <a:rPr lang="en-US" dirty="0"/>
              <a:t>Module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77239" y="3649979"/>
            <a:ext cx="7943087" cy="2060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042" y="3751579"/>
            <a:ext cx="730123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-5">
                <a:latin typeface="Times New Roman"/>
                <a:cs typeface="Times New Roman"/>
              </a:rPr>
              <a:t>Agreement</a:t>
            </a:r>
            <a:r>
              <a:rPr sz="3600" b="1" spc="-5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Considerations </a:t>
            </a:r>
            <a:r>
              <a:rPr sz="3600" b="1" dirty="0">
                <a:latin typeface="Times New Roman"/>
                <a:cs typeface="Times New Roman"/>
              </a:rPr>
              <a:t>for </a:t>
            </a:r>
            <a:r>
              <a:rPr sz="3600" b="1" spc="-5" dirty="0">
                <a:latin typeface="Times New Roman"/>
                <a:cs typeface="Times New Roman"/>
              </a:rPr>
              <a:t>PI  Movements </a:t>
            </a:r>
            <a:r>
              <a:rPr sz="3600" b="1" dirty="0">
                <a:latin typeface="Times New Roman"/>
                <a:cs typeface="Times New Roman"/>
              </a:rPr>
              <a:t>to or </a:t>
            </a:r>
            <a:r>
              <a:rPr sz="3600" b="1" spc="-5" dirty="0">
                <a:latin typeface="Times New Roman"/>
                <a:cs typeface="Times New Roman"/>
              </a:rPr>
              <a:t>from Peer  Institutions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23" y="612140"/>
            <a:ext cx="3413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45" dirty="0"/>
              <a:t> </a:t>
            </a:r>
            <a:r>
              <a:rPr spc="-5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00200"/>
            <a:ext cx="7355205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4604" indent="-457834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Arial"/>
                <a:cs typeface="Arial"/>
              </a:rPr>
              <a:t>Awards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made to an </a:t>
            </a:r>
            <a:r>
              <a:rPr sz="2800" dirty="0">
                <a:latin typeface="Arial"/>
                <a:cs typeface="Arial"/>
              </a:rPr>
              <a:t>institution, not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an  individual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investigator.</a:t>
            </a:r>
            <a:r>
              <a:rPr lang="en-US" sz="2800" spc="-15" dirty="0">
                <a:latin typeface="Arial"/>
                <a:cs typeface="Arial"/>
              </a:rPr>
              <a:t>  Likewise data and materials collected or developed at the institution are owned by the institution.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When a </a:t>
            </a:r>
            <a:r>
              <a:rPr sz="2800" spc="-10" dirty="0">
                <a:latin typeface="Arial"/>
                <a:cs typeface="Arial"/>
              </a:rPr>
              <a:t>PI </a:t>
            </a:r>
            <a:r>
              <a:rPr sz="2800" dirty="0">
                <a:latin typeface="Arial"/>
                <a:cs typeface="Arial"/>
              </a:rPr>
              <a:t>moves </a:t>
            </a:r>
            <a:r>
              <a:rPr sz="2800" spc="-5" dirty="0">
                <a:latin typeface="Arial"/>
                <a:cs typeface="Arial"/>
              </a:rPr>
              <a:t>between </a:t>
            </a:r>
            <a:r>
              <a:rPr sz="2800" dirty="0">
                <a:latin typeface="Arial"/>
                <a:cs typeface="Arial"/>
              </a:rPr>
              <a:t>institutions,  sponsored projects</a:t>
            </a:r>
            <a:r>
              <a:rPr lang="en-US" sz="2800" dirty="0">
                <a:latin typeface="Arial"/>
                <a:cs typeface="Arial"/>
              </a:rPr>
              <a:t>, data and materials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not transfer 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them.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8135" y="116839"/>
            <a:ext cx="54597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University Committee on</a:t>
            </a:r>
            <a:r>
              <a:rPr sz="3200" spc="-290" dirty="0"/>
              <a:t> </a:t>
            </a:r>
            <a:r>
              <a:rPr sz="3200" dirty="0"/>
              <a:t>Animal</a:t>
            </a:r>
            <a:r>
              <a:rPr lang="en-US" sz="3200" dirty="0"/>
              <a:t> </a:t>
            </a:r>
            <a:r>
              <a:rPr sz="3200" dirty="0"/>
              <a:t>R</a:t>
            </a:r>
            <a:r>
              <a:rPr sz="3200" spc="5" dirty="0"/>
              <a:t>e</a:t>
            </a:r>
            <a:r>
              <a:rPr sz="3200" dirty="0"/>
              <a:t>s</a:t>
            </a:r>
            <a:r>
              <a:rPr sz="3200" spc="5" dirty="0"/>
              <a:t>ou</a:t>
            </a:r>
            <a:r>
              <a:rPr sz="3200" dirty="0"/>
              <a:t>r</a:t>
            </a:r>
            <a:r>
              <a:rPr sz="3200" spc="5" dirty="0"/>
              <a:t>ces </a:t>
            </a:r>
            <a:r>
              <a:rPr sz="3200" dirty="0"/>
              <a:t>(UCAR)</a:t>
            </a:r>
            <a:br>
              <a:rPr lang="en-US" sz="3200" dirty="0"/>
            </a:br>
            <a:r>
              <a:rPr lang="en-US" sz="3200" spc="5" dirty="0"/>
              <a:t>PI Leaving </a:t>
            </a:r>
            <a:r>
              <a:rPr lang="en-US" sz="3200" spc="5" dirty="0" err="1"/>
              <a:t>URochester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524759"/>
            <a:ext cx="7943215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907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animals are involved, contact UCAR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close out the  protocol.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Develop a termination plan (e.g., colonies, animal  models, on-going care), which could involve substantial  </a:t>
            </a:r>
            <a:r>
              <a:rPr sz="2400" spc="-10" dirty="0">
                <a:latin typeface="Arial"/>
                <a:cs typeface="Arial"/>
              </a:rPr>
              <a:t>expense.</a:t>
            </a:r>
            <a:endParaRPr lang="en-US" sz="2400" spc="-1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469265" algn="l"/>
                <a:tab pos="469900" algn="l"/>
              </a:tabLst>
            </a:pPr>
            <a:endParaRPr lang="en-US" sz="2400" spc="-1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spc="-10" dirty="0">
                <a:latin typeface="Arial"/>
                <a:cs typeface="Arial"/>
              </a:rPr>
              <a:t>If animals are being transferred with the PI a Material Transfer Agreement (MTA) is needed before animals can be transferred.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348" y="85343"/>
            <a:ext cx="7773923" cy="134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291" y="171703"/>
            <a:ext cx="7204709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ORPA/</a:t>
            </a:r>
          </a:p>
          <a:p>
            <a:pPr algn="ctr">
              <a:lnSpc>
                <a:spcPct val="100000"/>
              </a:lnSpc>
            </a:pPr>
            <a:r>
              <a:rPr lang="en-US" sz="3200" dirty="0"/>
              <a:t>Unfunded Agreements Team – PI Leaving </a:t>
            </a:r>
            <a:r>
              <a:rPr lang="en-US" sz="3200" dirty="0" err="1"/>
              <a:t>URochester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21208" y="1028699"/>
            <a:ext cx="7821167" cy="5314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4907" y="2073407"/>
            <a:ext cx="741489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927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If any research materials (e.g., tissue </a:t>
            </a:r>
            <a:r>
              <a:rPr sz="2000" spc="-5" dirty="0">
                <a:latin typeface="Times New Roman"/>
                <a:cs typeface="Times New Roman"/>
              </a:rPr>
              <a:t>samples,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animal  models, files, </a:t>
            </a:r>
            <a:r>
              <a:rPr sz="2000" dirty="0">
                <a:latin typeface="Times New Roman"/>
                <a:cs typeface="Times New Roman"/>
              </a:rPr>
              <a:t>etc.) </a:t>
            </a:r>
            <a:r>
              <a:rPr lang="en-US" sz="2000" dirty="0">
                <a:latin typeface="Times New Roman"/>
                <a:cs typeface="Times New Roman"/>
              </a:rPr>
              <a:t>or data </a:t>
            </a:r>
            <a:r>
              <a:rPr sz="2000" dirty="0">
                <a:latin typeface="Times New Roman"/>
                <a:cs typeface="Times New Roman"/>
              </a:rPr>
              <a:t>will be  </a:t>
            </a:r>
            <a:r>
              <a:rPr sz="2000" spc="-5" dirty="0">
                <a:latin typeface="Times New Roman"/>
                <a:cs typeface="Times New Roman"/>
              </a:rPr>
              <a:t>transferred </a:t>
            </a:r>
            <a:r>
              <a:rPr sz="2000" dirty="0">
                <a:latin typeface="Times New Roman"/>
                <a:cs typeface="Times New Roman"/>
              </a:rPr>
              <a:t>to the </a:t>
            </a:r>
            <a:r>
              <a:rPr sz="2000" spc="-5" dirty="0">
                <a:latin typeface="Times New Roman"/>
                <a:cs typeface="Times New Roman"/>
              </a:rPr>
              <a:t>new </a:t>
            </a:r>
            <a:r>
              <a:rPr sz="2000" dirty="0">
                <a:latin typeface="Times New Roman"/>
                <a:cs typeface="Times New Roman"/>
              </a:rPr>
              <a:t>institution, contact the  </a:t>
            </a:r>
            <a:r>
              <a:rPr sz="2000" spc="-5" dirty="0">
                <a:latin typeface="Times New Roman"/>
                <a:cs typeface="Times New Roman"/>
              </a:rPr>
              <a:t>ORPA/</a:t>
            </a:r>
            <a:r>
              <a:rPr lang="en-US" sz="2000" spc="-5" dirty="0">
                <a:latin typeface="Times New Roman"/>
                <a:cs typeface="Times New Roman"/>
              </a:rPr>
              <a:t>Unfunded Agreements Team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MTA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move </a:t>
            </a:r>
            <a:r>
              <a:rPr sz="2000" dirty="0">
                <a:latin typeface="Times New Roman"/>
                <a:cs typeface="Times New Roman"/>
              </a:rPr>
              <a:t>the materials </a:t>
            </a:r>
            <a:r>
              <a:rPr lang="en-US" sz="2000" dirty="0">
                <a:latin typeface="Times New Roman"/>
                <a:cs typeface="Times New Roman"/>
              </a:rPr>
              <a:t>and/or a DUA to move the data </a:t>
            </a:r>
            <a:r>
              <a:rPr sz="2000" dirty="0">
                <a:latin typeface="Times New Roman"/>
                <a:cs typeface="Times New Roman"/>
              </a:rPr>
              <a:t>to the </a:t>
            </a:r>
            <a:r>
              <a:rPr sz="2000" spc="-5" dirty="0">
                <a:latin typeface="Times New Roman"/>
                <a:cs typeface="Times New Roman"/>
              </a:rPr>
              <a:t>new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</a:t>
            </a:r>
            <a:r>
              <a:rPr lang="en-US" sz="2000" dirty="0">
                <a:latin typeface="Times New Roman"/>
                <a:cs typeface="Times New Roman"/>
              </a:rPr>
              <a:t> is required prior to them being shared or taken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355600" marR="10096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If a researcher </a:t>
            </a:r>
            <a:r>
              <a:rPr sz="2000" spc="-5" dirty="0">
                <a:latin typeface="Times New Roman"/>
                <a:cs typeface="Times New Roman"/>
              </a:rPr>
              <a:t>was working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material </a:t>
            </a:r>
            <a:r>
              <a:rPr sz="2000" dirty="0">
                <a:latin typeface="Times New Roman"/>
                <a:cs typeface="Times New Roman"/>
              </a:rPr>
              <a:t>received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  a </a:t>
            </a:r>
            <a:r>
              <a:rPr sz="2000" spc="-5" dirty="0">
                <a:latin typeface="Times New Roman"/>
                <a:cs typeface="Times New Roman"/>
              </a:rPr>
              <a:t>MTA,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new </a:t>
            </a:r>
            <a:r>
              <a:rPr sz="2000" dirty="0">
                <a:latin typeface="Times New Roman"/>
                <a:cs typeface="Times New Roman"/>
              </a:rPr>
              <a:t>institution will need to </a:t>
            </a:r>
            <a:r>
              <a:rPr sz="2000" spc="-5" dirty="0">
                <a:latin typeface="Times New Roman"/>
                <a:cs typeface="Times New Roman"/>
              </a:rPr>
              <a:t>negotiate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new  MTA for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material</a:t>
            </a:r>
            <a:r>
              <a:rPr lang="en-US" sz="2000" spc="-5" dirty="0">
                <a:latin typeface="Times New Roman"/>
                <a:cs typeface="Times New Roman"/>
              </a:rPr>
              <a:t> or permission will need to be obtained from original provider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9140" y="6272148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120" y="191516"/>
            <a:ext cx="4357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Other</a:t>
            </a:r>
            <a:r>
              <a:rPr sz="4000" spc="-45" dirty="0"/>
              <a:t> </a:t>
            </a:r>
            <a:r>
              <a:rPr sz="4000" spc="-5" dirty="0"/>
              <a:t>Considerations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81759"/>
            <a:ext cx="7787640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  <a:tab pos="2004060" algn="l"/>
              </a:tabLst>
            </a:pPr>
            <a:r>
              <a:rPr sz="2400" spc="-5" dirty="0">
                <a:latin typeface="Arial"/>
                <a:cs typeface="Arial"/>
              </a:rPr>
              <a:t>Research data must be retained or easily available at  the UR, regardless of whether the project will continue  at the UR.	This includes source documents, </a:t>
            </a:r>
            <a:r>
              <a:rPr sz="2400" spc="-10" dirty="0">
                <a:latin typeface="Arial"/>
                <a:cs typeface="Arial"/>
              </a:rPr>
              <a:t>Excel  </a:t>
            </a:r>
            <a:r>
              <a:rPr sz="2400" spc="-5" dirty="0">
                <a:latin typeface="Arial"/>
                <a:cs typeface="Arial"/>
              </a:rPr>
              <a:t>spreadsheets, lab notebooks,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27241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should be familiar with the </a:t>
            </a:r>
            <a:r>
              <a:rPr sz="2400" i="1" spc="-20" dirty="0">
                <a:latin typeface="Arial"/>
                <a:cs typeface="Arial"/>
              </a:rPr>
              <a:t>UR’s </a:t>
            </a:r>
            <a:r>
              <a:rPr sz="2400" i="1" spc="-5" dirty="0">
                <a:latin typeface="Arial"/>
                <a:cs typeface="Arial"/>
              </a:rPr>
              <a:t>Access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and  </a:t>
            </a:r>
            <a:r>
              <a:rPr sz="2400" i="1" spc="-5" dirty="0">
                <a:latin typeface="Arial"/>
                <a:cs typeface="Arial"/>
              </a:rPr>
              <a:t>Retention of Research Data policy</a:t>
            </a:r>
            <a:r>
              <a:rPr sz="2400" spc="-5" dirty="0">
                <a:latin typeface="Arial"/>
                <a:cs typeface="Arial"/>
              </a:rPr>
              <a:t>, which includes a  section for PIs leaving 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900" marR="30734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PI is moving out of the </a:t>
            </a:r>
            <a:r>
              <a:rPr sz="2400" spc="-25" dirty="0">
                <a:latin typeface="Arial"/>
                <a:cs typeface="Arial"/>
              </a:rPr>
              <a:t>country, </a:t>
            </a:r>
            <a:r>
              <a:rPr sz="2400" spc="-10" dirty="0">
                <a:latin typeface="Arial"/>
                <a:cs typeface="Arial"/>
              </a:rPr>
              <a:t>export </a:t>
            </a:r>
            <a:r>
              <a:rPr sz="2400" spc="-5" dirty="0">
                <a:latin typeface="Arial"/>
                <a:cs typeface="Arial"/>
              </a:rPr>
              <a:t>rules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regulations will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considered for transfer of  data</a:t>
            </a:r>
            <a:r>
              <a:rPr lang="en-US" sz="2400" spc="-5" dirty="0">
                <a:latin typeface="Arial"/>
                <a:cs typeface="Arial"/>
              </a:rPr>
              <a:t>, materials,</a:t>
            </a:r>
            <a:r>
              <a:rPr sz="2400" spc="-5" dirty="0">
                <a:latin typeface="Arial"/>
                <a:cs typeface="Arial"/>
              </a:rPr>
              <a:t> 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855" y="337820"/>
            <a:ext cx="695677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0160" marR="5080" indent="-126809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University Committee </a:t>
            </a:r>
            <a:r>
              <a:rPr dirty="0"/>
              <a:t>on</a:t>
            </a:r>
            <a:r>
              <a:rPr spc="-215" dirty="0"/>
              <a:t> </a:t>
            </a:r>
            <a:r>
              <a:rPr spc="-5" dirty="0"/>
              <a:t>Animal  Resources (UCAR)</a:t>
            </a:r>
            <a:br>
              <a:rPr lang="en-US" spc="-5" dirty="0"/>
            </a:br>
            <a:r>
              <a:rPr lang="en-US" spc="-5" dirty="0"/>
              <a:t>PI Transferring to </a:t>
            </a:r>
            <a:r>
              <a:rPr lang="en-US" spc="-5" dirty="0" err="1"/>
              <a:t>URochester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479040"/>
            <a:ext cx="7507605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animals 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used in the </a:t>
            </a:r>
            <a:r>
              <a:rPr sz="2400" spc="-15" dirty="0">
                <a:latin typeface="Arial"/>
                <a:cs typeface="Arial"/>
              </a:rPr>
              <a:t>PI’s </a:t>
            </a:r>
            <a:r>
              <a:rPr sz="2400" spc="-5" dirty="0">
                <a:latin typeface="Arial"/>
                <a:cs typeface="Arial"/>
              </a:rPr>
              <a:t>research, obtain  the protocols for the respective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studies.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PI must complete required training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modules.</a:t>
            </a:r>
            <a:endParaRPr lang="en-US" sz="2400" spc="-5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Arial"/>
                <a:cs typeface="Arial"/>
              </a:rPr>
              <a:t>A Material Transfer Agreement (MTA) is needed before animals are received.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988" y="147320"/>
            <a:ext cx="6585012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algn="ctr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ORPA/</a:t>
            </a:r>
            <a:endParaRPr sz="3200" dirty="0"/>
          </a:p>
          <a:p>
            <a:pPr marL="12700" algn="ctr">
              <a:lnSpc>
                <a:spcPct val="100000"/>
              </a:lnSpc>
              <a:spcBef>
                <a:spcPts val="195"/>
              </a:spcBef>
              <a:tabLst>
                <a:tab pos="6178550" algn="l"/>
              </a:tabLst>
            </a:pPr>
            <a:r>
              <a:rPr lang="en-US" sz="3200" spc="-5" dirty="0"/>
              <a:t>Unfunded Agreements Team</a:t>
            </a:r>
            <a:br>
              <a:rPr lang="en-US" sz="3200" spc="-5" dirty="0"/>
            </a:br>
            <a:r>
              <a:rPr lang="en-US" sz="3200" spc="-5" dirty="0"/>
              <a:t>PI Transferring to </a:t>
            </a:r>
            <a:r>
              <a:rPr lang="en-US" sz="3200" spc="-5" dirty="0" err="1"/>
              <a:t>URochester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44080" y="1981200"/>
            <a:ext cx="7842884" cy="3884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4790" marR="326390" indent="-224790">
              <a:lnSpc>
                <a:spcPct val="122100"/>
              </a:lnSpc>
              <a:spcBef>
                <a:spcPts val="160"/>
              </a:spcBef>
              <a:buSzPct val="116666"/>
              <a:buFont typeface="Times New Roman"/>
              <a:buChar char="•"/>
              <a:tabLst>
                <a:tab pos="224790" algn="l"/>
              </a:tabLst>
            </a:pPr>
            <a:r>
              <a:rPr dirty="0">
                <a:latin typeface="Arial"/>
                <a:cs typeface="Arial"/>
              </a:rPr>
              <a:t>If </a:t>
            </a:r>
            <a:r>
              <a:rPr spc="-5" dirty="0">
                <a:latin typeface="Arial"/>
                <a:cs typeface="Arial"/>
              </a:rPr>
              <a:t>any research materials (e.g., tissue samples, animal  models, files, etc.) </a:t>
            </a:r>
            <a:r>
              <a:rPr lang="en-US" spc="-5" dirty="0">
                <a:latin typeface="Arial"/>
                <a:cs typeface="Arial"/>
              </a:rPr>
              <a:t>or data </a:t>
            </a:r>
            <a:r>
              <a:rPr spc="-5" dirty="0">
                <a:latin typeface="Arial"/>
                <a:cs typeface="Arial"/>
              </a:rPr>
              <a:t>will </a:t>
            </a:r>
            <a:r>
              <a:rPr spc="-10" dirty="0">
                <a:latin typeface="Arial"/>
                <a:cs typeface="Arial"/>
              </a:rPr>
              <a:t>be  </a:t>
            </a:r>
            <a:r>
              <a:rPr spc="-5" dirty="0">
                <a:latin typeface="Arial"/>
                <a:cs typeface="Arial"/>
              </a:rPr>
              <a:t>transferred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the UR, contact the </a:t>
            </a:r>
            <a:r>
              <a:rPr spc="-50" dirty="0">
                <a:latin typeface="Arial"/>
                <a:cs typeface="Arial"/>
              </a:rPr>
              <a:t>ORPA/</a:t>
            </a:r>
            <a:r>
              <a:rPr lang="en-US" spc="-50" dirty="0">
                <a:latin typeface="Arial"/>
                <a:cs typeface="Arial"/>
              </a:rPr>
              <a:t>Unfunded Agreements Team</a:t>
            </a:r>
            <a:r>
              <a:rPr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rial"/>
              <a:cs typeface="Arial"/>
            </a:endParaRPr>
          </a:p>
          <a:p>
            <a:pPr marL="265430" marR="505459" indent="-253365">
              <a:lnSpc>
                <a:spcPct val="120000"/>
              </a:lnSpc>
              <a:buChar char="•"/>
              <a:tabLst>
                <a:tab pos="271145" algn="l"/>
                <a:tab pos="271780" algn="l"/>
              </a:tabLst>
            </a:pP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Material </a:t>
            </a:r>
            <a:r>
              <a:rPr spc="-15" dirty="0">
                <a:latin typeface="Arial"/>
                <a:cs typeface="Arial"/>
              </a:rPr>
              <a:t>Transfer </a:t>
            </a:r>
            <a:r>
              <a:rPr spc="-5" dirty="0">
                <a:latin typeface="Arial"/>
                <a:cs typeface="Arial"/>
              </a:rPr>
              <a:t>Agreement </a:t>
            </a:r>
            <a:r>
              <a:rPr spc="-40" dirty="0">
                <a:latin typeface="Arial"/>
                <a:cs typeface="Arial"/>
              </a:rPr>
              <a:t>(MTA) </a:t>
            </a:r>
            <a:r>
              <a:rPr lang="en-US" spc="-40" dirty="0">
                <a:latin typeface="Arial"/>
                <a:cs typeface="Arial"/>
              </a:rPr>
              <a:t>or Data Use Agreement (DUA) </a:t>
            </a:r>
            <a:r>
              <a:rPr spc="-5" dirty="0">
                <a:latin typeface="Arial"/>
                <a:cs typeface="Arial"/>
              </a:rPr>
              <a:t>will be</a:t>
            </a:r>
            <a:r>
              <a:rPr spc="-229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needed  </a:t>
            </a:r>
            <a:r>
              <a:rPr spc="-5" dirty="0">
                <a:latin typeface="Arial"/>
                <a:cs typeface="Arial"/>
              </a:rPr>
              <a:t>between UR and the prior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institution</a:t>
            </a:r>
            <a:r>
              <a:rPr lang="en-US" spc="-5" dirty="0">
                <a:latin typeface="Arial"/>
                <a:cs typeface="Arial"/>
              </a:rPr>
              <a:t> before the Materials or Data can be shared or brought to </a:t>
            </a:r>
            <a:r>
              <a:rPr lang="en-US" spc="-5" dirty="0" err="1">
                <a:latin typeface="Arial"/>
                <a:cs typeface="Arial"/>
              </a:rPr>
              <a:t>URochester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dirty="0">
              <a:latin typeface="Arial"/>
              <a:cs typeface="Arial"/>
            </a:endParaRPr>
          </a:p>
          <a:p>
            <a:pPr marL="181610" marR="5080" indent="-169545">
              <a:lnSpc>
                <a:spcPct val="120000"/>
              </a:lnSpc>
              <a:buChar char="•"/>
              <a:tabLst>
                <a:tab pos="203200" algn="l"/>
              </a:tabLst>
            </a:pPr>
            <a:r>
              <a:rPr dirty="0">
                <a:latin typeface="Arial"/>
                <a:cs typeface="Arial"/>
              </a:rPr>
              <a:t>If </a:t>
            </a:r>
            <a:r>
              <a:rPr spc="-5" dirty="0">
                <a:latin typeface="Arial"/>
                <a:cs typeface="Arial"/>
              </a:rPr>
              <a:t>a researcher was working with material received </a:t>
            </a:r>
            <a:r>
              <a:rPr spc="-10" dirty="0">
                <a:latin typeface="Arial"/>
                <a:cs typeface="Arial"/>
              </a:rPr>
              <a:t>under  </a:t>
            </a:r>
            <a:r>
              <a:rPr spc="-5" dirty="0">
                <a:latin typeface="Arial"/>
                <a:cs typeface="Arial"/>
              </a:rPr>
              <a:t>a </a:t>
            </a:r>
            <a:r>
              <a:rPr spc="-50" dirty="0">
                <a:latin typeface="Arial"/>
                <a:cs typeface="Arial"/>
              </a:rPr>
              <a:t>MTA, </a:t>
            </a:r>
            <a:r>
              <a:rPr spc="-5" dirty="0" err="1">
                <a:latin typeface="Arial"/>
                <a:cs typeface="Arial"/>
              </a:rPr>
              <a:t>UR</a:t>
            </a:r>
            <a:r>
              <a:rPr lang="en-US" spc="-5" dirty="0" err="1">
                <a:latin typeface="Arial"/>
                <a:cs typeface="Arial"/>
              </a:rPr>
              <a:t>ochester</a:t>
            </a:r>
            <a:r>
              <a:rPr spc="-5" dirty="0">
                <a:latin typeface="Arial"/>
                <a:cs typeface="Arial"/>
              </a:rPr>
              <a:t> will need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negotiate a new </a:t>
            </a:r>
            <a:r>
              <a:rPr spc="-65" dirty="0">
                <a:latin typeface="Arial"/>
                <a:cs typeface="Arial"/>
              </a:rPr>
              <a:t>MTA </a:t>
            </a:r>
            <a:r>
              <a:rPr spc="-5" dirty="0">
                <a:latin typeface="Arial"/>
                <a:cs typeface="Arial"/>
              </a:rPr>
              <a:t>for the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material</a:t>
            </a:r>
            <a:r>
              <a:rPr lang="en-US" spc="-5" dirty="0">
                <a:latin typeface="Arial"/>
                <a:cs typeface="Arial"/>
              </a:rPr>
              <a:t> or the transferring institution will need approval from original provider before transferring the material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514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CLASP Module</vt:lpstr>
      <vt:lpstr>General Principles</vt:lpstr>
      <vt:lpstr>University Committee on Animal Resources (UCAR) PI Leaving URochester</vt:lpstr>
      <vt:lpstr>ORPA/ Unfunded Agreements Team – PI Leaving URochester</vt:lpstr>
      <vt:lpstr>Other Considerations</vt:lpstr>
      <vt:lpstr>University Committee on Animal  Resources (UCAR) PI Transferring to URochester</vt:lpstr>
      <vt:lpstr>ORPA/ Unfunded Agreements Team PI Transferring to URochester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Audit</dc:creator>
  <cp:lastModifiedBy>Aten, Sharon</cp:lastModifiedBy>
  <cp:revision>8</cp:revision>
  <dcterms:created xsi:type="dcterms:W3CDTF">2023-05-30T18:39:06Z</dcterms:created>
  <dcterms:modified xsi:type="dcterms:W3CDTF">2025-11-25T19:33:33Z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2016-05-03T00:00:00Z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2023-05-30T00:00:00Z</vt:filetime>
  </property>
</Properties>
</file>