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ゴシック" pitchFamily="-9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ゴシック" pitchFamily="-9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ゴシック" pitchFamily="-9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ゴシック" pitchFamily="-9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ゴシック" pitchFamily="-92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ゴシック" pitchFamily="-92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ゴシック" pitchFamily="-92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ゴシック" pitchFamily="-92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ゴシック" pitchFamily="-92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34580"/>
    <p:restoredTop sz="86410"/>
  </p:normalViewPr>
  <p:slideViewPr>
    <p:cSldViewPr>
      <p:cViewPr varScale="1">
        <p:scale>
          <a:sx n="68" d="100"/>
          <a:sy n="68" d="100"/>
        </p:scale>
        <p:origin x="1848" y="68"/>
      </p:cViewPr>
      <p:guideLst/>
    </p:cSldViewPr>
  </p:slideViewPr>
  <p:outlineViewPr>
    <p:cViewPr>
      <p:scale>
        <a:sx n="33" d="100"/>
        <a:sy n="33" d="100"/>
      </p:scale>
      <p:origin x="0" y="-33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1396854-613C-4746-A4F3-9BF0946AEF4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84D19A9-34E3-47B0-8106-C3B3509220E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F3137F1D-A15E-44E5-B1C2-737BB16A27C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232AECF9-10D1-4E69-BC1E-D734AF1AD01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72A456C-06CE-401D-8E8F-4E87FB905B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75AD7B8-7BF0-4089-A7C1-D1D0C8F753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154458A-5B00-4F6D-982C-18C744E6774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86F6D0E3-452A-4E19-8B66-4A5DFF7309D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2455C7B5-E78C-4894-B9FD-B32E9AEB170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B0F706C0-1C2E-4F3B-A86F-A2E39802F95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597C8214-D8C5-4A10-85A2-B3D23FE59B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372D94A-86EB-481B-816E-B4308D721EC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ゴシック" pitchFamily="-9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ゴシック" pitchFamily="-9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ゴシック" pitchFamily="-9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ゴシック" pitchFamily="-9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ゴシック" pitchFamily="-9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B0EB9A3-C5F5-4274-8FD6-1364855545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7B279A-2126-4AED-A320-5BAE934D11B0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4516C98A-F8A7-42A7-AC5E-91CC5B943F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4F72EE2-119B-4F53-B2CA-970B1AAD19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0B8A6D9-6868-42F2-8474-7ECAE1171B7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7E56D5E-99CA-4382-92C1-C5EC08CC2C1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pic>
        <p:nvPicPr>
          <p:cNvPr id="3079" name="Picture 7">
            <a:extLst>
              <a:ext uri="{FF2B5EF4-FFF2-40B4-BE49-F238E27FC236}">
                <a16:creationId xmlns:a16="http://schemas.microsoft.com/office/drawing/2014/main" id="{2B908468-6947-4902-85D2-39B448EFFD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B170D-EFFB-4769-9F53-D1375D0AB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C6003A-84C3-43A4-9801-A0D1CC1BBE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113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D450ED-77D9-4015-A735-0B804ED707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366EBB-D93F-4141-8DA9-6FCF58A1E8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58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DBD26-3947-490F-8F2D-C2FC7BD34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FF4C4-9204-40FF-B1CD-F55508EBC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60326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EF7CB-23BB-4F6F-906F-6F4EDBA93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BE9DC-4BC4-455E-98FC-9D2BDB666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0084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0B057-CFED-41F1-9707-604AB048C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7E11A-FE80-4E5F-963B-7A92AA6CBB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3910BA-2627-4F23-AD61-2A78B2C9BA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3813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1A306-06DF-4700-B3BB-6CC16E340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2A0D9-2E11-445D-9D6F-886118F8D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28DF1C-5E66-4851-BE1B-48AEAC94ED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420732-C36D-428D-84F7-A5C674D0A8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0F3F9E-65C6-4482-802F-385054199B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92147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B09A6-6F16-461C-9376-EC8516CFA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41720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0911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0CE97-1B13-4EB8-9FFD-BDBF63D44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AD4DC-764A-4A37-A9F8-AEA650E65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38BC7C-84D3-42D9-A1AB-617D6077DF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7522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91210-374D-4212-A559-3909BA930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8DE00E-9F6C-4523-9521-D8D5542C48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238994-04FF-499D-BF7D-E1967C231B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1781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>
            <a:extLst>
              <a:ext uri="{FF2B5EF4-FFF2-40B4-BE49-F238E27FC236}">
                <a16:creationId xmlns:a16="http://schemas.microsoft.com/office/drawing/2014/main" id="{7D2632D3-E382-4E5C-9C0F-840E98F837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99513BAC-3D70-4590-917D-8D68C280D0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F2DCEB2-10F7-4799-A0E6-3D668C425F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MS Pゴシック" pitchFamily="-92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MS Pゴシック" pitchFamily="-92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MS Pゴシック" pitchFamily="-92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MS Pゴシック" pitchFamily="-9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MS Pゴシック" pitchFamily="-92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MS Pゴシック" pitchFamily="-92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MS Pゴシック" pitchFamily="-92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MS Pゴシック" pitchFamily="-92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grants.nih.gov/grants/policy/nihgps/HTML5/section_8/8.1.2_prior_approval_requirements.htm#Change4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6316B04-6A97-41F5-894D-A251D46C965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Salary over the Cap (SoC)</a:t>
            </a:r>
            <a:br>
              <a:rPr lang="en-US" altLang="en-US" dirty="0"/>
            </a:br>
            <a:r>
              <a:rPr lang="en-US" altLang="en-US" dirty="0"/>
              <a:t>CLASP - December 2024 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D824760-5AF4-4887-95DC-AF22499FE3B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z="2800" dirty="0"/>
              <a:t>Prior State v Current Functionality</a:t>
            </a:r>
          </a:p>
          <a:p>
            <a:r>
              <a:rPr lang="en-US" altLang="en-US" sz="2800" dirty="0"/>
              <a:t>(Pre 1/1/25, Post 12/31/24)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B7EDF-2627-439C-B9BC-A1D68A595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SoC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71D75-666C-4D1B-86F9-E73871B45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6826"/>
            <a:ext cx="7772400" cy="4412974"/>
          </a:xfrm>
        </p:spPr>
        <p:txBody>
          <a:bodyPr/>
          <a:lstStyle/>
          <a:p>
            <a:r>
              <a:rPr lang="en-US" sz="2800" dirty="0"/>
              <a:t>NIH/DHHS Sal Cap - Max Allowed Salary Charged to DHHS Sponsored Research Projects</a:t>
            </a:r>
          </a:p>
          <a:p>
            <a:r>
              <a:rPr lang="en-US" sz="2800" dirty="0"/>
              <a:t>Congress Mandates Limitation (Amt) annually in January (effective 1/x/xx), release date has been any day in January, effective date varies</a:t>
            </a:r>
          </a:p>
          <a:p>
            <a:r>
              <a:rPr lang="en-US" sz="2800" dirty="0"/>
              <a:t>Recent increases have been 2.5% annually</a:t>
            </a:r>
          </a:p>
          <a:p>
            <a:r>
              <a:rPr lang="en-US" sz="2800" dirty="0"/>
              <a:t>Currently $221,900</a:t>
            </a:r>
          </a:p>
          <a:p>
            <a:r>
              <a:rPr lang="en-US" sz="2800" dirty="0"/>
              <a:t>SoC can increase or </a:t>
            </a:r>
            <a:r>
              <a:rPr lang="en-US" sz="2800" u="sng" dirty="0"/>
              <a:t>DECREASE </a:t>
            </a:r>
          </a:p>
          <a:p>
            <a:r>
              <a:rPr lang="en-US" sz="2800" dirty="0"/>
              <a:t>There are several Caps (PCORI, Foundations, </a:t>
            </a:r>
            <a:r>
              <a:rPr lang="en-US" sz="2800" dirty="0" err="1"/>
              <a:t>etc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23215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427A3-D7FB-421F-958E-682F82642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116" y="76200"/>
            <a:ext cx="7886700" cy="1158875"/>
          </a:xfrm>
        </p:spPr>
        <p:txBody>
          <a:bodyPr/>
          <a:lstStyle/>
          <a:p>
            <a:r>
              <a:rPr lang="en-US" dirty="0"/>
              <a:t>Prior State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889987E-1899-4360-A7D2-351614737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3292" y="990600"/>
            <a:ext cx="7883524" cy="5181600"/>
          </a:xfrm>
        </p:spPr>
        <p:txBody>
          <a:bodyPr/>
          <a:lstStyle/>
          <a:p>
            <a:r>
              <a:rPr lang="en-US" sz="2400" dirty="0"/>
              <a:t>Rely on Depts to Calc/Apply SoC Amt and Adjust on Award Anniversary Date</a:t>
            </a:r>
          </a:p>
          <a:p>
            <a:r>
              <a:rPr lang="en-US" sz="2400" dirty="0"/>
              <a:t>Historical decision to balance workload</a:t>
            </a:r>
          </a:p>
          <a:p>
            <a:r>
              <a:rPr lang="en-US" sz="2400" b="0" i="0" dirty="0">
                <a:solidFill>
                  <a:srgbClr val="212529"/>
                </a:solidFill>
                <a:effectLst/>
              </a:rPr>
              <a:t>Per DHHS - Applications with a detailed budget can request cost-of-living/inflationary increases in accordance with institutional policy</a:t>
            </a:r>
          </a:p>
          <a:p>
            <a:r>
              <a:rPr lang="en-US" sz="2400" b="0" i="0" dirty="0">
                <a:solidFill>
                  <a:srgbClr val="212529"/>
                </a:solidFill>
                <a:effectLst/>
              </a:rPr>
              <a:t>Per DHHS - Recipients may </a:t>
            </a:r>
            <a:r>
              <a:rPr lang="en-US" sz="2400" b="0" i="0" dirty="0" err="1">
                <a:solidFill>
                  <a:srgbClr val="212529"/>
                </a:solidFill>
                <a:effectLst/>
              </a:rPr>
              <a:t>rebudget</a:t>
            </a:r>
            <a:r>
              <a:rPr lang="en-US" sz="2400" b="0" i="0" dirty="0">
                <a:solidFill>
                  <a:srgbClr val="212529"/>
                </a:solidFill>
                <a:effectLst/>
              </a:rPr>
              <a:t> to accommodate such an increase without NIH prior approval unless the action </a:t>
            </a:r>
            <a:r>
              <a:rPr lang="en-US" sz="2400" b="0" i="0" u="sng" dirty="0">
                <a:effectLst/>
                <a:hlinkClick r:id="rId2"/>
              </a:rPr>
              <a:t>triggers a change in scope</a:t>
            </a:r>
            <a:r>
              <a:rPr lang="en-US" sz="2400" b="0" i="0" dirty="0">
                <a:solidFill>
                  <a:srgbClr val="212529"/>
                </a:solidFill>
                <a:effectLst/>
              </a:rPr>
              <a:t> or exceeds the legislatively mandated salary cap allowed.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5765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F5C0D-70DC-4CA7-B3A5-C1E2191A7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WD Functionality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94ADC-7A90-4C8F-96FF-C8F93B905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r>
              <a:rPr lang="en-US" sz="2800" dirty="0"/>
              <a:t>Enables Table Format Definition of SoC, when SoC is toggled on, payroll auto-magically applies SoC amounts</a:t>
            </a:r>
          </a:p>
          <a:p>
            <a:r>
              <a:rPr lang="en-US" sz="2800" dirty="0"/>
              <a:t>Allows for Multiple Tables, for each/many SoC’s</a:t>
            </a:r>
          </a:p>
          <a:p>
            <a:r>
              <a:rPr lang="en-US" sz="2800" dirty="0"/>
              <a:t>Without the use of SoC Table Functionality, all Cap applications will be done manually = </a:t>
            </a:r>
            <a:r>
              <a:rPr lang="en-US" sz="2800" b="1" dirty="0">
                <a:solidFill>
                  <a:srgbClr val="FF0000"/>
                </a:solidFill>
              </a:rPr>
              <a:t>High-Risk and High Effort</a:t>
            </a:r>
            <a:endParaRPr lang="en-US" sz="2800" dirty="0"/>
          </a:p>
          <a:p>
            <a:r>
              <a:rPr lang="en-US" sz="2800" dirty="0"/>
              <a:t>If SoC guidance is released on Jan 15, we would apply prospectively to future payrolls, no back dating of recorded transactions.</a:t>
            </a:r>
          </a:p>
        </p:txBody>
      </p:sp>
    </p:spTree>
    <p:extLst>
      <p:ext uri="{BB962C8B-B14F-4D97-AF65-F5344CB8AC3E}">
        <p14:creationId xmlns:p14="http://schemas.microsoft.com/office/powerpoint/2010/main" val="682601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192A8-D960-4AA9-A610-B5254F755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EFA48-1B30-4AFC-8116-D494BD6CE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6603"/>
            <a:ext cx="7772400" cy="4114800"/>
          </a:xfrm>
        </p:spPr>
        <p:txBody>
          <a:bodyPr/>
          <a:lstStyle/>
          <a:p>
            <a:r>
              <a:rPr lang="en-US" sz="2800" dirty="0"/>
              <a:t>ALL employees paid off DHHS awards MAY be subject to </a:t>
            </a:r>
            <a:r>
              <a:rPr lang="en-US" sz="2800" dirty="0" err="1"/>
              <a:t>SoC.</a:t>
            </a:r>
            <a:r>
              <a:rPr lang="en-US" sz="2800" dirty="0"/>
              <a:t>  This requires the need to define a SoC coverage FAO for anyone paid from DHHS</a:t>
            </a:r>
          </a:p>
          <a:p>
            <a:r>
              <a:rPr lang="en-US" sz="2800" dirty="0"/>
              <a:t>Increasing Salary to SoC amount could erode Non- Salary Budget items</a:t>
            </a:r>
          </a:p>
          <a:p>
            <a:r>
              <a:rPr lang="en-US" sz="2800" dirty="0"/>
              <a:t>Could result in overspend of Awards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359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C177A-A83F-4444-BC50-3B248D223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en-US" dirty="0"/>
              <a:t>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81FB9-FE0E-4C09-978E-C864E533E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76800"/>
          </a:xfrm>
        </p:spPr>
        <p:txBody>
          <a:bodyPr/>
          <a:lstStyle/>
          <a:p>
            <a:r>
              <a:rPr lang="en-US" sz="2800" dirty="0"/>
              <a:t>SoC annual increase is approx. 2.5%</a:t>
            </a:r>
          </a:p>
          <a:p>
            <a:r>
              <a:rPr lang="en-US" sz="2800" dirty="0"/>
              <a:t>Assuming no cap increase by Dept, 2 years of lost salary reimbursements would be in the $11k range, or approx. $20k with fringes and </a:t>
            </a:r>
            <a:r>
              <a:rPr lang="en-US" sz="2800" dirty="0" err="1"/>
              <a:t>indirects</a:t>
            </a:r>
            <a:r>
              <a:rPr lang="en-US" sz="2800" dirty="0"/>
              <a:t>.</a:t>
            </a:r>
          </a:p>
          <a:p>
            <a:r>
              <a:rPr lang="en-US" sz="2800" dirty="0"/>
              <a:t>Every Sal Cap account is handled consistently, recall there are multiple Caps</a:t>
            </a:r>
          </a:p>
          <a:p>
            <a:r>
              <a:rPr lang="en-US" sz="2800" dirty="0"/>
              <a:t>Consume excess funds potentially unspent</a:t>
            </a:r>
          </a:p>
          <a:p>
            <a:r>
              <a:rPr lang="en-US" sz="2800" dirty="0"/>
              <a:t>Reduces MGMT burden of EVERY AWD    </a:t>
            </a:r>
          </a:p>
        </p:txBody>
      </p:sp>
    </p:spTree>
    <p:extLst>
      <p:ext uri="{BB962C8B-B14F-4D97-AF65-F5344CB8AC3E}">
        <p14:creationId xmlns:p14="http://schemas.microsoft.com/office/powerpoint/2010/main" val="2685308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2A41D-00FB-4929-A9F6-E96EAFABE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447800"/>
            <a:ext cx="7772400" cy="1143000"/>
          </a:xfrm>
        </p:spPr>
        <p:txBody>
          <a:bodyPr/>
          <a:lstStyle/>
          <a:p>
            <a:r>
              <a:rPr lang="en-US" dirty="0"/>
              <a:t>?Process Questions?</a:t>
            </a:r>
          </a:p>
        </p:txBody>
      </p:sp>
    </p:spTree>
    <p:extLst>
      <p:ext uri="{BB962C8B-B14F-4D97-AF65-F5344CB8AC3E}">
        <p14:creationId xmlns:p14="http://schemas.microsoft.com/office/powerpoint/2010/main" val="1070673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E8EAE9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2F3F2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Office Theme">
      <a:majorFont>
        <a:latin typeface="Times New Roman"/>
        <a:ea typeface="MS Pゴシック"/>
        <a:cs typeface=""/>
      </a:majorFont>
      <a:minorFont>
        <a:latin typeface="Times New Roman"/>
        <a:ea typeface="MS 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Pゴシック" pitchFamily="-9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Pゴシック" pitchFamily="-9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E8EAE9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2F3F2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E8EAE9"/>
        </a:lt1>
        <a:dk2>
          <a:srgbClr val="000000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2F3F2"/>
        </a:accent3>
        <a:accent4>
          <a:srgbClr val="000000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UR.lightbackgrnd</Template>
  <TotalTime>12943</TotalTime>
  <Words>357</Words>
  <Application>Microsoft Office PowerPoint</Application>
  <PresentationFormat>On-screen Show (4:3)</PresentationFormat>
  <Paragraphs>32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Wingdings</vt:lpstr>
      <vt:lpstr>Office Theme</vt:lpstr>
      <vt:lpstr>Salary over the Cap (SoC) CLASP - December 2024 </vt:lpstr>
      <vt:lpstr>SoC Definition</vt:lpstr>
      <vt:lpstr>Prior State</vt:lpstr>
      <vt:lpstr>WD Functionality</vt:lpstr>
      <vt:lpstr>Outcomes</vt:lpstr>
      <vt:lpstr>Outcomes</vt:lpstr>
      <vt:lpstr>?Process Questions?</vt:lpstr>
    </vt:vector>
  </TitlesOfParts>
  <Manager/>
  <Company>University of Rochester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CLASP - November 2022</dc:title>
  <dc:subject/>
  <dc:creator>Sullivan, Jeffery P.</dc:creator>
  <cp:keywords/>
  <dc:description/>
  <cp:lastModifiedBy>Sullivan, Jeffery P.</cp:lastModifiedBy>
  <cp:revision>27</cp:revision>
  <cp:lastPrinted>1904-01-01T00:00:00Z</cp:lastPrinted>
  <dcterms:created xsi:type="dcterms:W3CDTF">2022-11-21T14:40:36Z</dcterms:created>
  <dcterms:modified xsi:type="dcterms:W3CDTF">2024-12-30T04:10:50Z</dcterms:modified>
  <cp:category/>
</cp:coreProperties>
</file>