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5" r:id="rId2"/>
    <p:sldId id="371" r:id="rId3"/>
    <p:sldId id="364" r:id="rId4"/>
    <p:sldId id="380" r:id="rId5"/>
    <p:sldId id="370" r:id="rId6"/>
    <p:sldId id="377" r:id="rId7"/>
    <p:sldId id="274" r:id="rId8"/>
    <p:sldId id="382" r:id="rId9"/>
    <p:sldId id="359" r:id="rId10"/>
    <p:sldId id="379" r:id="rId11"/>
    <p:sldId id="373" r:id="rId12"/>
    <p:sldId id="372" r:id="rId13"/>
    <p:sldId id="374" r:id="rId14"/>
    <p:sldId id="375" r:id="rId15"/>
    <p:sldId id="381" r:id="rId16"/>
    <p:sldId id="378" r:id="rId17"/>
  </p:sldIdLst>
  <p:sldSz cx="9144000" cy="6858000" type="screen4x3"/>
  <p:notesSz cx="7010400" cy="92964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6600"/>
    <a:srgbClr val="71D14F"/>
    <a:srgbClr val="FF5050"/>
    <a:srgbClr val="CCFFFF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9" autoAdjust="0"/>
    <p:restoredTop sz="92774" autoAdjust="0"/>
  </p:normalViewPr>
  <p:slideViewPr>
    <p:cSldViewPr>
      <p:cViewPr varScale="1">
        <p:scale>
          <a:sx n="103" d="100"/>
          <a:sy n="103" d="100"/>
        </p:scale>
        <p:origin x="1692" y="108"/>
      </p:cViewPr>
      <p:guideLst>
        <p:guide orient="horz" pos="4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23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65F73C-480F-4B80-AE6A-A8B297DE70F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5FF137-B0CB-44A8-90B8-1FA030DB2B77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Financial</a:t>
          </a:r>
        </a:p>
      </dgm:t>
    </dgm:pt>
    <dgm:pt modelId="{38461238-184F-4F21-AF4B-298F8F850FF3}" type="parTrans" cxnId="{D18A8B97-5195-48D4-8D0B-FDD665C0787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11FB1C-97FE-4DCB-BB4B-68710207BF14}" type="sibTrans" cxnId="{D18A8B97-5195-48D4-8D0B-FDD665C0787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3F90D0-D06F-4D23-A301-6E23F4A4156A}">
      <dgm:prSet phldrT="[Text]"/>
      <dgm:spPr>
        <a:solidFill>
          <a:srgbClr val="FF505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Reputational</a:t>
          </a:r>
        </a:p>
      </dgm:t>
    </dgm:pt>
    <dgm:pt modelId="{0ED21A25-4193-4E42-800E-B1C409617A5C}" type="parTrans" cxnId="{D99E6896-0981-4155-B91E-C95D2AE648D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810352-600C-4452-B4A3-9B4C3EFAB35C}" type="sibTrans" cxnId="{D99E6896-0981-4155-B91E-C95D2AE648DE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01F71D-8A8A-46B1-9043-2E8586D9DB7C}">
      <dgm:prSet phldrT="[Text]"/>
      <dgm:spPr>
        <a:solidFill>
          <a:srgbClr val="FF9933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Strategic</a:t>
          </a:r>
        </a:p>
      </dgm:t>
    </dgm:pt>
    <dgm:pt modelId="{67F98D77-13DA-41B4-B210-CC237367C1DE}" type="parTrans" cxnId="{8D2EB5A7-023E-4462-90B0-45AAE3CB20B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74FAB6-C703-40E3-8F2E-C3C584E5F5CD}" type="sibTrans" cxnId="{8D2EB5A7-023E-4462-90B0-45AAE3CB20BD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4036DA-CB4D-499F-ABF5-1EEFE995AA7E}">
      <dgm:prSet phldrT="[Text]"/>
      <dgm:spPr>
        <a:solidFill>
          <a:srgbClr val="CCFFFF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Regulatory</a:t>
          </a:r>
        </a:p>
      </dgm:t>
    </dgm:pt>
    <dgm:pt modelId="{3C94C303-CC9E-4183-B375-48BFBEE8CA78}" type="parTrans" cxnId="{2B3F4B38-E3FF-422D-8F44-6193AD9C7A4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4F0807-97AA-4D8B-A2CA-F58E54611606}" type="sibTrans" cxnId="{2B3F4B38-E3FF-422D-8F44-6193AD9C7A4F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B78B8D-5F68-4927-8022-2D7BDDD2F3A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Operational</a:t>
          </a:r>
        </a:p>
      </dgm:t>
    </dgm:pt>
    <dgm:pt modelId="{A212492D-D098-41AB-A3A9-5C69212951FA}" type="parTrans" cxnId="{E065EC1C-33E1-4F61-A775-94A3A1CFAA3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59696D-886D-4242-B327-C8DBDB9FF5A6}" type="sibTrans" cxnId="{E065EC1C-33E1-4F61-A775-94A3A1CFAA3D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AB78EE-7EA6-448F-8460-CE4767649BBD}" type="pres">
      <dgm:prSet presAssocID="{8265F73C-480F-4B80-AE6A-A8B297DE70F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0E9B6F68-4AB0-4E8C-9E58-53303D758965}" type="pres">
      <dgm:prSet presAssocID="{465FF137-B0CB-44A8-90B8-1FA030DB2B77}" presName="text1" presStyleCnt="0"/>
      <dgm:spPr/>
    </dgm:pt>
    <dgm:pt modelId="{1C3307BA-02D4-489A-A6A5-C97160F9690E}" type="pres">
      <dgm:prSet presAssocID="{465FF137-B0CB-44A8-90B8-1FA030DB2B77}" presName="textRepeatNode" presStyleLbl="alignNode1" presStyleIdx="0" presStyleCnt="5" custLinFactX="72085" custLinFactY="-12355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E44C3-9092-47F7-A696-CBD941F45CD7}" type="pres">
      <dgm:prSet presAssocID="{465FF137-B0CB-44A8-90B8-1FA030DB2B77}" presName="textaccent1" presStyleCnt="0"/>
      <dgm:spPr/>
    </dgm:pt>
    <dgm:pt modelId="{C927752F-6BDC-4996-97DD-82A0769538A6}" type="pres">
      <dgm:prSet presAssocID="{465FF137-B0CB-44A8-90B8-1FA030DB2B77}" presName="accentRepeatNode" presStyleLbl="solidAlignAcc1" presStyleIdx="0" presStyleCnt="10" custLinFactX="100000" custLinFactY="-300000" custLinFactNeighborX="127087" custLinFactNeighborY="-357859"/>
      <dgm:spPr/>
    </dgm:pt>
    <dgm:pt modelId="{C5CDC028-5C62-47FF-A60B-F5B85CE297E0}" type="pres">
      <dgm:prSet presAssocID="{4511FB1C-97FE-4DCB-BB4B-68710207BF14}" presName="image1" presStyleCnt="0"/>
      <dgm:spPr/>
    </dgm:pt>
    <dgm:pt modelId="{64DD98B0-BA07-493A-9689-8928B77CDF20}" type="pres">
      <dgm:prSet presAssocID="{4511FB1C-97FE-4DCB-BB4B-68710207BF14}" presName="imageRepeatNode" presStyleLbl="alignAcc1" presStyleIdx="0" presStyleCnt="5" custLinFactNeighborX="1803" custLinFactNeighborY="-6112"/>
      <dgm:spPr/>
      <dgm:t>
        <a:bodyPr/>
        <a:lstStyle/>
        <a:p>
          <a:endParaRPr lang="en-US"/>
        </a:p>
      </dgm:t>
    </dgm:pt>
    <dgm:pt modelId="{6274AF30-99C2-467F-97D5-0828F49D80C0}" type="pres">
      <dgm:prSet presAssocID="{4511FB1C-97FE-4DCB-BB4B-68710207BF14}" presName="imageaccent1" presStyleCnt="0"/>
      <dgm:spPr/>
    </dgm:pt>
    <dgm:pt modelId="{C0BF025C-7F04-4476-9D63-D1FF325F1189}" type="pres">
      <dgm:prSet presAssocID="{4511FB1C-97FE-4DCB-BB4B-68710207BF14}" presName="accentRepeatNode" presStyleLbl="solidAlignAcc1" presStyleIdx="1" presStyleCnt="10" custLinFactX="200000" custLinFactNeighborX="239669" custLinFactNeighborY="35713"/>
      <dgm:spPr/>
    </dgm:pt>
    <dgm:pt modelId="{B1F799D6-D722-4E7E-AB24-6E29E1956076}" type="pres">
      <dgm:prSet presAssocID="{7D3F90D0-D06F-4D23-A301-6E23F4A4156A}" presName="text2" presStyleCnt="0"/>
      <dgm:spPr/>
    </dgm:pt>
    <dgm:pt modelId="{34C65020-DA60-4673-8ED2-7CBCFCE2F413}" type="pres">
      <dgm:prSet presAssocID="{7D3F90D0-D06F-4D23-A301-6E23F4A4156A}" presName="textRepeatNode" presStyleLbl="alignNode1" presStyleIdx="1" presStyleCnt="5" custLinFactX="72188" custLinFactY="-7711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A6367-CB20-4F0B-9AE4-29AA5380B679}" type="pres">
      <dgm:prSet presAssocID="{7D3F90D0-D06F-4D23-A301-6E23F4A4156A}" presName="textaccent2" presStyleCnt="0"/>
      <dgm:spPr/>
    </dgm:pt>
    <dgm:pt modelId="{E2A046FE-AC67-4205-8D4F-E8241FB24C36}" type="pres">
      <dgm:prSet presAssocID="{7D3F90D0-D06F-4D23-A301-6E23F4A4156A}" presName="accentRepeatNode" presStyleLbl="solidAlignAcc1" presStyleIdx="2" presStyleCnt="10" custLinFactX="-496840" custLinFactY="100000" custLinFactNeighborX="-500000" custLinFactNeighborY="133646"/>
      <dgm:spPr/>
    </dgm:pt>
    <dgm:pt modelId="{23175D54-DB30-4E85-A1BB-609AF7689BA9}" type="pres">
      <dgm:prSet presAssocID="{B5810352-600C-4452-B4A3-9B4C3EFAB35C}" presName="image2" presStyleCnt="0"/>
      <dgm:spPr/>
    </dgm:pt>
    <dgm:pt modelId="{0826DD3A-9E52-436E-9234-112F66C7AAE2}" type="pres">
      <dgm:prSet presAssocID="{B5810352-600C-4452-B4A3-9B4C3EFAB35C}" presName="imageRepeatNode" presStyleLbl="alignAcc1" presStyleIdx="1" presStyleCnt="5" custLinFactX="70908" custLinFactY="-12142" custLinFactNeighborX="100000" custLinFactNeighborY="-100000"/>
      <dgm:spPr/>
      <dgm:t>
        <a:bodyPr/>
        <a:lstStyle/>
        <a:p>
          <a:endParaRPr lang="en-US"/>
        </a:p>
      </dgm:t>
    </dgm:pt>
    <dgm:pt modelId="{1D13B3C6-D884-43FB-9E53-88601F5AA8F9}" type="pres">
      <dgm:prSet presAssocID="{B5810352-600C-4452-B4A3-9B4C3EFAB35C}" presName="imageaccent2" presStyleCnt="0"/>
      <dgm:spPr/>
    </dgm:pt>
    <dgm:pt modelId="{416CE0DB-8578-48ED-AC3D-E4B7973DD933}" type="pres">
      <dgm:prSet presAssocID="{B5810352-600C-4452-B4A3-9B4C3EFAB35C}" presName="accentRepeatNode" presStyleLbl="solidAlignAcc1" presStyleIdx="3" presStyleCnt="10" custLinFactX="-500000" custLinFactNeighborX="-581675" custLinFactNeighborY="-25713"/>
      <dgm:spPr/>
    </dgm:pt>
    <dgm:pt modelId="{119A4CBE-2079-4F19-AD74-22CB5BDC35A9}" type="pres">
      <dgm:prSet presAssocID="{92B78B8D-5F68-4927-8022-2D7BDDD2F3A5}" presName="text3" presStyleCnt="0"/>
      <dgm:spPr/>
    </dgm:pt>
    <dgm:pt modelId="{1857142A-95D9-421E-984C-0143B2D65140}" type="pres">
      <dgm:prSet presAssocID="{92B78B8D-5F68-4927-8022-2D7BDDD2F3A5}" presName="textRepeatNode" presStyleLbl="alignNode1" presStyleIdx="2" presStyleCnt="5" custLinFactNeighborX="18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CD2E3-825D-4EE6-9DAA-5022BB511600}" type="pres">
      <dgm:prSet presAssocID="{92B78B8D-5F68-4927-8022-2D7BDDD2F3A5}" presName="textaccent3" presStyleCnt="0"/>
      <dgm:spPr/>
    </dgm:pt>
    <dgm:pt modelId="{83E03AB4-BD8D-4596-9DB4-D87B283D4C6F}" type="pres">
      <dgm:prSet presAssocID="{92B78B8D-5F68-4927-8022-2D7BDDD2F3A5}" presName="accentRepeatNode" presStyleLbl="solidAlignAcc1" presStyleIdx="4" presStyleCnt="10"/>
      <dgm:spPr/>
    </dgm:pt>
    <dgm:pt modelId="{79BCADC0-672D-49BF-9CB0-3CA3E2377355}" type="pres">
      <dgm:prSet presAssocID="{7659696D-886D-4242-B327-C8DBDB9FF5A6}" presName="image3" presStyleCnt="0"/>
      <dgm:spPr/>
    </dgm:pt>
    <dgm:pt modelId="{0E07B21F-9BCE-4950-9E23-35355E43F14D}" type="pres">
      <dgm:prSet presAssocID="{7659696D-886D-4242-B327-C8DBDB9FF5A6}" presName="imageRepeatNode" presStyleLbl="alignAcc1" presStyleIdx="2" presStyleCnt="5" custLinFactNeighborX="640" custLinFactNeighborY="4474"/>
      <dgm:spPr/>
      <dgm:t>
        <a:bodyPr/>
        <a:lstStyle/>
        <a:p>
          <a:endParaRPr lang="en-US"/>
        </a:p>
      </dgm:t>
    </dgm:pt>
    <dgm:pt modelId="{B4409798-8AE9-47B0-87D4-1FF1067CC781}" type="pres">
      <dgm:prSet presAssocID="{7659696D-886D-4242-B327-C8DBDB9FF5A6}" presName="imageaccent3" presStyleCnt="0"/>
      <dgm:spPr/>
    </dgm:pt>
    <dgm:pt modelId="{3C356FF7-8AAC-4652-9502-AE5A90A98DC1}" type="pres">
      <dgm:prSet presAssocID="{7659696D-886D-4242-B327-C8DBDB9FF5A6}" presName="accentRepeatNode" presStyleLbl="solidAlignAcc1" presStyleIdx="5" presStyleCnt="10" custLinFactX="-100000" custLinFactY="599536" custLinFactNeighborX="-164238" custLinFactNeighborY="600000"/>
      <dgm:spPr/>
    </dgm:pt>
    <dgm:pt modelId="{69DC7F3C-140A-44DD-8400-247071AC13EC}" type="pres">
      <dgm:prSet presAssocID="{0001F71D-8A8A-46B1-9043-2E8586D9DB7C}" presName="text4" presStyleCnt="0"/>
      <dgm:spPr/>
    </dgm:pt>
    <dgm:pt modelId="{EB9F7B49-BFF1-4EEA-B6ED-3682E9DCD813}" type="pres">
      <dgm:prSet presAssocID="{0001F71D-8A8A-46B1-9043-2E8586D9DB7C}" presName="textRepeatNode" presStyleLbl="alignNode1" presStyleIdx="3" presStyleCnt="5" custLinFactY="6006" custLinFactNeighborX="28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D1E79-6B8E-4C20-B187-0BD2318D7C1E}" type="pres">
      <dgm:prSet presAssocID="{0001F71D-8A8A-46B1-9043-2E8586D9DB7C}" presName="textaccent4" presStyleCnt="0"/>
      <dgm:spPr/>
    </dgm:pt>
    <dgm:pt modelId="{A1D2321C-FEE4-4653-A2D3-96272315A95B}" type="pres">
      <dgm:prSet presAssocID="{0001F71D-8A8A-46B1-9043-2E8586D9DB7C}" presName="accentRepeatNode" presStyleLbl="solidAlignAcc1" presStyleIdx="6" presStyleCnt="10" custLinFactX="-100000" custLinFactY="-100000" custLinFactNeighborX="-157708" custLinFactNeighborY="-146815"/>
      <dgm:spPr/>
    </dgm:pt>
    <dgm:pt modelId="{C4A4546B-3B04-49CC-B08B-D0B84074F404}" type="pres">
      <dgm:prSet presAssocID="{D974FAB6-C703-40E3-8F2E-C3C584E5F5CD}" presName="image4" presStyleCnt="0"/>
      <dgm:spPr/>
    </dgm:pt>
    <dgm:pt modelId="{E6BEEB38-FD9A-4D5E-B103-3B3CBA6C5EEB}" type="pres">
      <dgm:prSet presAssocID="{D974FAB6-C703-40E3-8F2E-C3C584E5F5CD}" presName="imageRepeatNode" presStyleLbl="alignAcc1" presStyleIdx="3" presStyleCnt="5" custLinFactNeighborX="130" custLinFactNeighborY="-1168"/>
      <dgm:spPr/>
      <dgm:t>
        <a:bodyPr/>
        <a:lstStyle/>
        <a:p>
          <a:endParaRPr lang="en-US"/>
        </a:p>
      </dgm:t>
    </dgm:pt>
    <dgm:pt modelId="{B7D05C25-52BB-4FB4-BAD4-A93EC8DD51C3}" type="pres">
      <dgm:prSet presAssocID="{D974FAB6-C703-40E3-8F2E-C3C584E5F5CD}" presName="imageaccent4" presStyleCnt="0"/>
      <dgm:spPr/>
    </dgm:pt>
    <dgm:pt modelId="{18002015-D908-416D-8399-3F6BEA13ED56}" type="pres">
      <dgm:prSet presAssocID="{D974FAB6-C703-40E3-8F2E-C3C584E5F5CD}" presName="accentRepeatNode" presStyleLbl="solidAlignAcc1" presStyleIdx="7" presStyleCnt="10" custLinFactX="-924093" custLinFactY="354577" custLinFactNeighborX="-1000000" custLinFactNeighborY="400000"/>
      <dgm:spPr/>
    </dgm:pt>
    <dgm:pt modelId="{FD860027-3911-4A26-81CE-D69FB41315AF}" type="pres">
      <dgm:prSet presAssocID="{334036DA-CB4D-499F-ABF5-1EEFE995AA7E}" presName="text5" presStyleCnt="0"/>
      <dgm:spPr/>
    </dgm:pt>
    <dgm:pt modelId="{C42EC933-01C9-4281-88F0-84E6D2205249}" type="pres">
      <dgm:prSet presAssocID="{334036DA-CB4D-499F-ABF5-1EEFE995AA7E}" presName="textRepeatNode" presStyleLbl="alignNode1" presStyleIdx="4" presStyleCnt="5" custLinFactX="-100000" custLinFactY="55425" custLinFactNeighborX="-15354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60CC23-DBF1-443E-ACEE-2D2BDFAB2D21}" type="pres">
      <dgm:prSet presAssocID="{334036DA-CB4D-499F-ABF5-1EEFE995AA7E}" presName="textaccent5" presStyleCnt="0"/>
      <dgm:spPr/>
    </dgm:pt>
    <dgm:pt modelId="{E9ED4467-7217-46B1-A4A4-E5681818513D}" type="pres">
      <dgm:prSet presAssocID="{334036DA-CB4D-499F-ABF5-1EEFE995AA7E}" presName="accentRepeatNode" presStyleLbl="solidAlignAcc1" presStyleIdx="8" presStyleCnt="10" custLinFactX="-100000" custLinFactY="157771" custLinFactNeighborX="-103649" custLinFactNeighborY="200000"/>
      <dgm:spPr/>
    </dgm:pt>
    <dgm:pt modelId="{A4A5CAAF-65BB-4498-A1A9-5D7D5AA89C5E}" type="pres">
      <dgm:prSet presAssocID="{484F0807-97AA-4D8B-A2CA-F58E54611606}" presName="image5" presStyleCnt="0"/>
      <dgm:spPr/>
    </dgm:pt>
    <dgm:pt modelId="{EFAC45A0-2321-44A2-8F3B-2CA8E30DE3CD}" type="pres">
      <dgm:prSet presAssocID="{484F0807-97AA-4D8B-A2CA-F58E54611606}" presName="imageRepeatNode" presStyleLbl="alignAcc1" presStyleIdx="4" presStyleCnt="5" custLinFactX="-100000" custLinFactNeighborX="-156612" custLinFactNeighborY="53583"/>
      <dgm:spPr/>
      <dgm:t>
        <a:bodyPr/>
        <a:lstStyle/>
        <a:p>
          <a:endParaRPr lang="en-US"/>
        </a:p>
      </dgm:t>
    </dgm:pt>
    <dgm:pt modelId="{27C857F3-BBC9-4D49-9EB4-76E56CFBBEC6}" type="pres">
      <dgm:prSet presAssocID="{484F0807-97AA-4D8B-A2CA-F58E54611606}" presName="imageaccent5" presStyleCnt="0"/>
      <dgm:spPr/>
    </dgm:pt>
    <dgm:pt modelId="{A132C077-E1B4-4E65-AEA6-37ABE915DEB6}" type="pres">
      <dgm:prSet presAssocID="{484F0807-97AA-4D8B-A2CA-F58E54611606}" presName="accentRepeatNode" presStyleLbl="solidAlignAcc1" presStyleIdx="9" presStyleCnt="10" custLinFactX="-628945" custLinFactY="750409" custLinFactNeighborX="-700000" custLinFactNeighborY="800000"/>
      <dgm:spPr/>
    </dgm:pt>
  </dgm:ptLst>
  <dgm:cxnLst>
    <dgm:cxn modelId="{2B3F4B38-E3FF-422D-8F44-6193AD9C7A4F}" srcId="{8265F73C-480F-4B80-AE6A-A8B297DE70F2}" destId="{334036DA-CB4D-499F-ABF5-1EEFE995AA7E}" srcOrd="4" destOrd="0" parTransId="{3C94C303-CC9E-4183-B375-48BFBEE8CA78}" sibTransId="{484F0807-97AA-4D8B-A2CA-F58E54611606}"/>
    <dgm:cxn modelId="{D99E6896-0981-4155-B91E-C95D2AE648DE}" srcId="{8265F73C-480F-4B80-AE6A-A8B297DE70F2}" destId="{7D3F90D0-D06F-4D23-A301-6E23F4A4156A}" srcOrd="1" destOrd="0" parTransId="{0ED21A25-4193-4E42-800E-B1C409617A5C}" sibTransId="{B5810352-600C-4452-B4A3-9B4C3EFAB35C}"/>
    <dgm:cxn modelId="{5A6E8A5F-AD4B-40B2-9479-58F555BDFE0C}" type="presOf" srcId="{4511FB1C-97FE-4DCB-BB4B-68710207BF14}" destId="{64DD98B0-BA07-493A-9689-8928B77CDF20}" srcOrd="0" destOrd="0" presId="urn:microsoft.com/office/officeart/2008/layout/HexagonCluster"/>
    <dgm:cxn modelId="{8D2EB5A7-023E-4462-90B0-45AAE3CB20BD}" srcId="{8265F73C-480F-4B80-AE6A-A8B297DE70F2}" destId="{0001F71D-8A8A-46B1-9043-2E8586D9DB7C}" srcOrd="3" destOrd="0" parTransId="{67F98D77-13DA-41B4-B210-CC237367C1DE}" sibTransId="{D974FAB6-C703-40E3-8F2E-C3C584E5F5CD}"/>
    <dgm:cxn modelId="{29907BD9-2EA9-4D66-93FD-BCCCBDB669F0}" type="presOf" srcId="{334036DA-CB4D-499F-ABF5-1EEFE995AA7E}" destId="{C42EC933-01C9-4281-88F0-84E6D2205249}" srcOrd="0" destOrd="0" presId="urn:microsoft.com/office/officeart/2008/layout/HexagonCluster"/>
    <dgm:cxn modelId="{37EFC617-18F2-4510-AC03-EE34649D9C80}" type="presOf" srcId="{7D3F90D0-D06F-4D23-A301-6E23F4A4156A}" destId="{34C65020-DA60-4673-8ED2-7CBCFCE2F413}" srcOrd="0" destOrd="0" presId="urn:microsoft.com/office/officeart/2008/layout/HexagonCluster"/>
    <dgm:cxn modelId="{7720C4D8-B27F-4BBB-A850-67E6E390C19C}" type="presOf" srcId="{92B78B8D-5F68-4927-8022-2D7BDDD2F3A5}" destId="{1857142A-95D9-421E-984C-0143B2D65140}" srcOrd="0" destOrd="0" presId="urn:microsoft.com/office/officeart/2008/layout/HexagonCluster"/>
    <dgm:cxn modelId="{047E567C-66EE-463C-9245-BFA89D2F4CF3}" type="presOf" srcId="{465FF137-B0CB-44A8-90B8-1FA030DB2B77}" destId="{1C3307BA-02D4-489A-A6A5-C97160F9690E}" srcOrd="0" destOrd="0" presId="urn:microsoft.com/office/officeart/2008/layout/HexagonCluster"/>
    <dgm:cxn modelId="{608205FD-6EAB-406C-953C-4FF4BB9F1EC9}" type="presOf" srcId="{B5810352-600C-4452-B4A3-9B4C3EFAB35C}" destId="{0826DD3A-9E52-436E-9234-112F66C7AAE2}" srcOrd="0" destOrd="0" presId="urn:microsoft.com/office/officeart/2008/layout/HexagonCluster"/>
    <dgm:cxn modelId="{E065EC1C-33E1-4F61-A775-94A3A1CFAA3D}" srcId="{8265F73C-480F-4B80-AE6A-A8B297DE70F2}" destId="{92B78B8D-5F68-4927-8022-2D7BDDD2F3A5}" srcOrd="2" destOrd="0" parTransId="{A212492D-D098-41AB-A3A9-5C69212951FA}" sibTransId="{7659696D-886D-4242-B327-C8DBDB9FF5A6}"/>
    <dgm:cxn modelId="{6CABF69A-3C0A-486B-AC66-F73F303C920F}" type="presOf" srcId="{8265F73C-480F-4B80-AE6A-A8B297DE70F2}" destId="{8FAB78EE-7EA6-448F-8460-CE4767649BBD}" srcOrd="0" destOrd="0" presId="urn:microsoft.com/office/officeart/2008/layout/HexagonCluster"/>
    <dgm:cxn modelId="{2F7961AC-C3E9-4DA4-9EFE-E2A41C5EF32D}" type="presOf" srcId="{D974FAB6-C703-40E3-8F2E-C3C584E5F5CD}" destId="{E6BEEB38-FD9A-4D5E-B103-3B3CBA6C5EEB}" srcOrd="0" destOrd="0" presId="urn:microsoft.com/office/officeart/2008/layout/HexagonCluster"/>
    <dgm:cxn modelId="{318CFA68-D85D-4B11-A0C7-28FC2A5CEE60}" type="presOf" srcId="{484F0807-97AA-4D8B-A2CA-F58E54611606}" destId="{EFAC45A0-2321-44A2-8F3B-2CA8E30DE3CD}" srcOrd="0" destOrd="0" presId="urn:microsoft.com/office/officeart/2008/layout/HexagonCluster"/>
    <dgm:cxn modelId="{A3CB03EA-A91A-4E55-8DB1-0B1F3645878B}" type="presOf" srcId="{0001F71D-8A8A-46B1-9043-2E8586D9DB7C}" destId="{EB9F7B49-BFF1-4EEA-B6ED-3682E9DCD813}" srcOrd="0" destOrd="0" presId="urn:microsoft.com/office/officeart/2008/layout/HexagonCluster"/>
    <dgm:cxn modelId="{D18A8B97-5195-48D4-8D0B-FDD665C07874}" srcId="{8265F73C-480F-4B80-AE6A-A8B297DE70F2}" destId="{465FF137-B0CB-44A8-90B8-1FA030DB2B77}" srcOrd="0" destOrd="0" parTransId="{38461238-184F-4F21-AF4B-298F8F850FF3}" sibTransId="{4511FB1C-97FE-4DCB-BB4B-68710207BF14}"/>
    <dgm:cxn modelId="{F7BF2765-82C3-4923-8F90-8EEC4C5325BE}" type="presOf" srcId="{7659696D-886D-4242-B327-C8DBDB9FF5A6}" destId="{0E07B21F-9BCE-4950-9E23-35355E43F14D}" srcOrd="0" destOrd="0" presId="urn:microsoft.com/office/officeart/2008/layout/HexagonCluster"/>
    <dgm:cxn modelId="{F90C90C7-45DF-4FF5-889C-842A70CE7E60}" type="presParOf" srcId="{8FAB78EE-7EA6-448F-8460-CE4767649BBD}" destId="{0E9B6F68-4AB0-4E8C-9E58-53303D758965}" srcOrd="0" destOrd="0" presId="urn:microsoft.com/office/officeart/2008/layout/HexagonCluster"/>
    <dgm:cxn modelId="{FB5B6F9F-1BE0-4AF6-BBA5-CD4D1FD64FD0}" type="presParOf" srcId="{0E9B6F68-4AB0-4E8C-9E58-53303D758965}" destId="{1C3307BA-02D4-489A-A6A5-C97160F9690E}" srcOrd="0" destOrd="0" presId="urn:microsoft.com/office/officeart/2008/layout/HexagonCluster"/>
    <dgm:cxn modelId="{09BF96F2-7DF4-42F2-9A91-AA139A852DE2}" type="presParOf" srcId="{8FAB78EE-7EA6-448F-8460-CE4767649BBD}" destId="{D5CE44C3-9092-47F7-A696-CBD941F45CD7}" srcOrd="1" destOrd="0" presId="urn:microsoft.com/office/officeart/2008/layout/HexagonCluster"/>
    <dgm:cxn modelId="{9C4AFF2B-28D6-4C26-BFFA-C647E24C64DE}" type="presParOf" srcId="{D5CE44C3-9092-47F7-A696-CBD941F45CD7}" destId="{C927752F-6BDC-4996-97DD-82A0769538A6}" srcOrd="0" destOrd="0" presId="urn:microsoft.com/office/officeart/2008/layout/HexagonCluster"/>
    <dgm:cxn modelId="{D43FBD75-5BFE-477B-8865-FE16C84D30A2}" type="presParOf" srcId="{8FAB78EE-7EA6-448F-8460-CE4767649BBD}" destId="{C5CDC028-5C62-47FF-A60B-F5B85CE297E0}" srcOrd="2" destOrd="0" presId="urn:microsoft.com/office/officeart/2008/layout/HexagonCluster"/>
    <dgm:cxn modelId="{78621A06-C36B-469D-BF2A-B19078806C1F}" type="presParOf" srcId="{C5CDC028-5C62-47FF-A60B-F5B85CE297E0}" destId="{64DD98B0-BA07-493A-9689-8928B77CDF20}" srcOrd="0" destOrd="0" presId="urn:microsoft.com/office/officeart/2008/layout/HexagonCluster"/>
    <dgm:cxn modelId="{EB6C3479-3144-4EE6-AFB7-8540A5A4E2C5}" type="presParOf" srcId="{8FAB78EE-7EA6-448F-8460-CE4767649BBD}" destId="{6274AF30-99C2-467F-97D5-0828F49D80C0}" srcOrd="3" destOrd="0" presId="urn:microsoft.com/office/officeart/2008/layout/HexagonCluster"/>
    <dgm:cxn modelId="{2D431B97-DB54-433D-B03B-A655EC277883}" type="presParOf" srcId="{6274AF30-99C2-467F-97D5-0828F49D80C0}" destId="{C0BF025C-7F04-4476-9D63-D1FF325F1189}" srcOrd="0" destOrd="0" presId="urn:microsoft.com/office/officeart/2008/layout/HexagonCluster"/>
    <dgm:cxn modelId="{535A9748-DF33-46D1-B008-9F47B5FC1BCF}" type="presParOf" srcId="{8FAB78EE-7EA6-448F-8460-CE4767649BBD}" destId="{B1F799D6-D722-4E7E-AB24-6E29E1956076}" srcOrd="4" destOrd="0" presId="urn:microsoft.com/office/officeart/2008/layout/HexagonCluster"/>
    <dgm:cxn modelId="{602915A4-0DDC-4321-8537-7DBCE6A45C02}" type="presParOf" srcId="{B1F799D6-D722-4E7E-AB24-6E29E1956076}" destId="{34C65020-DA60-4673-8ED2-7CBCFCE2F413}" srcOrd="0" destOrd="0" presId="urn:microsoft.com/office/officeart/2008/layout/HexagonCluster"/>
    <dgm:cxn modelId="{47896CD5-5D91-4833-B2A8-332D86E155A2}" type="presParOf" srcId="{8FAB78EE-7EA6-448F-8460-CE4767649BBD}" destId="{E56A6367-CB20-4F0B-9AE4-29AA5380B679}" srcOrd="5" destOrd="0" presId="urn:microsoft.com/office/officeart/2008/layout/HexagonCluster"/>
    <dgm:cxn modelId="{890D28BB-0F56-41D4-B2B9-CE850D947061}" type="presParOf" srcId="{E56A6367-CB20-4F0B-9AE4-29AA5380B679}" destId="{E2A046FE-AC67-4205-8D4F-E8241FB24C36}" srcOrd="0" destOrd="0" presId="urn:microsoft.com/office/officeart/2008/layout/HexagonCluster"/>
    <dgm:cxn modelId="{3C168FA9-6767-481D-8D89-D09BE9B83A9A}" type="presParOf" srcId="{8FAB78EE-7EA6-448F-8460-CE4767649BBD}" destId="{23175D54-DB30-4E85-A1BB-609AF7689BA9}" srcOrd="6" destOrd="0" presId="urn:microsoft.com/office/officeart/2008/layout/HexagonCluster"/>
    <dgm:cxn modelId="{1272BF9A-5D63-4C37-BCE3-272AF8F26764}" type="presParOf" srcId="{23175D54-DB30-4E85-A1BB-609AF7689BA9}" destId="{0826DD3A-9E52-436E-9234-112F66C7AAE2}" srcOrd="0" destOrd="0" presId="urn:microsoft.com/office/officeart/2008/layout/HexagonCluster"/>
    <dgm:cxn modelId="{7EB5DD79-6AA8-4B65-8AC9-5EA290947307}" type="presParOf" srcId="{8FAB78EE-7EA6-448F-8460-CE4767649BBD}" destId="{1D13B3C6-D884-43FB-9E53-88601F5AA8F9}" srcOrd="7" destOrd="0" presId="urn:microsoft.com/office/officeart/2008/layout/HexagonCluster"/>
    <dgm:cxn modelId="{BFD96636-735F-431D-ADDB-26EC11847501}" type="presParOf" srcId="{1D13B3C6-D884-43FB-9E53-88601F5AA8F9}" destId="{416CE0DB-8578-48ED-AC3D-E4B7973DD933}" srcOrd="0" destOrd="0" presId="urn:microsoft.com/office/officeart/2008/layout/HexagonCluster"/>
    <dgm:cxn modelId="{21016F1F-C53D-4DED-BF3F-1FBBF3696D48}" type="presParOf" srcId="{8FAB78EE-7EA6-448F-8460-CE4767649BBD}" destId="{119A4CBE-2079-4F19-AD74-22CB5BDC35A9}" srcOrd="8" destOrd="0" presId="urn:microsoft.com/office/officeart/2008/layout/HexagonCluster"/>
    <dgm:cxn modelId="{30D38491-D2FF-46C4-98BA-65FE7987A16A}" type="presParOf" srcId="{119A4CBE-2079-4F19-AD74-22CB5BDC35A9}" destId="{1857142A-95D9-421E-984C-0143B2D65140}" srcOrd="0" destOrd="0" presId="urn:microsoft.com/office/officeart/2008/layout/HexagonCluster"/>
    <dgm:cxn modelId="{D4658904-FC6C-46E0-8E20-20F8B62BB9F2}" type="presParOf" srcId="{8FAB78EE-7EA6-448F-8460-CE4767649BBD}" destId="{F4BCD2E3-825D-4EE6-9DAA-5022BB511600}" srcOrd="9" destOrd="0" presId="urn:microsoft.com/office/officeart/2008/layout/HexagonCluster"/>
    <dgm:cxn modelId="{1DF0D770-D11F-4FA9-AD4F-60725C917A9C}" type="presParOf" srcId="{F4BCD2E3-825D-4EE6-9DAA-5022BB511600}" destId="{83E03AB4-BD8D-4596-9DB4-D87B283D4C6F}" srcOrd="0" destOrd="0" presId="urn:microsoft.com/office/officeart/2008/layout/HexagonCluster"/>
    <dgm:cxn modelId="{ABDA6613-109C-4E4E-82F4-8F51D1B6E1F0}" type="presParOf" srcId="{8FAB78EE-7EA6-448F-8460-CE4767649BBD}" destId="{79BCADC0-672D-49BF-9CB0-3CA3E2377355}" srcOrd="10" destOrd="0" presId="urn:microsoft.com/office/officeart/2008/layout/HexagonCluster"/>
    <dgm:cxn modelId="{6BB0228B-2842-4EB3-8C93-8C09B0D17277}" type="presParOf" srcId="{79BCADC0-672D-49BF-9CB0-3CA3E2377355}" destId="{0E07B21F-9BCE-4950-9E23-35355E43F14D}" srcOrd="0" destOrd="0" presId="urn:microsoft.com/office/officeart/2008/layout/HexagonCluster"/>
    <dgm:cxn modelId="{1661332C-C357-4064-A8B4-2809B83B6993}" type="presParOf" srcId="{8FAB78EE-7EA6-448F-8460-CE4767649BBD}" destId="{B4409798-8AE9-47B0-87D4-1FF1067CC781}" srcOrd="11" destOrd="0" presId="urn:microsoft.com/office/officeart/2008/layout/HexagonCluster"/>
    <dgm:cxn modelId="{34838515-C819-49B4-A389-65A92D94C879}" type="presParOf" srcId="{B4409798-8AE9-47B0-87D4-1FF1067CC781}" destId="{3C356FF7-8AAC-4652-9502-AE5A90A98DC1}" srcOrd="0" destOrd="0" presId="urn:microsoft.com/office/officeart/2008/layout/HexagonCluster"/>
    <dgm:cxn modelId="{E51E2CC9-A1D9-4EA6-B183-42A75BDD847E}" type="presParOf" srcId="{8FAB78EE-7EA6-448F-8460-CE4767649BBD}" destId="{69DC7F3C-140A-44DD-8400-247071AC13EC}" srcOrd="12" destOrd="0" presId="urn:microsoft.com/office/officeart/2008/layout/HexagonCluster"/>
    <dgm:cxn modelId="{15C42F1E-3CB6-43E1-8CEF-0DBC7840C072}" type="presParOf" srcId="{69DC7F3C-140A-44DD-8400-247071AC13EC}" destId="{EB9F7B49-BFF1-4EEA-B6ED-3682E9DCD813}" srcOrd="0" destOrd="0" presId="urn:microsoft.com/office/officeart/2008/layout/HexagonCluster"/>
    <dgm:cxn modelId="{49729480-FD0A-4EFA-BFAF-B22666D9C183}" type="presParOf" srcId="{8FAB78EE-7EA6-448F-8460-CE4767649BBD}" destId="{A77D1E79-6B8E-4C20-B187-0BD2318D7C1E}" srcOrd="13" destOrd="0" presId="urn:microsoft.com/office/officeart/2008/layout/HexagonCluster"/>
    <dgm:cxn modelId="{5EEDE570-8407-4207-8B0E-3E5A0B121C33}" type="presParOf" srcId="{A77D1E79-6B8E-4C20-B187-0BD2318D7C1E}" destId="{A1D2321C-FEE4-4653-A2D3-96272315A95B}" srcOrd="0" destOrd="0" presId="urn:microsoft.com/office/officeart/2008/layout/HexagonCluster"/>
    <dgm:cxn modelId="{7ACDB37C-49D8-4AD3-BBA6-E64159C3C645}" type="presParOf" srcId="{8FAB78EE-7EA6-448F-8460-CE4767649BBD}" destId="{C4A4546B-3B04-49CC-B08B-D0B84074F404}" srcOrd="14" destOrd="0" presId="urn:microsoft.com/office/officeart/2008/layout/HexagonCluster"/>
    <dgm:cxn modelId="{DB74975F-B316-408C-B8A2-90EDE03A528D}" type="presParOf" srcId="{C4A4546B-3B04-49CC-B08B-D0B84074F404}" destId="{E6BEEB38-FD9A-4D5E-B103-3B3CBA6C5EEB}" srcOrd="0" destOrd="0" presId="urn:microsoft.com/office/officeart/2008/layout/HexagonCluster"/>
    <dgm:cxn modelId="{C6BDE7CD-A6B3-45E8-ABAF-0E4133FDEE65}" type="presParOf" srcId="{8FAB78EE-7EA6-448F-8460-CE4767649BBD}" destId="{B7D05C25-52BB-4FB4-BAD4-A93EC8DD51C3}" srcOrd="15" destOrd="0" presId="urn:microsoft.com/office/officeart/2008/layout/HexagonCluster"/>
    <dgm:cxn modelId="{37CCAF0D-DB19-4392-BA66-71AEB02B1FEE}" type="presParOf" srcId="{B7D05C25-52BB-4FB4-BAD4-A93EC8DD51C3}" destId="{18002015-D908-416D-8399-3F6BEA13ED56}" srcOrd="0" destOrd="0" presId="urn:microsoft.com/office/officeart/2008/layout/HexagonCluster"/>
    <dgm:cxn modelId="{23266C97-AC2B-46B7-BC5E-FA7048A68052}" type="presParOf" srcId="{8FAB78EE-7EA6-448F-8460-CE4767649BBD}" destId="{FD860027-3911-4A26-81CE-D69FB41315AF}" srcOrd="16" destOrd="0" presId="urn:microsoft.com/office/officeart/2008/layout/HexagonCluster"/>
    <dgm:cxn modelId="{C0654573-6BF9-4286-A747-444961D41295}" type="presParOf" srcId="{FD860027-3911-4A26-81CE-D69FB41315AF}" destId="{C42EC933-01C9-4281-88F0-84E6D2205249}" srcOrd="0" destOrd="0" presId="urn:microsoft.com/office/officeart/2008/layout/HexagonCluster"/>
    <dgm:cxn modelId="{C4D8638C-48C1-4846-A713-34BE8773E7B1}" type="presParOf" srcId="{8FAB78EE-7EA6-448F-8460-CE4767649BBD}" destId="{6E60CC23-DBF1-443E-ACEE-2D2BDFAB2D21}" srcOrd="17" destOrd="0" presId="urn:microsoft.com/office/officeart/2008/layout/HexagonCluster"/>
    <dgm:cxn modelId="{47E268C6-9CE1-420C-990D-FD2CDEBE40D4}" type="presParOf" srcId="{6E60CC23-DBF1-443E-ACEE-2D2BDFAB2D21}" destId="{E9ED4467-7217-46B1-A4A4-E5681818513D}" srcOrd="0" destOrd="0" presId="urn:microsoft.com/office/officeart/2008/layout/HexagonCluster"/>
    <dgm:cxn modelId="{4E3D16EF-6ED3-471A-B560-159ED8669CA6}" type="presParOf" srcId="{8FAB78EE-7EA6-448F-8460-CE4767649BBD}" destId="{A4A5CAAF-65BB-4498-A1A9-5D7D5AA89C5E}" srcOrd="18" destOrd="0" presId="urn:microsoft.com/office/officeart/2008/layout/HexagonCluster"/>
    <dgm:cxn modelId="{8C66A28A-0F22-4C80-808D-C68D2B158B02}" type="presParOf" srcId="{A4A5CAAF-65BB-4498-A1A9-5D7D5AA89C5E}" destId="{EFAC45A0-2321-44A2-8F3B-2CA8E30DE3CD}" srcOrd="0" destOrd="0" presId="urn:microsoft.com/office/officeart/2008/layout/HexagonCluster"/>
    <dgm:cxn modelId="{F0825CA6-963F-4701-A6F8-B7293F7E94C7}" type="presParOf" srcId="{8FAB78EE-7EA6-448F-8460-CE4767649BBD}" destId="{27C857F3-BBC9-4D49-9EB4-76E56CFBBEC6}" srcOrd="19" destOrd="0" presId="urn:microsoft.com/office/officeart/2008/layout/HexagonCluster"/>
    <dgm:cxn modelId="{CD319EFD-22AE-4478-8977-19C0F224F9EC}" type="presParOf" srcId="{27C857F3-BBC9-4D49-9EB4-76E56CFBBEC6}" destId="{A132C077-E1B4-4E65-AEA6-37ABE915DEB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307BA-02D4-489A-A6A5-C97160F9690E}">
      <dsp:nvSpPr>
        <dsp:cNvPr id="0" name=""/>
        <dsp:cNvSpPr/>
      </dsp:nvSpPr>
      <dsp:spPr>
        <a:xfrm>
          <a:off x="4046457" y="1523997"/>
          <a:ext cx="1567543" cy="13457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Financial</a:t>
          </a:r>
        </a:p>
      </dsp:txBody>
      <dsp:txXfrm>
        <a:off x="4289234" y="1732428"/>
        <a:ext cx="1081989" cy="928920"/>
      </dsp:txXfrm>
    </dsp:sp>
    <dsp:sp modelId="{C927752F-6BDC-4996-97DD-82A0769538A6}">
      <dsp:nvSpPr>
        <dsp:cNvPr id="0" name=""/>
        <dsp:cNvSpPr/>
      </dsp:nvSpPr>
      <dsp:spPr>
        <a:xfrm>
          <a:off x="1801586" y="2600980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D98B0-BA07-493A-9689-8928B77CDF20}">
      <dsp:nvSpPr>
        <dsp:cNvPr id="0" name=""/>
        <dsp:cNvSpPr/>
      </dsp:nvSpPr>
      <dsp:spPr>
        <a:xfrm>
          <a:off x="28262" y="2209801"/>
          <a:ext cx="1567543" cy="13457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F025C-7F04-4476-9D63-D1FF325F1189}">
      <dsp:nvSpPr>
        <dsp:cNvPr id="0" name=""/>
        <dsp:cNvSpPr/>
      </dsp:nvSpPr>
      <dsp:spPr>
        <a:xfrm>
          <a:off x="1877786" y="3515380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65020-DA60-4673-8ED2-7CBCFCE2F413}">
      <dsp:nvSpPr>
        <dsp:cNvPr id="0" name=""/>
        <dsp:cNvSpPr/>
      </dsp:nvSpPr>
      <dsp:spPr>
        <a:xfrm>
          <a:off x="5397023" y="838201"/>
          <a:ext cx="1567543" cy="1345782"/>
        </a:xfrm>
        <a:prstGeom prst="hexagon">
          <a:avLst>
            <a:gd name="adj" fmla="val 25000"/>
            <a:gd name="vf" fmla="val 115470"/>
          </a:avLst>
        </a:prstGeom>
        <a:solidFill>
          <a:srgbClr val="FF5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Reputational</a:t>
          </a:r>
        </a:p>
      </dsp:txBody>
      <dsp:txXfrm>
        <a:off x="5639800" y="1046632"/>
        <a:ext cx="1081989" cy="928920"/>
      </dsp:txXfrm>
    </dsp:sp>
    <dsp:sp modelId="{E2A046FE-AC67-4205-8D4F-E8241FB24C36}">
      <dsp:nvSpPr>
        <dsp:cNvPr id="0" name=""/>
        <dsp:cNvSpPr/>
      </dsp:nvSpPr>
      <dsp:spPr>
        <a:xfrm>
          <a:off x="1953986" y="3820180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6DD3A-9E52-436E-9234-112F66C7AAE2}">
      <dsp:nvSpPr>
        <dsp:cNvPr id="0" name=""/>
        <dsp:cNvSpPr/>
      </dsp:nvSpPr>
      <dsp:spPr>
        <a:xfrm>
          <a:off x="6725079" y="1523997"/>
          <a:ext cx="1567543" cy="13457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CE0DB-8578-48ED-AC3D-E4B7973DD933}">
      <dsp:nvSpPr>
        <dsp:cNvPr id="0" name=""/>
        <dsp:cNvSpPr/>
      </dsp:nvSpPr>
      <dsp:spPr>
        <a:xfrm>
          <a:off x="2106388" y="3591580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7142A-95D9-421E-984C-0143B2D65140}">
      <dsp:nvSpPr>
        <dsp:cNvPr id="0" name=""/>
        <dsp:cNvSpPr/>
      </dsp:nvSpPr>
      <dsp:spPr>
        <a:xfrm>
          <a:off x="1377214" y="1548060"/>
          <a:ext cx="1567543" cy="134578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Operational</a:t>
          </a:r>
        </a:p>
      </dsp:txBody>
      <dsp:txXfrm>
        <a:off x="1619991" y="1756491"/>
        <a:ext cx="1081989" cy="928920"/>
      </dsp:txXfrm>
    </dsp:sp>
    <dsp:sp modelId="{83E03AB4-BD8D-4596-9DB4-D87B283D4C6F}">
      <dsp:nvSpPr>
        <dsp:cNvPr id="0" name=""/>
        <dsp:cNvSpPr/>
      </dsp:nvSpPr>
      <dsp:spPr>
        <a:xfrm>
          <a:off x="2422793" y="1573493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7B21F-9BCE-4950-9E23-35355E43F14D}">
      <dsp:nvSpPr>
        <dsp:cNvPr id="0" name=""/>
        <dsp:cNvSpPr/>
      </dsp:nvSpPr>
      <dsp:spPr>
        <a:xfrm>
          <a:off x="2707935" y="859977"/>
          <a:ext cx="1567543" cy="13457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56FF7-8AAC-4652-9502-AE5A90A98DC1}">
      <dsp:nvSpPr>
        <dsp:cNvPr id="0" name=""/>
        <dsp:cNvSpPr/>
      </dsp:nvSpPr>
      <dsp:spPr>
        <a:xfrm>
          <a:off x="2258788" y="3286780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F7B49-BFF1-4EEA-B6ED-3682E9DCD813}">
      <dsp:nvSpPr>
        <dsp:cNvPr id="0" name=""/>
        <dsp:cNvSpPr/>
      </dsp:nvSpPr>
      <dsp:spPr>
        <a:xfrm>
          <a:off x="4046462" y="2971804"/>
          <a:ext cx="1567543" cy="1345782"/>
        </a:xfrm>
        <a:prstGeom prst="hexagon">
          <a:avLst>
            <a:gd name="adj" fmla="val 25000"/>
            <a:gd name="vf" fmla="val 115470"/>
          </a:avLst>
        </a:prstGeom>
        <a:solidFill>
          <a:srgbClr val="FF9933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Strategic</a:t>
          </a:r>
        </a:p>
      </dsp:txBody>
      <dsp:txXfrm>
        <a:off x="4289239" y="3180235"/>
        <a:ext cx="1081989" cy="928920"/>
      </dsp:txXfrm>
    </dsp:sp>
    <dsp:sp modelId="{A1D2321C-FEE4-4653-A2D3-96272315A95B}">
      <dsp:nvSpPr>
        <dsp:cNvPr id="0" name=""/>
        <dsp:cNvSpPr/>
      </dsp:nvSpPr>
      <dsp:spPr>
        <a:xfrm>
          <a:off x="4931229" y="1752601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EEB38-FD9A-4D5E-B103-3B3CBA6C5EEB}">
      <dsp:nvSpPr>
        <dsp:cNvPr id="0" name=""/>
        <dsp:cNvSpPr/>
      </dsp:nvSpPr>
      <dsp:spPr>
        <a:xfrm>
          <a:off x="5397012" y="2286008"/>
          <a:ext cx="1567543" cy="13457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02015-D908-416D-8399-3F6BEA13ED56}">
      <dsp:nvSpPr>
        <dsp:cNvPr id="0" name=""/>
        <dsp:cNvSpPr/>
      </dsp:nvSpPr>
      <dsp:spPr>
        <a:xfrm>
          <a:off x="2182587" y="3515381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EC933-01C9-4281-88F0-84E6D2205249}">
      <dsp:nvSpPr>
        <dsp:cNvPr id="0" name=""/>
        <dsp:cNvSpPr/>
      </dsp:nvSpPr>
      <dsp:spPr>
        <a:xfrm>
          <a:off x="1420594" y="2905777"/>
          <a:ext cx="1567543" cy="1345782"/>
        </a:xfrm>
        <a:prstGeom prst="hexagon">
          <a:avLst>
            <a:gd name="adj" fmla="val 25000"/>
            <a:gd name="vf" fmla="val 115470"/>
          </a:avLst>
        </a:prstGeom>
        <a:solidFill>
          <a:srgbClr val="CCFF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Regulatory</a:t>
          </a:r>
        </a:p>
      </dsp:txBody>
      <dsp:txXfrm>
        <a:off x="1663371" y="3114208"/>
        <a:ext cx="1081989" cy="928920"/>
      </dsp:txXfrm>
    </dsp:sp>
    <dsp:sp modelId="{E9ED4467-7217-46B1-A4A4-E5681818513D}">
      <dsp:nvSpPr>
        <dsp:cNvPr id="0" name=""/>
        <dsp:cNvSpPr/>
      </dsp:nvSpPr>
      <dsp:spPr>
        <a:xfrm>
          <a:off x="6379029" y="1981201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C45A0-2321-44A2-8F3B-2CA8E30DE3CD}">
      <dsp:nvSpPr>
        <dsp:cNvPr id="0" name=""/>
        <dsp:cNvSpPr/>
      </dsp:nvSpPr>
      <dsp:spPr>
        <a:xfrm>
          <a:off x="2721422" y="2286006"/>
          <a:ext cx="1567543" cy="13457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2C077-E1B4-4E65-AEA6-37ABE915DEB6}">
      <dsp:nvSpPr>
        <dsp:cNvPr id="0" name=""/>
        <dsp:cNvSpPr/>
      </dsp:nvSpPr>
      <dsp:spPr>
        <a:xfrm>
          <a:off x="4626430" y="4038599"/>
          <a:ext cx="182852" cy="157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1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1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63BE48-60F1-4520-88DB-CDA6EAEAED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0486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1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5791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1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2C7339-F6A9-4BF3-A7B9-546FE1CB8CD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4528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ゴシック" pitchFamily="-9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CF351-978F-4711-BBCA-8FCC53A173A6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2692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153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0222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66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2C7339-F6A9-4BF3-A7B9-546FE1CB8C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2C7339-F6A9-4BF3-A7B9-546FE1CB8C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ゴシック" pitchFamily="-9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ゴシック" pitchFamily="-9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55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+mn-lt"/>
              </a:rPr>
              <a:t>How are Risks Managed?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Risk Avoidance – Not always an option</a:t>
            </a:r>
          </a:p>
          <a:p>
            <a:r>
              <a:rPr lang="en-US" sz="2000" dirty="0">
                <a:latin typeface="+mn-lt"/>
              </a:rPr>
              <a:t>Risk Acceptance – Often means doing nothing or very little</a:t>
            </a:r>
          </a:p>
          <a:p>
            <a:r>
              <a:rPr lang="en-US" sz="2000" dirty="0">
                <a:latin typeface="+mn-lt"/>
              </a:rPr>
              <a:t>Risk Transfer – Achieved through insurance, for example</a:t>
            </a:r>
          </a:p>
          <a:p>
            <a:r>
              <a:rPr lang="en-US" sz="2000" dirty="0">
                <a:latin typeface="+mn-lt"/>
              </a:rPr>
              <a:t>Risk Reduction – INTERNAL CONTROLS!!!!!!!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8929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+mn-lt"/>
              </a:rPr>
              <a:t>How are Risks Managed?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Risk Avoidance – Not always an option</a:t>
            </a:r>
          </a:p>
          <a:p>
            <a:r>
              <a:rPr lang="en-US" sz="2000" dirty="0">
                <a:latin typeface="+mn-lt"/>
              </a:rPr>
              <a:t>Risk Acceptance – Often means doing nothing or very little</a:t>
            </a:r>
          </a:p>
          <a:p>
            <a:r>
              <a:rPr lang="en-US" sz="2000" dirty="0">
                <a:latin typeface="+mn-lt"/>
              </a:rPr>
              <a:t>Risk Transfer – Achieved through insurance, for example</a:t>
            </a:r>
          </a:p>
          <a:p>
            <a:r>
              <a:rPr lang="en-US" sz="2000" dirty="0">
                <a:latin typeface="+mn-lt"/>
              </a:rPr>
              <a:t>Risk Reduction – INTERNAL CONTROLS!!!!!!!</a:t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42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076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4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769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339-F6A9-4BF3-A7B9-546FE1CB8CD0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711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772400" cy="1752600"/>
          </a:xfrm>
        </p:spPr>
        <p:txBody>
          <a:bodyPr/>
          <a:lstStyle>
            <a:lvl1pPr marL="0" indent="0" algn="ctr">
              <a:buFont typeface="Wingdings" pitchFamily="124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5" name="Picture 4" descr="/Users/sarahmossey/Desktop/UR_v1_2PMS_lightbkgrn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57925"/>
            <a:ext cx="254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4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3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D18-CEBB-40E2-B5B1-08C4E96C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47755-6FA8-46FD-8F08-2505A26AE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6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1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0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6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60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7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27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87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05800" y="639821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743A4A2-53E9-4E12-9BF7-A6DAD5D4D6FB}" type="slidenum">
              <a:rPr lang="en-US" sz="1600" smtClean="0">
                <a:solidFill>
                  <a:schemeClr val="tx1"/>
                </a:solidFill>
              </a:r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 descr="/Users/sarahmossey/Desktop/UR_v1_2PMS_lightbkgrnd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57925"/>
            <a:ext cx="254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24" charset="0"/>
          <a:ea typeface="MS Pゴシック" pitchFamily="-9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chester.edu/adminfinance/finance/policy-on-contracts-signatures-and-financial-authority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ech.rochester.edu/policies/data-security-classification-policy/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rochester.edu/adminfinance/treasury/pdf/Payment-Card-Policy.pdf" TargetMode="External"/><Relationship Id="rId11" Type="http://schemas.openxmlformats.org/officeDocument/2006/relationships/hyperlink" Target="https://www.rochester.edu/adminfinance/finance/taxable-payments-to-individuals/" TargetMode="External"/><Relationship Id="rId5" Type="http://schemas.openxmlformats.org/officeDocument/2006/relationships/hyperlink" Target="http://sites.mc.rochester.edu/departments/hipaa/" TargetMode="External"/><Relationship Id="rId10" Type="http://schemas.openxmlformats.org/officeDocument/2006/relationships/hyperlink" Target="https://tech.rochester.edu/services/ur-tech-store/" TargetMode="External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www.rochester.edu/adminfinance/finance/employee-reimbursements/employee-reimbursements-policies-and-procedur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1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10.jpe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9144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libri" panose="020F0502020204030204" pitchFamily="34" charset="0"/>
              </a:rPr>
              <a:t>Office </a:t>
            </a:r>
            <a:r>
              <a:rPr lang="en-US" sz="4400" b="1" dirty="0">
                <a:latin typeface="Calibri" panose="020F0502020204030204" pitchFamily="34" charset="0"/>
              </a:rPr>
              <a:t>of University Audit </a:t>
            </a:r>
            <a:r>
              <a:rPr lang="en-US" sz="4400" b="1" dirty="0" smtClean="0">
                <a:latin typeface="Calibri" panose="020F0502020204030204" pitchFamily="34" charset="0"/>
              </a:rPr>
              <a:t>Update</a:t>
            </a:r>
          </a:p>
          <a:p>
            <a:pPr algn="ctr"/>
            <a:endParaRPr lang="en-US" sz="4400" b="1" dirty="0">
              <a:latin typeface="Calibri" panose="020F0502020204030204" pitchFamily="34" charset="0"/>
            </a:endParaRPr>
          </a:p>
          <a:p>
            <a:pPr algn="ctr"/>
            <a:r>
              <a:rPr lang="en-US" sz="4400" b="1" dirty="0" smtClean="0">
                <a:latin typeface="Calibri" panose="020F0502020204030204" pitchFamily="34" charset="0"/>
              </a:rPr>
              <a:t>On-Demand Training Session</a:t>
            </a:r>
            <a:endParaRPr lang="en-US" sz="4400" b="1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4724400"/>
            <a:ext cx="86106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24" charset="0"/>
                <a:ea typeface="MS Pゴシック" pitchFamily="-92" charset="-128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</a:rPr>
              <a:t>Salim Alani, Executive Director, Office of University Audit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</a:rPr>
              <a:t>Chris Butler, Senior Audit Manager, Office of University Audit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84">
        <p:fade/>
      </p:transition>
    </mc:Choice>
    <mc:Fallback xmlns="">
      <p:transition spd="med" advTm="14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2204" y="2514600"/>
            <a:ext cx="831146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algn="ctr" eaLnBrk="1" hangingPunct="1">
              <a:lnSpc>
                <a:spcPct val="90000"/>
              </a:lnSpc>
              <a:spcBef>
                <a:spcPct val="35000"/>
              </a:spcBef>
            </a:pPr>
            <a:r>
              <a:rPr lang="en-US" sz="3600" kern="0" dirty="0">
                <a:latin typeface="Calibri" panose="020F0502020204030204" pitchFamily="34" charset="0"/>
                <a:cs typeface="Calibri" panose="020F0502020204030204" pitchFamily="34" charset="0"/>
              </a:rPr>
              <a:t>Policy Awareness Related to Common Internal Audit Findings and Areas of Audit Focus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467">
        <p:fade/>
      </p:transition>
    </mc:Choice>
    <mc:Fallback xmlns="">
      <p:transition spd="med" advTm="56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9131" y="39469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Policy </a:t>
            </a:r>
            <a:r>
              <a:rPr lang="en-US" sz="3600" dirty="0">
                <a:latin typeface="Calibri" panose="020F0502020204030204" pitchFamily="34" charset="0"/>
              </a:rPr>
              <a:t>Awareness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9826" y="685800"/>
            <a:ext cx="856557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Classification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HIPAA, and Payment Card Industry (PCI) Policies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Applies to a wide range of regulatory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Protected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Health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Information (PHI)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Personally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Identifiable Information (PII)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data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Credit card handling / use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policies are essential for protecting against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breach 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Regulatory noncompliance / fines and penalties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Reputational damage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688">
        <p:fade/>
      </p:transition>
    </mc:Choice>
    <mc:Fallback xmlns="">
      <p:transition spd="med" advTm="87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1000" y="685800"/>
            <a:ext cx="82296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Signature Authorization Policy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Provides instruction for: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Which employees are authorized to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sign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contracts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University/Medical Center Officers and Deans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Chair/Unit Heads/Faculty </a:t>
            </a:r>
            <a:r>
              <a:rPr lang="en-US" sz="28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do not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have authority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Internal Consultation and/or Legal Counsel reviews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Written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delegations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authority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Applies to all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contracts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between the University and Others (employees, vendors, other entities, etc.)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Supplier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Invoice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Requests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SIRs)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can be used to identify non-compliance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131" y="39469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Policy </a:t>
            </a:r>
            <a:r>
              <a:rPr lang="en-US" sz="3600" dirty="0">
                <a:latin typeface="Calibri" panose="020F0502020204030204" pitchFamily="34" charset="0"/>
              </a:rPr>
              <a:t>Awareness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408">
        <p:fade/>
      </p:transition>
    </mc:Choice>
    <mc:Fallback xmlns="">
      <p:transition spd="med" advTm="75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1000" y="1067574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Computer Equipment Purchases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Best Practices: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Purchase through UR Tech Store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If purchased through third party, notify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your central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IT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Avoid purchasing through the employee expense reimbursement process 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Essential for ensuring devices are imaged properly, secured (i.e.,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encrypted)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capitalized / tracked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131" y="39469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Policy </a:t>
            </a:r>
            <a:r>
              <a:rPr lang="en-US" sz="3600" dirty="0">
                <a:latin typeface="Calibri" panose="020F0502020204030204" pitchFamily="34" charset="0"/>
              </a:rPr>
              <a:t>Awareness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524">
        <p:fade/>
      </p:transition>
    </mc:Choice>
    <mc:Fallback xmlns="">
      <p:transition spd="med" advTm="58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1F3744-7B50-4999-8855-6B8EC19E04DF}"/>
              </a:ext>
            </a:extLst>
          </p:cNvPr>
          <p:cNvSpPr txBox="1"/>
          <p:nvPr/>
        </p:nvSpPr>
        <p:spPr>
          <a:xfrm>
            <a:off x="381000" y="1079480"/>
            <a:ext cx="8229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Taxable Payments to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Individuals Policy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Requires: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IRS and State reporting of income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Honoraria, Consulting/Contractor &amp; Subject Fees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Monetary prizes, awards &amp; gift cards/certificates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Gifts (in excess of nominal value)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Additional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forms and processing by Payroll and 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Policy awareness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key to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taxable payments before they are paid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131" y="39469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Policy </a:t>
            </a:r>
            <a:r>
              <a:rPr lang="en-US" sz="3600" dirty="0">
                <a:latin typeface="Calibri" panose="020F0502020204030204" pitchFamily="34" charset="0"/>
              </a:rPr>
              <a:t>Awareness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914">
        <p:fade/>
      </p:transition>
    </mc:Choice>
    <mc:Fallback xmlns="">
      <p:transition spd="med" advTm="47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9131" y="39469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Policy Web Links and Contacts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9144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http://sites.mc.rochester.edu/departments/hipaa</a:t>
            </a:r>
            <a:r>
              <a:rPr lang="en-US" sz="1400" dirty="0" smtClean="0">
                <a:hlinkClick r:id="rId5"/>
              </a:rPr>
              <a:t>/</a:t>
            </a:r>
            <a:endParaRPr lang="en-US" sz="1400" dirty="0" smtClean="0"/>
          </a:p>
          <a:p>
            <a:r>
              <a:rPr lang="en-US" sz="1400" dirty="0" err="1" smtClean="0"/>
              <a:t>HIPAA</a:t>
            </a:r>
            <a:r>
              <a:rPr lang="en-US" sz="1400" dirty="0" smtClean="0"/>
              <a:t> contact information included on web page</a:t>
            </a:r>
          </a:p>
          <a:p>
            <a:endParaRPr lang="en-US" sz="1400" dirty="0" smtClean="0"/>
          </a:p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www.rochester.edu/adminfinance/treasury/pdf/Payment-Card-Policy.pdf</a:t>
            </a:r>
            <a:endParaRPr lang="en-US" sz="1400" dirty="0" smtClean="0"/>
          </a:p>
          <a:p>
            <a:r>
              <a:rPr lang="en-US" sz="1400" dirty="0" smtClean="0"/>
              <a:t>PCI / Treasury contact information included in Policy</a:t>
            </a:r>
          </a:p>
          <a:p>
            <a:endParaRPr lang="en-US" sz="1400" dirty="0"/>
          </a:p>
          <a:p>
            <a:r>
              <a:rPr lang="en-US" sz="1400" dirty="0">
                <a:hlinkClick r:id="rId7"/>
              </a:rPr>
              <a:t>https://tech.rochester.edu/policies/data-security-classification-policy</a:t>
            </a:r>
            <a:r>
              <a:rPr lang="en-US" sz="1400" dirty="0" smtClean="0">
                <a:hlinkClick r:id="rId7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IT Security contact </a:t>
            </a:r>
            <a:r>
              <a:rPr lang="en-US" sz="1400" dirty="0"/>
              <a:t>information included on web page</a:t>
            </a:r>
          </a:p>
          <a:p>
            <a:endParaRPr lang="en-US" sz="1400" dirty="0"/>
          </a:p>
          <a:p>
            <a:r>
              <a:rPr lang="en-US" sz="1400" dirty="0">
                <a:hlinkClick r:id="rId8"/>
              </a:rPr>
              <a:t>https://www.rochester.edu/adminfinance/finance/policy-on-contracts-signatures-and-financial-authority</a:t>
            </a:r>
            <a:r>
              <a:rPr lang="en-US" sz="1400" dirty="0" smtClean="0">
                <a:hlinkClick r:id="rId8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Office of Counsel contact </a:t>
            </a:r>
            <a:r>
              <a:rPr lang="en-US" sz="1400" dirty="0"/>
              <a:t>information included in Policy</a:t>
            </a:r>
          </a:p>
          <a:p>
            <a:endParaRPr lang="en-US" sz="1400" dirty="0"/>
          </a:p>
          <a:p>
            <a:r>
              <a:rPr lang="en-US" sz="1400" dirty="0">
                <a:hlinkClick r:id="rId9"/>
              </a:rPr>
              <a:t>https://www.rochester.edu/adminfinance/finance/employee-reimbursements/employee-reimbursements-policies-and-procedures</a:t>
            </a:r>
            <a:r>
              <a:rPr lang="en-US" sz="1400" dirty="0" smtClean="0">
                <a:hlinkClick r:id="rId9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Accounts Payable contact </a:t>
            </a:r>
            <a:r>
              <a:rPr lang="en-US" sz="1400" dirty="0"/>
              <a:t>information included on web page</a:t>
            </a:r>
          </a:p>
          <a:p>
            <a:endParaRPr lang="en-US" sz="1400" dirty="0"/>
          </a:p>
          <a:p>
            <a:r>
              <a:rPr lang="en-US" sz="1400" dirty="0">
                <a:hlinkClick r:id="rId10"/>
              </a:rPr>
              <a:t>https://tech.rochester.edu/services/ur-tech-store</a:t>
            </a:r>
            <a:r>
              <a:rPr lang="en-US" sz="1400" dirty="0" smtClean="0">
                <a:hlinkClick r:id="rId10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Tech Store contact </a:t>
            </a:r>
            <a:r>
              <a:rPr lang="en-US" sz="1400" dirty="0"/>
              <a:t>information included on web page</a:t>
            </a:r>
          </a:p>
          <a:p>
            <a:endParaRPr lang="en-US" sz="1400" dirty="0"/>
          </a:p>
          <a:p>
            <a:r>
              <a:rPr lang="en-US" sz="1400" dirty="0">
                <a:hlinkClick r:id="rId11"/>
              </a:rPr>
              <a:t>https://www.rochester.edu/adminfinance/finance/taxable-payments-to-individuals</a:t>
            </a:r>
            <a:r>
              <a:rPr lang="en-US" sz="1400" dirty="0" smtClean="0">
                <a:hlinkClick r:id="rId11"/>
              </a:rPr>
              <a:t>/</a:t>
            </a:r>
            <a:endParaRPr lang="en-US" sz="1400" dirty="0" smtClean="0"/>
          </a:p>
          <a:p>
            <a:r>
              <a:rPr lang="en-US" sz="1400" dirty="0"/>
              <a:t>Accounts Payable contact information included on web page</a:t>
            </a:r>
          </a:p>
          <a:p>
            <a:endParaRPr lang="en-US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56">
        <p:fade/>
      </p:transition>
    </mc:Choice>
    <mc:Fallback xmlns="">
      <p:transition spd="med" advTm="17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76400" y="25146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Thank you!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40">
        <p:fade/>
      </p:transition>
    </mc:Choice>
    <mc:Fallback xmlns="">
      <p:transition spd="med" advTm="37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0E3803-5D84-49ED-955B-CB511C63C43B}"/>
              </a:ext>
            </a:extLst>
          </p:cNvPr>
          <p:cNvSpPr txBox="1"/>
          <p:nvPr/>
        </p:nvSpPr>
        <p:spPr>
          <a:xfrm>
            <a:off x="340065" y="166508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Calibri" panose="020F0502020204030204" pitchFamily="34" charset="0"/>
              </a:rPr>
              <a:t>Agenda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51668E-3322-4DB6-ACE1-D9DA4393F99C}"/>
              </a:ext>
            </a:extLst>
          </p:cNvPr>
          <p:cNvCxnSpPr/>
          <p:nvPr/>
        </p:nvCxnSpPr>
        <p:spPr bwMode="auto">
          <a:xfrm>
            <a:off x="381000" y="8382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1219200"/>
            <a:ext cx="8534400" cy="42672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lvl="1" eaLnBrk="1" hangingPunct="1">
              <a:lnSpc>
                <a:spcPct val="9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sz="3600" kern="0" dirty="0">
                <a:latin typeface="Calibri" panose="020F0502020204030204" pitchFamily="34" charset="0"/>
                <a:cs typeface="Calibri" panose="020F0502020204030204" pitchFamily="34" charset="0"/>
              </a:rPr>
              <a:t>Three Lines of Defense </a:t>
            </a:r>
            <a:endParaRPr lang="en-US" sz="36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1" eaLnBrk="1" hangingPunct="1">
              <a:lnSpc>
                <a:spcPct val="9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sz="3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Policy </a:t>
            </a:r>
            <a:r>
              <a:rPr lang="en-US" sz="3600" kern="0" dirty="0">
                <a:latin typeface="Calibri" panose="020F0502020204030204" pitchFamily="34" charset="0"/>
                <a:cs typeface="Calibri" panose="020F0502020204030204" pitchFamily="34" charset="0"/>
              </a:rPr>
              <a:t>Awareness Related to Common Internal Audit Findings and </a:t>
            </a:r>
            <a:r>
              <a:rPr lang="en-US" sz="3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Areas of Audit Focus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095">
        <p:fade/>
      </p:transition>
    </mc:Choice>
    <mc:Fallback xmlns="">
      <p:transition spd="med" advTm="31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9130" y="648325"/>
            <a:ext cx="846386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Departments, along with Central </a:t>
            </a:r>
            <a:r>
              <a:rPr lang="en-US" sz="2800" dirty="0">
                <a:latin typeface="Calibri" panose="020F0502020204030204" pitchFamily="34" charset="0"/>
              </a:rPr>
              <a:t>and </a:t>
            </a:r>
            <a:r>
              <a:rPr lang="en-US" sz="2800" dirty="0" smtClean="0">
                <a:latin typeface="Calibri" panose="020F0502020204030204" pitchFamily="34" charset="0"/>
              </a:rPr>
              <a:t>Company </a:t>
            </a:r>
            <a:r>
              <a:rPr lang="en-US" sz="2800" dirty="0">
                <a:latin typeface="Calibri" panose="020F0502020204030204" pitchFamily="34" charset="0"/>
              </a:rPr>
              <a:t>Finance </a:t>
            </a:r>
            <a:r>
              <a:rPr lang="en-US" sz="2800" dirty="0" smtClean="0">
                <a:latin typeface="Calibri" panose="020F0502020204030204" pitchFamily="34" charset="0"/>
              </a:rPr>
              <a:t>Offices, </a:t>
            </a:r>
            <a:r>
              <a:rPr lang="en-US" sz="2800" dirty="0">
                <a:latin typeface="Calibri" panose="020F0502020204030204" pitchFamily="34" charset="0"/>
              </a:rPr>
              <a:t>play a critical role in risk </a:t>
            </a:r>
            <a:r>
              <a:rPr lang="en-US" sz="2800" dirty="0" smtClean="0">
                <a:latin typeface="Calibri" panose="020F0502020204030204" pitchFamily="34" charset="0"/>
              </a:rPr>
              <a:t>management.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Risk </a:t>
            </a:r>
            <a:r>
              <a:rPr lang="en-US" sz="2800" dirty="0">
                <a:latin typeface="Calibri" panose="020F0502020204030204" pitchFamily="34" charset="0"/>
              </a:rPr>
              <a:t>management includes all risks, not just </a:t>
            </a:r>
            <a:r>
              <a:rPr lang="en-US" sz="2800" dirty="0" smtClean="0">
                <a:latin typeface="Calibri" panose="020F0502020204030204" pitchFamily="34" charset="0"/>
              </a:rPr>
              <a:t>financial.</a:t>
            </a:r>
            <a:endParaRPr lang="en-US" sz="2800" dirty="0">
              <a:latin typeface="Calibri" panose="020F0502020204030204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Policy awareness is essential for effective </a:t>
            </a:r>
            <a:r>
              <a:rPr lang="en-US" sz="2800" dirty="0" smtClean="0">
                <a:latin typeface="Calibri" panose="020F0502020204030204" pitchFamily="34" charset="0"/>
              </a:rPr>
              <a:t>risk management, particularly as we maintain operations during the COVID-19 crisis.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Policy </a:t>
            </a:r>
            <a:r>
              <a:rPr lang="en-US" sz="2800" dirty="0">
                <a:latin typeface="Calibri" panose="020F0502020204030204" pitchFamily="34" charset="0"/>
              </a:rPr>
              <a:t>awareness does not </a:t>
            </a:r>
            <a:r>
              <a:rPr lang="en-US" sz="2800" dirty="0" smtClean="0">
                <a:latin typeface="Calibri" panose="020F0502020204030204" pitchFamily="34" charset="0"/>
              </a:rPr>
              <a:t>require an </a:t>
            </a:r>
            <a:r>
              <a:rPr lang="en-US" sz="2800" dirty="0">
                <a:latin typeface="Calibri" panose="020F0502020204030204" pitchFamily="34" charset="0"/>
              </a:rPr>
              <a:t>“expertise</a:t>
            </a:r>
            <a:r>
              <a:rPr lang="en-US" sz="2800" dirty="0" smtClean="0">
                <a:latin typeface="Calibri" panose="020F0502020204030204" pitchFamily="34" charset="0"/>
              </a:rPr>
              <a:t>”, but means being familiar enough to identify potential issues and to alert others as appropriate</a:t>
            </a:r>
            <a:endParaRPr lang="en-US" sz="2800" dirty="0">
              <a:latin typeface="Calibri" panose="020F0502020204030204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131" y="76200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Key Takeaways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1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319">
        <p:fade/>
      </p:transition>
    </mc:Choice>
    <mc:Fallback xmlns="">
      <p:transition spd="med" advTm="68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51668E-3322-4DB6-ACE1-D9DA4393F99C}"/>
              </a:ext>
            </a:extLst>
          </p:cNvPr>
          <p:cNvCxnSpPr/>
          <p:nvPr/>
        </p:nvCxnSpPr>
        <p:spPr bwMode="auto">
          <a:xfrm>
            <a:off x="381000" y="8382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2590800"/>
            <a:ext cx="8534400" cy="9144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124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algn="ctr" eaLnBrk="1" hangingPunct="1">
              <a:lnSpc>
                <a:spcPct val="90000"/>
              </a:lnSpc>
              <a:spcBef>
                <a:spcPct val="35000"/>
              </a:spcBef>
              <a:buNone/>
            </a:pPr>
            <a:r>
              <a:rPr lang="en-US" sz="3600" kern="0" dirty="0">
                <a:latin typeface="Calibri" panose="020F0502020204030204" pitchFamily="34" charset="0"/>
                <a:cs typeface="Calibri" panose="020F0502020204030204" pitchFamily="34" charset="0"/>
              </a:rPr>
              <a:t>Three Lines of </a:t>
            </a:r>
            <a:r>
              <a:rPr lang="en-US" sz="36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Defense</a:t>
            </a:r>
            <a:endParaRPr lang="en-US" sz="3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79">
        <p:fade/>
      </p:transition>
    </mc:Choice>
    <mc:Fallback xmlns="">
      <p:transition spd="med" advTm="237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A534EB-23BB-4321-A2CF-EF43558B1BD1}"/>
              </a:ext>
            </a:extLst>
          </p:cNvPr>
          <p:cNvSpPr txBox="1"/>
          <p:nvPr/>
        </p:nvSpPr>
        <p:spPr>
          <a:xfrm>
            <a:off x="304800" y="39469"/>
            <a:ext cx="831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Three Lines of Defense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958C58-2786-47D7-8620-6B4B7D228155}"/>
              </a:ext>
            </a:extLst>
          </p:cNvPr>
          <p:cNvCxnSpPr/>
          <p:nvPr/>
        </p:nvCxnSpPr>
        <p:spPr bwMode="auto">
          <a:xfrm>
            <a:off x="381000" y="7620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803742E-E953-4E65-A9EB-4E20770E2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86015"/>
            <a:ext cx="8991600" cy="430038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968">
        <p:fade/>
      </p:transition>
    </mc:Choice>
    <mc:Fallback xmlns="">
      <p:transition spd="med" advTm="283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5813" y="115669"/>
            <a:ext cx="865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Three Lines of Defense and Risk </a:t>
            </a:r>
            <a:r>
              <a:rPr lang="en-US" sz="3600" dirty="0">
                <a:latin typeface="Calibri" panose="020F0502020204030204" pitchFamily="34" charset="0"/>
              </a:rPr>
              <a:t>Management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114" y="914400"/>
            <a:ext cx="808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</a:rPr>
              <a:t>Includes all types of risk:</a:t>
            </a:r>
            <a:endParaRPr lang="en-US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53416910"/>
              </p:ext>
            </p:extLst>
          </p:nvPr>
        </p:nvGraphicFramePr>
        <p:xfrm>
          <a:off x="255813" y="1590020"/>
          <a:ext cx="8311469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6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615">
        <p:fade/>
      </p:transition>
    </mc:Choice>
    <mc:Fallback xmlns="">
      <p:transition spd="med" advTm="23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114" y="914400"/>
            <a:ext cx="808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</a:rPr>
              <a:t>How are Risks Managed?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800600" cy="444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8" y="1524000"/>
            <a:ext cx="368986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8105"/>
            <a:ext cx="21050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5813" y="115669"/>
            <a:ext cx="865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Three Lines of Defense and Risk </a:t>
            </a:r>
            <a:r>
              <a:rPr lang="en-US" sz="3600" dirty="0">
                <a:latin typeface="Calibri" panose="020F0502020204030204" pitchFamily="34" charset="0"/>
              </a:rPr>
              <a:t>Management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20">
        <p:fade/>
      </p:transition>
    </mc:Choice>
    <mc:Fallback xmlns="">
      <p:transition spd="med" advTm="9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114" y="914400"/>
            <a:ext cx="808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</a:rPr>
              <a:t>How are Risks Managed?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800600" cy="444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8" y="1524000"/>
            <a:ext cx="368986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8105"/>
            <a:ext cx="21050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5813" y="115669"/>
            <a:ext cx="865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Three Lines of Defense and Risk </a:t>
            </a:r>
            <a:r>
              <a:rPr lang="en-US" sz="3600" dirty="0">
                <a:latin typeface="Calibri" panose="020F0502020204030204" pitchFamily="34" charset="0"/>
              </a:rPr>
              <a:t>Management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562600" y="4191000"/>
            <a:ext cx="2667000" cy="94107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ゴシック" pitchFamily="-92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005183" y="2667000"/>
            <a:ext cx="1447800" cy="127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913589" y="3636328"/>
            <a:ext cx="1671183" cy="25177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281754" y="5334000"/>
            <a:ext cx="2723429" cy="1033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75">
        <p:fade/>
      </p:transition>
    </mc:Choice>
    <mc:Fallback xmlns="">
      <p:transition spd="med" advTm="13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381000" y="685800"/>
            <a:ext cx="822960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 descr="Image result for buddy the elf pic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715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14500" y="978187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LOVE POLICIES AND PROCEDURES!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009" y="5308193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POLICIES AND PROCEDURES ARE MY FAVORITE!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813" y="115669"/>
            <a:ext cx="865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Three Lines of Defense and Risk </a:t>
            </a:r>
            <a:r>
              <a:rPr lang="en-US" sz="3600" dirty="0">
                <a:latin typeface="Calibri" panose="020F0502020204030204" pitchFamily="34" charset="0"/>
              </a:rPr>
              <a:t>Management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35">
        <p:fade/>
      </p:transition>
    </mc:Choice>
    <mc:Fallback xmlns="">
      <p:transition spd="med" advTm="12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84777c3c-db10-4a69-9ea3-e7a1709eaba6"/>
  <p:tag name="WASPOLLED" val="14B5BBD0F74D4980A32DFEC3BED82EC2"/>
  <p:tag name="TPVERSION" val="8"/>
  <p:tag name="TPFULLVERSION" val="8.5.4.5"/>
  <p:tag name="PPTVERSION" val="16"/>
  <p:tag name="TPOS" val="2"/>
  <p:tag name="TPLASTSAVEVERSION" val="6.3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3.8|6.7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heme/theme1.xml><?xml version="1.0" encoding="utf-8"?>
<a:theme xmlns:a="http://schemas.openxmlformats.org/drawingml/2006/main" name="UR.lightbackgrnd">
  <a:themeElements>
    <a:clrScheme name="Office Theme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Office Theme">
      <a:majorFont>
        <a:latin typeface="Times New Roman"/>
        <a:ea typeface="MS Pゴシック"/>
        <a:cs typeface=""/>
      </a:majorFont>
      <a:minorFont>
        <a:latin typeface="Times New Roman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UR.lightbackgrnd</Template>
  <TotalTime>6583</TotalTime>
  <Words>617</Words>
  <Application>Microsoft Office PowerPoint</Application>
  <PresentationFormat>On-screen Show (4:3)</PresentationFormat>
  <Paragraphs>122</Paragraphs>
  <Slides>16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MS Pゴシック</vt:lpstr>
      <vt:lpstr>Times New Roman</vt:lpstr>
      <vt:lpstr>Wingdings</vt:lpstr>
      <vt:lpstr>UR.lightbackgrnd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setup</dc:creator>
  <cp:lastModifiedBy>Lawlor, Scott</cp:lastModifiedBy>
  <cp:revision>386</cp:revision>
  <cp:lastPrinted>2019-12-09T16:04:29Z</cp:lastPrinted>
  <dcterms:created xsi:type="dcterms:W3CDTF">2014-10-28T16:51:51Z</dcterms:created>
  <dcterms:modified xsi:type="dcterms:W3CDTF">2020-06-03T14:24:53Z</dcterms:modified>
</cp:coreProperties>
</file>