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97" r:id="rId6"/>
    <p:sldId id="281" r:id="rId7"/>
    <p:sldId id="302" r:id="rId8"/>
    <p:sldId id="282" r:id="rId9"/>
    <p:sldId id="304" r:id="rId10"/>
    <p:sldId id="283" r:id="rId11"/>
    <p:sldId id="305" r:id="rId12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9" autoAdjust="0"/>
    <p:restoredTop sz="94901" autoAdjust="0"/>
  </p:normalViewPr>
  <p:slideViewPr>
    <p:cSldViewPr>
      <p:cViewPr varScale="1">
        <p:scale>
          <a:sx n="93" d="100"/>
          <a:sy n="93" d="100"/>
        </p:scale>
        <p:origin x="157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8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8" y="8843645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63BE48-60F1-4520-88DB-CDA6EAEAED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486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8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5" y="4421824"/>
            <a:ext cx="5150273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8" y="8843645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2C7339-F6A9-4BF3-A7B9-546FE1CB8C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528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CF351-978F-4711-BBCA-8FCC53A173A6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4886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Transformational for a lot of organizations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91A1E9-74DA-4FD3-9E20-4B1543722B1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245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of operational training or didactic?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91A1E9-74DA-4FD3-9E20-4B1543722B1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680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C7339-F6A9-4BF3-A7B9-546FE1CB8CD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403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845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332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152399"/>
            <a:ext cx="8930640" cy="99059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143000"/>
            <a:ext cx="8930640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91440" y="1143000"/>
            <a:ext cx="896112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1015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000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567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60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579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27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09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74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0010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0435"/>
            <a:ext cx="8001000" cy="4755565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305800" y="639821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743A4A2-53E9-4E12-9BF7-A6DAD5D4D6FB}" type="slidenum">
              <a:rPr lang="en-US" sz="1600" smtClean="0">
                <a:solidFill>
                  <a:schemeClr val="accent3"/>
                </a:solidFill>
              </a:rPr>
              <a:t>‹#›</a:t>
            </a:fld>
            <a:endParaRPr lang="en-US" sz="1200" dirty="0">
              <a:solidFill>
                <a:schemeClr val="accent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latin typeface="Calibri" panose="020F0502020204030204" pitchFamily="34" charset="0"/>
              </a:rPr>
              <a:t>Research Security Program Implications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0F8EA6-05FC-4B00-9312-EB3AD90EE6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CLASP Monthly Meeting</a:t>
            </a:r>
          </a:p>
          <a:p>
            <a:r>
              <a:rPr lang="en-US" dirty="0"/>
              <a:t>January 31, 2023</a:t>
            </a:r>
          </a:p>
        </p:txBody>
      </p:sp>
    </p:spTree>
    <p:extLst>
      <p:ext uri="{BB962C8B-B14F-4D97-AF65-F5344CB8AC3E}">
        <p14:creationId xmlns:p14="http://schemas.microsoft.com/office/powerpoint/2010/main" val="33093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67E2-28DA-4F5E-9EEC-811A449B0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Security Programs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89C98-FC67-4AB0-B029-6CB4B9131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NSPM-33 Purpose: Provide clarity regarding research security program requirements, how research organizations will be expected to satisfy the requirements, and how agencies will contribute to program content development.</a:t>
            </a:r>
          </a:p>
          <a:p>
            <a:r>
              <a:rPr lang="en-US" sz="2400" dirty="0"/>
              <a:t>Security program content (research organizations over $50M in federal funding for each of the previous 2 fiscal years)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/>
              <a:t>Cybersecurity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/>
              <a:t>Foreign travel security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/>
              <a:t>Research security training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/>
              <a:t>Export control training, as appropriate</a:t>
            </a:r>
          </a:p>
        </p:txBody>
      </p:sp>
    </p:spTree>
    <p:extLst>
      <p:ext uri="{BB962C8B-B14F-4D97-AF65-F5344CB8AC3E}">
        <p14:creationId xmlns:p14="http://schemas.microsoft.com/office/powerpoint/2010/main" val="149433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91440" y="1024371"/>
            <a:ext cx="9052560" cy="27102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ゴシック" pitchFamily="-9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Security Programs: Cybersecurity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694664"/>
            <a:ext cx="4800600" cy="557991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 bwMode="auto">
          <a:xfrm>
            <a:off x="1752600" y="918041"/>
            <a:ext cx="5562600" cy="57582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Pゴシック" pitchFamily="-92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752600" y="5649433"/>
            <a:ext cx="5334000" cy="69445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Pゴシック" pitchFamily="-9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128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3E37-61A7-4278-A12C-A6F8B7E2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Travel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0CB4F-41D2-4E99-836B-5C9E0DC0E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Research organization must maintain international travel policies including:</a:t>
            </a:r>
          </a:p>
          <a:p>
            <a:pPr lvl="1"/>
            <a:r>
              <a:rPr lang="en-US" sz="2400" dirty="0"/>
              <a:t>Organizational record of covered international training by faculty and staff (optional disclosure/authorization requirement in advance of training) </a:t>
            </a:r>
          </a:p>
          <a:p>
            <a:pPr lvl="1"/>
            <a:r>
              <a:rPr lang="en-US" sz="2400" dirty="0"/>
              <a:t>Security briefings</a:t>
            </a:r>
          </a:p>
          <a:p>
            <a:pPr lvl="1"/>
            <a:r>
              <a:rPr lang="en-US" sz="2400" dirty="0"/>
              <a:t>Electronic device security (smartphones, laptops)</a:t>
            </a:r>
          </a:p>
          <a:p>
            <a:pPr lvl="1"/>
            <a:r>
              <a:rPr lang="en-US" sz="2400" dirty="0"/>
              <a:t>Pre-registration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235055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246D1-754E-4DE5-9139-D808F8685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Security &amp; Export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AFD87-7C96-4195-BDE6-810DF8248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Need research security point of contact (with contact info)</a:t>
            </a:r>
          </a:p>
          <a:p>
            <a:r>
              <a:rPr lang="en-US" sz="2400" dirty="0"/>
              <a:t>Research organizations must provide training to relevant personnel on:</a:t>
            </a:r>
          </a:p>
          <a:p>
            <a:pPr lvl="1"/>
            <a:r>
              <a:rPr lang="en-US" sz="2000" dirty="0"/>
              <a:t>Research security threat awareness and identification</a:t>
            </a:r>
          </a:p>
          <a:p>
            <a:pPr lvl="1"/>
            <a:r>
              <a:rPr lang="en-US" sz="2000" dirty="0"/>
              <a:t>Consider incorporating research security into Responsible Conduct of Research (RCR) training</a:t>
            </a:r>
          </a:p>
          <a:p>
            <a:pPr lvl="1"/>
            <a:r>
              <a:rPr lang="en-US" sz="2000" dirty="0"/>
              <a:t>Conduct tailored training in the event of a security incident</a:t>
            </a:r>
          </a:p>
          <a:p>
            <a:r>
              <a:rPr lang="en-US" sz="2400" dirty="0"/>
              <a:t>Export control training (as appropriate)</a:t>
            </a:r>
          </a:p>
          <a:p>
            <a:pPr lvl="1"/>
            <a:r>
              <a:rPr lang="en-US" sz="2000" dirty="0"/>
              <a:t>Train relevant personnel on requirements and processes for reviewing foreign sponsors, collaborators, and partnerships</a:t>
            </a:r>
          </a:p>
          <a:p>
            <a:pPr lvl="1"/>
            <a:r>
              <a:rPr lang="en-US" sz="2000" dirty="0"/>
              <a:t>Ensuring compliance with export control requirements and restricted parties lists</a:t>
            </a:r>
          </a:p>
        </p:txBody>
      </p:sp>
    </p:spTree>
    <p:extLst>
      <p:ext uri="{BB962C8B-B14F-4D97-AF65-F5344CB8AC3E}">
        <p14:creationId xmlns:p14="http://schemas.microsoft.com/office/powerpoint/2010/main" val="1213240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Conclusion and 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NSPM-33 compliance will require expanded effort and resources (and communications)</a:t>
            </a:r>
          </a:p>
          <a:p>
            <a:r>
              <a:rPr lang="en-US" sz="2800" dirty="0"/>
              <a:t>Overall risk-based approach will be critical (nondiscriminatory) </a:t>
            </a:r>
          </a:p>
          <a:p>
            <a:r>
              <a:rPr lang="en-US" sz="2800" dirty="0"/>
              <a:t>Link training wherever possible (faculty, staff, students)</a:t>
            </a:r>
          </a:p>
          <a:p>
            <a:pPr lvl="1"/>
            <a:r>
              <a:rPr lang="en-US" sz="2400" dirty="0"/>
              <a:t>Mandatory training for “covered” individuals</a:t>
            </a:r>
          </a:p>
          <a:p>
            <a:r>
              <a:rPr lang="en-US" sz="2800" dirty="0"/>
              <a:t>Planning timeline?  (Winter/Spring 2024)</a:t>
            </a:r>
          </a:p>
        </p:txBody>
      </p:sp>
    </p:spTree>
    <p:extLst>
      <p:ext uri="{BB962C8B-B14F-4D97-AF65-F5344CB8AC3E}">
        <p14:creationId xmlns:p14="http://schemas.microsoft.com/office/powerpoint/2010/main" val="75673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7D345-B579-4465-A9FD-BC926F983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2CE0A-6D09-45EA-B2D7-B44340C43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OSTP/White House to issue additional guidance</a:t>
            </a:r>
          </a:p>
          <a:p>
            <a:r>
              <a:rPr lang="en-US" sz="2800" dirty="0"/>
              <a:t>Working Group will be established (Office of Research, IT, Global, ORPA, Finance, Deans’ reps)</a:t>
            </a:r>
          </a:p>
          <a:p>
            <a:r>
              <a:rPr lang="en-US" sz="2800" dirty="0"/>
              <a:t>Develop roadmap and needs assessment</a:t>
            </a:r>
          </a:p>
          <a:p>
            <a:r>
              <a:rPr lang="en-US" sz="2800" dirty="0"/>
              <a:t>Outreach to peers, consultants, university associations (AAU, COGR, FDP)</a:t>
            </a:r>
          </a:p>
          <a:p>
            <a:r>
              <a:rPr lang="en-US" sz="2800" dirty="0"/>
              <a:t>Initial broad communication </a:t>
            </a:r>
          </a:p>
          <a:p>
            <a:r>
              <a:rPr lang="en-US" sz="2800" dirty="0"/>
              <a:t>Then to faculty (webinar by senior leaders) and research administrators (CLASP monthly meeting) when additional guidance is issued</a:t>
            </a:r>
          </a:p>
        </p:txBody>
      </p:sp>
    </p:spTree>
    <p:extLst>
      <p:ext uri="{BB962C8B-B14F-4D97-AF65-F5344CB8AC3E}">
        <p14:creationId xmlns:p14="http://schemas.microsoft.com/office/powerpoint/2010/main" val="3242843998"/>
      </p:ext>
    </p:extLst>
  </p:cSld>
  <p:clrMapOvr>
    <a:masterClrMapping/>
  </p:clrMapOvr>
</p:sld>
</file>

<file path=ppt/theme/theme1.xml><?xml version="1.0" encoding="utf-8"?>
<a:theme xmlns:a="http://schemas.openxmlformats.org/drawingml/2006/main" name="UR.lightbackgrnd">
  <a:themeElements>
    <a:clrScheme name="Office Theme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8B11FBFF176479CE5F1B7719DC925" ma:contentTypeVersion="1" ma:contentTypeDescription="Create a new document." ma:contentTypeScope="" ma:versionID="c85d204108061d8c650cf7427eb4220f">
  <xsd:schema xmlns:xsd="http://www.w3.org/2001/XMLSchema" xmlns:xs="http://www.w3.org/2001/XMLSchema" xmlns:p="http://schemas.microsoft.com/office/2006/metadata/properties" xmlns:ns2="a3f944e0-4a63-4ac4-b949-e585c0a75185" xmlns:ns3="1c0f3246-10d6-428d-b5f6-3c70901f2e21" targetNamespace="http://schemas.microsoft.com/office/2006/metadata/properties" ma:root="true" ma:fieldsID="a6672f1ab08eb63cfc49f939d71dbefd" ns2:_="" ns3:_="">
    <xsd:import namespace="a3f944e0-4a63-4ac4-b949-e585c0a75185"/>
    <xsd:import namespace="1c0f3246-10d6-428d-b5f6-3c70901f2e2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944e0-4a63-4ac4-b949-e585c0a7518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0f3246-10d6-428d-b5f6-3c70901f2e2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3f944e0-4a63-4ac4-b949-e585c0a75185">JFCYQ6HZRVHN-3962-927</_dlc_DocId>
    <_dlc_DocIdUrl xmlns="a3f944e0-4a63-4ac4-b949-e585c0a75185">
      <Url>https://uofr.rochester.edu/SiteDirectory/Compliance/ERM/_layouts/15/DocIdRedir.aspx?ID=JFCYQ6HZRVHN-3962-927</Url>
      <Description>JFCYQ6HZRVHN-3962-927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B960B9-58C8-437D-89AC-DA25AF764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f944e0-4a63-4ac4-b949-e585c0a75185"/>
    <ds:schemaRef ds:uri="1c0f3246-10d6-428d-b5f6-3c70901f2e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2506E3-3172-4DA2-BC65-6C93D6D81B9C}">
  <ds:schemaRefs>
    <ds:schemaRef ds:uri="http://www.w3.org/XML/1998/namespace"/>
    <ds:schemaRef ds:uri="1c0f3246-10d6-428d-b5f6-3c70901f2e21"/>
    <ds:schemaRef ds:uri="http://purl.org/dc/elements/1.1/"/>
    <ds:schemaRef ds:uri="http://purl.org/dc/dcmitype/"/>
    <ds:schemaRef ds:uri="a3f944e0-4a63-4ac4-b949-e585c0a75185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D7995BB-522A-40E8-9645-89AB5C273F8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07149CE-BAFB-4D3F-9EAA-4809E3B315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UR.lightbackgrnd</Template>
  <TotalTime>2787</TotalTime>
  <Words>365</Words>
  <Application>Microsoft Office PowerPoint</Application>
  <PresentationFormat>On-screen Show (4:3)</PresentationFormat>
  <Paragraphs>45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UR.lightbackgrnd</vt:lpstr>
      <vt:lpstr>Research Security Program Implications</vt:lpstr>
      <vt:lpstr>Research Security Programs </vt:lpstr>
      <vt:lpstr>Research Security Programs: Cybersecurity </vt:lpstr>
      <vt:lpstr>Foreign Travel Security</vt:lpstr>
      <vt:lpstr>Research Security &amp; Export Controls</vt:lpstr>
      <vt:lpstr>Conclusion and Key Messages</vt:lpstr>
      <vt:lpstr>Next Steps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setup</dc:creator>
  <cp:lastModifiedBy>Ritz, Michael</cp:lastModifiedBy>
  <cp:revision>269</cp:revision>
  <cp:lastPrinted>2022-10-11T18:17:00Z</cp:lastPrinted>
  <dcterms:created xsi:type="dcterms:W3CDTF">2014-10-28T16:51:51Z</dcterms:created>
  <dcterms:modified xsi:type="dcterms:W3CDTF">2023-01-29T16:39:56Z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0x0101006768B11FBFF176479CE5F1B7719DC925</vt:lpwstr>
  </property>
  <property fmtid="{D5CDD505-2E9C-101B-9397-08002B2CF9AE}" pid="3" name="_dlc_DocIdItemGuid">
    <vt:lpwstr>95c610c8-647e-4149-9758-144a1e6e7bee</vt:lpwstr>
  </property>
</Properties>
</file>