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8" r:id="rId2"/>
    <p:sldId id="260" r:id="rId3"/>
    <p:sldId id="261" r:id="rId4"/>
    <p:sldId id="264" r:id="rId5"/>
    <p:sldId id="269" r:id="rId6"/>
    <p:sldId id="268"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FF"/>
    <a:srgbClr val="001E5F"/>
    <a:srgbClr val="FFD82D"/>
    <a:srgbClr val="FFD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0"/>
    <p:restoredTop sz="72310" autoAdjust="0"/>
  </p:normalViewPr>
  <p:slideViewPr>
    <p:cSldViewPr snapToGrid="0">
      <p:cViewPr varScale="1">
        <p:scale>
          <a:sx n="73" d="100"/>
          <a:sy n="73" d="100"/>
        </p:scale>
        <p:origin x="1644" y="54"/>
      </p:cViewPr>
      <p:guideLst/>
    </p:cSldViewPr>
  </p:slid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9852F4-D39B-0C73-2FBF-55EF6865F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CD0969-F3D8-3517-6AE9-BF7428081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5B80A5-3815-2646-B5BC-E002C1BF3582}" type="datetimeFigureOut">
              <a:rPr lang="en-US" smtClean="0"/>
              <a:t>1/27/2026</a:t>
            </a:fld>
            <a:endParaRPr lang="en-US"/>
          </a:p>
        </p:txBody>
      </p:sp>
      <p:sp>
        <p:nvSpPr>
          <p:cNvPr id="4" name="Footer Placeholder 3">
            <a:extLst>
              <a:ext uri="{FF2B5EF4-FFF2-40B4-BE49-F238E27FC236}">
                <a16:creationId xmlns:a16="http://schemas.microsoft.com/office/drawing/2014/main" id="{0A6B738B-45E4-8A68-3751-0767A9E3D9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E6BC6A5-74C2-D1CC-3931-6260860462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9FC860-E3F2-7147-9C17-4BF791493A2A}" type="slidenum">
              <a:rPr lang="en-US" smtClean="0"/>
              <a:t>‹#›</a:t>
            </a:fld>
            <a:endParaRPr lang="en-US"/>
          </a:p>
        </p:txBody>
      </p:sp>
    </p:spTree>
    <p:extLst>
      <p:ext uri="{BB962C8B-B14F-4D97-AF65-F5344CB8AC3E}">
        <p14:creationId xmlns:p14="http://schemas.microsoft.com/office/powerpoint/2010/main" val="2822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6C105-869B-554F-86B2-F7B7D7FBF15C}"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783F7-297B-3441-9E65-C9D93D1C7D5A}" type="slidenum">
              <a:rPr lang="en-US" smtClean="0"/>
              <a:t>‹#›</a:t>
            </a:fld>
            <a:endParaRPr lang="en-US"/>
          </a:p>
        </p:txBody>
      </p:sp>
    </p:spTree>
    <p:extLst>
      <p:ext uri="{BB962C8B-B14F-4D97-AF65-F5344CB8AC3E}">
        <p14:creationId xmlns:p14="http://schemas.microsoft.com/office/powerpoint/2010/main" val="38028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I have a couple of NIH updates to present today.</a:t>
            </a:r>
          </a:p>
        </p:txBody>
      </p:sp>
      <p:sp>
        <p:nvSpPr>
          <p:cNvPr id="4" name="Slide Number Placeholder 3"/>
          <p:cNvSpPr>
            <a:spLocks noGrp="1"/>
          </p:cNvSpPr>
          <p:nvPr>
            <p:ph type="sldNum" sz="quarter" idx="5"/>
          </p:nvPr>
        </p:nvSpPr>
        <p:spPr/>
        <p:txBody>
          <a:bodyPr/>
          <a:lstStyle/>
          <a:p>
            <a:fld id="{919783F7-297B-3441-9E65-C9D93D1C7D5A}" type="slidenum">
              <a:rPr lang="en-US" smtClean="0"/>
              <a:t>1</a:t>
            </a:fld>
            <a:endParaRPr lang="en-US"/>
          </a:p>
        </p:txBody>
      </p:sp>
    </p:spTree>
    <p:extLst>
      <p:ext uri="{BB962C8B-B14F-4D97-AF65-F5344CB8AC3E}">
        <p14:creationId xmlns:p14="http://schemas.microsoft.com/office/powerpoint/2010/main" val="375103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has announced that </a:t>
            </a:r>
            <a:r>
              <a:rPr lang="en-US" sz="1200" kern="1200" dirty="0">
                <a:solidFill>
                  <a:schemeClr val="tx1"/>
                </a:solidFill>
                <a:effectLst/>
                <a:latin typeface="+mn-lt"/>
                <a:ea typeface="+mn-ea"/>
                <a:cs typeface="+mn-cs"/>
              </a:rPr>
              <a:t>effective February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2026, the eRA Commons prior approval module will be the required method for submission of all prior approval requests. Please work with your ORPA RA to prepare the necessary documentation for submission for any prior approval request.</a:t>
            </a:r>
            <a:endParaRPr lang="en-US" dirty="0"/>
          </a:p>
        </p:txBody>
      </p:sp>
      <p:sp>
        <p:nvSpPr>
          <p:cNvPr id="4" name="Slide Number Placeholder 3"/>
          <p:cNvSpPr>
            <a:spLocks noGrp="1"/>
          </p:cNvSpPr>
          <p:nvPr>
            <p:ph type="sldNum" sz="quarter" idx="5"/>
          </p:nvPr>
        </p:nvSpPr>
        <p:spPr/>
        <p:txBody>
          <a:bodyPr/>
          <a:lstStyle/>
          <a:p>
            <a:fld id="{919783F7-297B-3441-9E65-C9D93D1C7D5A}" type="slidenum">
              <a:rPr lang="en-US" smtClean="0"/>
              <a:t>2</a:t>
            </a:fld>
            <a:endParaRPr lang="en-US"/>
          </a:p>
        </p:txBody>
      </p:sp>
    </p:spTree>
    <p:extLst>
      <p:ext uri="{BB962C8B-B14F-4D97-AF65-F5344CB8AC3E}">
        <p14:creationId xmlns:p14="http://schemas.microsoft.com/office/powerpoint/2010/main" val="228592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783F7-297B-3441-9E65-C9D93D1C7D5A}" type="slidenum">
              <a:rPr lang="en-US" smtClean="0"/>
              <a:t>3</a:t>
            </a:fld>
            <a:endParaRPr lang="en-US"/>
          </a:p>
        </p:txBody>
      </p:sp>
    </p:spTree>
    <p:extLst>
      <p:ext uri="{BB962C8B-B14F-4D97-AF65-F5344CB8AC3E}">
        <p14:creationId xmlns:p14="http://schemas.microsoft.com/office/powerpoint/2010/main" val="296109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9783F7-297B-3441-9E65-C9D93D1C7D5A}" type="slidenum">
              <a:rPr lang="en-US" smtClean="0"/>
              <a:t>4</a:t>
            </a:fld>
            <a:endParaRPr lang="en-US"/>
          </a:p>
        </p:txBody>
      </p:sp>
    </p:spTree>
    <p:extLst>
      <p:ext uri="{BB962C8B-B14F-4D97-AF65-F5344CB8AC3E}">
        <p14:creationId xmlns:p14="http://schemas.microsoft.com/office/powerpoint/2010/main" val="274428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Thank you for your time and attention this afternoon. </a:t>
            </a:r>
          </a:p>
          <a:p>
            <a:pPr marL="0" indent="0">
              <a:buFontTx/>
              <a:buNone/>
            </a:pPr>
            <a:endParaRPr lang="en-US" dirty="0"/>
          </a:p>
          <a:p>
            <a:pPr marL="171450" indent="-171450">
              <a:buFontTx/>
              <a:buChar char="-"/>
            </a:pPr>
            <a:r>
              <a:rPr lang="en-US" dirty="0"/>
              <a:t>Are there any questions I can address quickly on these updates?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9783F7-297B-3441-9E65-C9D93D1C7D5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1094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A44619F-638D-F276-62E2-7114E8DED26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7005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pic>
        <p:nvPicPr>
          <p:cNvPr id="4" name="Picture 3">
            <a:extLst>
              <a:ext uri="{FF2B5EF4-FFF2-40B4-BE49-F238E27FC236}">
                <a16:creationId xmlns:a16="http://schemas.microsoft.com/office/drawing/2014/main" id="{16CDAA27-EC93-4265-ABAD-553FBADD7559}"/>
              </a:ext>
            </a:extLst>
          </p:cNvPr>
          <p:cNvPicPr>
            <a:picLocks noChangeAspect="1"/>
          </p:cNvPicPr>
          <p:nvPr userDrawn="1"/>
        </p:nvPicPr>
        <p:blipFill>
          <a:blip r:embed="rId3"/>
          <a:srcRect/>
          <a:stretch/>
        </p:blipFill>
        <p:spPr>
          <a:xfrm>
            <a:off x="5609688" y="988679"/>
            <a:ext cx="972624" cy="1271403"/>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B8541A04-2DA8-BCE6-F371-994039ACF917}"/>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95888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t="43" b="43"/>
          <a:stretch/>
        </p:blipFill>
        <p:spPr>
          <a:xfrm>
            <a:off x="-1" y="0"/>
            <a:ext cx="12192001" cy="685848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074612" y="1782502"/>
            <a:ext cx="6042775" cy="2852737"/>
          </a:xfrm>
        </p:spPr>
        <p:txBody>
          <a:bodyPr anchor="b">
            <a:normAutofit/>
          </a:bodyPr>
          <a:lstStyle>
            <a:lvl1pPr algn="ctr">
              <a:defRPr sz="6000">
                <a:solidFill>
                  <a:schemeClr val="bg1"/>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48F4D64E-A9F4-2FEF-5823-90A88ADD837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775491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pic>
        <p:nvPicPr>
          <p:cNvPr id="10" name="Picture 9">
            <a:extLst>
              <a:ext uri="{FF2B5EF4-FFF2-40B4-BE49-F238E27FC236}">
                <a16:creationId xmlns:a16="http://schemas.microsoft.com/office/drawing/2014/main" id="{46C34805-A26A-B0DE-64FD-6C68FE36B41C}"/>
              </a:ext>
            </a:extLst>
          </p:cNvPr>
          <p:cNvPicPr>
            <a:picLocks noChangeAspect="1"/>
          </p:cNvPicPr>
          <p:nvPr userDrawn="1"/>
        </p:nvPicPr>
        <p:blipFill>
          <a:blip r:embed="rId3"/>
          <a:srcRect/>
          <a:stretch/>
        </p:blipFill>
        <p:spPr>
          <a:xfrm>
            <a:off x="5609688" y="988678"/>
            <a:ext cx="972624" cy="1271405"/>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2">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46281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7" name="background image">
            <a:extLst>
              <a:ext uri="{FF2B5EF4-FFF2-40B4-BE49-F238E27FC236}">
                <a16:creationId xmlns:a16="http://schemas.microsoft.com/office/drawing/2014/main" id="{C6C331F1-64CB-79D7-74A3-0EB8E47BACBE}"/>
              </a:ext>
              <a:ext uri="{C183D7F6-B498-43B3-948B-1728B52AA6E4}">
                <adec:decorative xmlns:adec="http://schemas.microsoft.com/office/drawing/2017/decorative" val="1"/>
              </a:ext>
            </a:extLst>
          </p:cNvPr>
          <p:cNvPicPr>
            <a:picLocks noChangeAspect="1"/>
          </p:cNvPicPr>
          <p:nvPr userDrawn="1"/>
        </p:nvPicPr>
        <p:blipFill>
          <a:blip r:embed="rId2"/>
          <a:srcRect l="3" r="3"/>
          <a:stretch/>
        </p:blipFill>
        <p:spPr>
          <a:xfrm>
            <a:off x="-1" y="0"/>
            <a:ext cx="12192001" cy="6858480"/>
          </a:xfrm>
          <a:prstGeom prst="rect">
            <a:avLst/>
          </a:prstGeom>
        </p:spPr>
      </p:pic>
      <p:sp>
        <p:nvSpPr>
          <p:cNvPr id="2" name="Title">
            <a:extLst>
              <a:ext uri="{FF2B5EF4-FFF2-40B4-BE49-F238E27FC236}">
                <a16:creationId xmlns:a16="http://schemas.microsoft.com/office/drawing/2014/main" id="{A0CFDE23-91D5-093A-FD75-70E529EFF226}"/>
              </a:ext>
            </a:extLst>
          </p:cNvPr>
          <p:cNvSpPr>
            <a:spLocks noGrp="1"/>
          </p:cNvSpPr>
          <p:nvPr>
            <p:ph type="title"/>
          </p:nvPr>
        </p:nvSpPr>
        <p:spPr>
          <a:xfrm>
            <a:off x="2836717" y="1801752"/>
            <a:ext cx="6518566" cy="2852737"/>
          </a:xfrm>
        </p:spPr>
        <p:txBody>
          <a:bodyPr anchor="b">
            <a:normAutofit/>
          </a:bodyPr>
          <a:lstStyle>
            <a:lvl1pPr algn="ctr">
              <a:defRPr sz="6600">
                <a:solidFill>
                  <a:srgbClr val="001E5F"/>
                </a:solidFill>
                <a:latin typeface="+mj-lt"/>
              </a:defRPr>
            </a:lvl1pPr>
          </a:lstStyle>
          <a:p>
            <a:r>
              <a:rPr lang="en-US" dirty="0"/>
              <a:t>Click to edit Master title style</a:t>
            </a:r>
          </a:p>
        </p:txBody>
      </p:sp>
      <p:sp>
        <p:nvSpPr>
          <p:cNvPr id="3" name="Text Placeholder">
            <a:extLst>
              <a:ext uri="{FF2B5EF4-FFF2-40B4-BE49-F238E27FC236}">
                <a16:creationId xmlns:a16="http://schemas.microsoft.com/office/drawing/2014/main" id="{13C9FA20-489B-F4BF-4573-47F0D0D6F4E9}"/>
              </a:ext>
            </a:extLst>
          </p:cNvPr>
          <p:cNvSpPr>
            <a:spLocks noGrp="1"/>
          </p:cNvSpPr>
          <p:nvPr>
            <p:ph type="body" idx="1"/>
          </p:nvPr>
        </p:nvSpPr>
        <p:spPr>
          <a:xfrm>
            <a:off x="831850" y="4753748"/>
            <a:ext cx="10515600" cy="1500187"/>
          </a:xfrm>
        </p:spPr>
        <p:txBody>
          <a:bodyPr>
            <a:normAutofit/>
          </a:bodyPr>
          <a:lstStyle>
            <a:lvl1pPr marL="0" indent="0" algn="ctr">
              <a:buNone/>
              <a:defRPr sz="3200">
                <a:solidFill>
                  <a:srgbClr val="001E5F"/>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50590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785"/>
            <a:ext cx="1219200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FFD82B"/>
          </a:solidFill>
        </p:spPr>
        <p:txBody>
          <a:bodyPr anchor="ctr" anchorCtr="0">
            <a:noAutofit/>
          </a:bodyPr>
          <a:lstStyle>
            <a:lvl1pPr algn="ctr">
              <a:lnSpc>
                <a:spcPct val="80000"/>
              </a:lnSpc>
              <a:defRPr sz="60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244137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5639" y="1785"/>
            <a:ext cx="12180721"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3344486" y="2621286"/>
            <a:ext cx="5503025" cy="1615428"/>
          </a:xfrm>
          <a:solidFill>
            <a:srgbClr val="001E5F"/>
          </a:solidFill>
        </p:spPr>
        <p:txBody>
          <a:bodyPr anchor="ctr" anchorCtr="0">
            <a:noAutofit/>
          </a:bodyPr>
          <a:lstStyle>
            <a:lvl1pPr algn="ctr">
              <a:lnSpc>
                <a:spcPct val="80000"/>
              </a:lnSpc>
              <a:defRPr sz="6000">
                <a:solidFill>
                  <a:schemeClr val="bg1"/>
                </a:solidFill>
                <a:latin typeface="+mj-lt"/>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65D6771E-A2F0-C1A4-6C90-8F3CEACBF05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5486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3173" y="1785"/>
            <a:ext cx="12185653" cy="6854430"/>
          </a:xfrm>
          <a:prstGeom prst="rect">
            <a:avLst/>
          </a:prstGeom>
        </p:spPr>
      </p:pic>
      <p:sp>
        <p:nvSpPr>
          <p:cNvPr id="3" name="Title 1">
            <a:extLst>
              <a:ext uri="{FF2B5EF4-FFF2-40B4-BE49-F238E27FC236}">
                <a16:creationId xmlns:a16="http://schemas.microsoft.com/office/drawing/2014/main" id="{CC9B3CF9-3B3D-DD79-F88B-40E255110DEE}"/>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rgbClr val="001E5F"/>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02220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F3FE7E-3C98-D558-F8EC-BAB852635082}"/>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809" y="1785"/>
            <a:ext cx="12174380" cy="6854430"/>
          </a:xfrm>
          <a:prstGeom prst="rect">
            <a:avLst/>
          </a:prstGeom>
        </p:spPr>
      </p:pic>
      <p:sp>
        <p:nvSpPr>
          <p:cNvPr id="2" name="Title 1">
            <a:extLst>
              <a:ext uri="{FF2B5EF4-FFF2-40B4-BE49-F238E27FC236}">
                <a16:creationId xmlns:a16="http://schemas.microsoft.com/office/drawing/2014/main" id="{A0CFDE23-91D5-093A-FD75-70E529EFF226}"/>
              </a:ext>
            </a:extLst>
          </p:cNvPr>
          <p:cNvSpPr>
            <a:spLocks noGrp="1"/>
          </p:cNvSpPr>
          <p:nvPr>
            <p:ph type="title"/>
          </p:nvPr>
        </p:nvSpPr>
        <p:spPr>
          <a:xfrm>
            <a:off x="2334781" y="2621286"/>
            <a:ext cx="7522436" cy="1615428"/>
          </a:xfrm>
          <a:noFill/>
        </p:spPr>
        <p:txBody>
          <a:bodyPr anchor="ctr" anchorCtr="0">
            <a:noAutofit/>
          </a:bodyPr>
          <a:lstStyle>
            <a:lvl1pPr algn="ctr">
              <a:lnSpc>
                <a:spcPct val="80000"/>
              </a:lnSpc>
              <a:defRPr sz="7200">
                <a:solidFill>
                  <a:schemeClr val="bg1"/>
                </a:solidFill>
                <a:latin typeface="+mj-lt"/>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3B80DBCF-B013-3250-304D-A0EB7FEB953E}"/>
              </a:ext>
            </a:extLst>
          </p:cNvPr>
          <p:cNvSpPr>
            <a:spLocks noGrp="1"/>
          </p:cNvSpPr>
          <p:nvPr>
            <p:ph type="sldNum" sz="quarter" idx="12"/>
          </p:nvPr>
        </p:nvSpPr>
        <p:spPr/>
        <p:txBody>
          <a:bodyPr/>
          <a:lstStyle>
            <a:lvl1pPr>
              <a:defRPr>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2086966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312C065-ABA8-9494-BED1-0830B556CD00}"/>
              </a:ext>
            </a:extLst>
          </p:cNvPr>
          <p:cNvSpPr>
            <a:spLocks noGrp="1"/>
          </p:cNvSpPr>
          <p:nvPr>
            <p:ph sz="half" idx="2"/>
          </p:nvPr>
        </p:nvSpPr>
        <p:spPr>
          <a:xfrm>
            <a:off x="5787275" y="1676341"/>
            <a:ext cx="5181600" cy="39549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70131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EA22-24B8-F106-802A-AB8536631B34}"/>
              </a:ext>
            </a:extLst>
          </p:cNvPr>
          <p:cNvSpPr>
            <a:spLocks noGrp="1"/>
          </p:cNvSpPr>
          <p:nvPr>
            <p:ph type="title"/>
          </p:nvPr>
        </p:nvSpPr>
        <p:spPr>
          <a:xfrm>
            <a:off x="453275" y="348852"/>
            <a:ext cx="5181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B56AE1-82F6-A27F-D6EE-66ED9B9A6556}"/>
              </a:ext>
            </a:extLst>
          </p:cNvPr>
          <p:cNvSpPr>
            <a:spLocks noGrp="1"/>
          </p:cNvSpPr>
          <p:nvPr>
            <p:ph sz="half" idx="1"/>
          </p:nvPr>
        </p:nvSpPr>
        <p:spPr>
          <a:xfrm>
            <a:off x="453275" y="1676341"/>
            <a:ext cx="5181600" cy="39187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6">
            <a:extLst>
              <a:ext uri="{FF2B5EF4-FFF2-40B4-BE49-F238E27FC236}">
                <a16:creationId xmlns:a16="http://schemas.microsoft.com/office/drawing/2014/main" id="{D56D12FE-80CC-9C5E-CDAC-BCCAB2EEA1CB}"/>
              </a:ext>
            </a:extLst>
          </p:cNvPr>
          <p:cNvSpPr>
            <a:spLocks noGrp="1"/>
          </p:cNvSpPr>
          <p:nvPr>
            <p:ph type="pic" sz="quarter" idx="13"/>
          </p:nvPr>
        </p:nvSpPr>
        <p:spPr>
          <a:xfrm>
            <a:off x="6096000" y="0"/>
            <a:ext cx="6096000" cy="6857999"/>
          </a:xfrm>
        </p:spPr>
        <p:txBody>
          <a:bodyPr/>
          <a:lstStyle/>
          <a:p>
            <a:endParaRPr lang="en-US"/>
          </a:p>
        </p:txBody>
      </p:sp>
      <p:sp>
        <p:nvSpPr>
          <p:cNvPr id="7" name="Slide Number Placeholder 6">
            <a:extLst>
              <a:ext uri="{FF2B5EF4-FFF2-40B4-BE49-F238E27FC236}">
                <a16:creationId xmlns:a16="http://schemas.microsoft.com/office/drawing/2014/main" id="{A00C2194-D0A2-EC36-CE20-14F5678004DB}"/>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28914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36D6B1B8-EB39-7210-8C88-799225564D40}"/>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a:p>
        </p:txBody>
      </p:sp>
    </p:spTree>
    <p:extLst>
      <p:ext uri="{BB962C8B-B14F-4D97-AF65-F5344CB8AC3E}">
        <p14:creationId xmlns:p14="http://schemas.microsoft.com/office/powerpoint/2010/main" val="1870583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1F371-528F-0113-4E79-25DA2A3ED98A}"/>
              </a:ext>
            </a:extLst>
          </p:cNvPr>
          <p:cNvSpPr>
            <a:spLocks noGrp="1"/>
          </p:cNvSpPr>
          <p:nvPr>
            <p:ph type="title"/>
          </p:nvPr>
        </p:nvSpPr>
        <p:spPr>
          <a:xfrm>
            <a:off x="453276" y="339227"/>
            <a:ext cx="5332670" cy="1432651"/>
          </a:xfrm>
        </p:spPr>
        <p:txBody>
          <a:bodyPr/>
          <a:lstStyle/>
          <a:p>
            <a:r>
              <a:rPr lang="en-US"/>
              <a:t>Click to edit Master title style</a:t>
            </a:r>
          </a:p>
        </p:txBody>
      </p:sp>
      <p:sp>
        <p:nvSpPr>
          <p:cNvPr id="7" name="Picture Placeholder 6">
            <a:extLst>
              <a:ext uri="{FF2B5EF4-FFF2-40B4-BE49-F238E27FC236}">
                <a16:creationId xmlns:a16="http://schemas.microsoft.com/office/drawing/2014/main" id="{B2974E15-7FCE-83C0-E5B4-4633C9B0718B}"/>
              </a:ext>
            </a:extLst>
          </p:cNvPr>
          <p:cNvSpPr>
            <a:spLocks noGrp="1"/>
          </p:cNvSpPr>
          <p:nvPr>
            <p:ph type="pic" sz="quarter" idx="13"/>
          </p:nvPr>
        </p:nvSpPr>
        <p:spPr>
          <a:xfrm>
            <a:off x="6096000" y="18256"/>
            <a:ext cx="6096000" cy="6839744"/>
          </a:xfrm>
        </p:spPr>
        <p:txBody>
          <a:bodyPr/>
          <a:lstStyle/>
          <a:p>
            <a:endParaRPr lang="en-US"/>
          </a:p>
        </p:txBody>
      </p:sp>
      <p:sp>
        <p:nvSpPr>
          <p:cNvPr id="5" name="Slide Number Placeholder 4">
            <a:extLst>
              <a:ext uri="{FF2B5EF4-FFF2-40B4-BE49-F238E27FC236}">
                <a16:creationId xmlns:a16="http://schemas.microsoft.com/office/drawing/2014/main" id="{16B784DC-6E1B-BB0E-4741-BE3223BC59C2}"/>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03181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FA3095-388C-26AF-3995-C59E94088BA3}"/>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4915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795D8636-FFDC-CED0-BE97-C6515FB0B3BF}"/>
              </a:ext>
            </a:extLst>
          </p:cNvPr>
          <p:cNvPicPr>
            <a:picLocks noChangeAspect="1"/>
          </p:cNvPicPr>
          <p:nvPr userDrawn="1"/>
        </p:nvPicPr>
        <p:blipFill>
          <a:blip r:embed="rId3"/>
          <a:srcRect/>
          <a:stretch/>
        </p:blipFill>
        <p:spPr>
          <a:xfrm>
            <a:off x="491805" y="442844"/>
            <a:ext cx="3027007"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5">
            <a:extLst>
              <a:ext uri="{FF2B5EF4-FFF2-40B4-BE49-F238E27FC236}">
                <a16:creationId xmlns:a16="http://schemas.microsoft.com/office/drawing/2014/main" id="{577BA57E-6338-ACC6-F883-447FD34AFCC6}"/>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277461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C30AFB-0E47-A4B2-C133-BEE03D21EE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rgbClr val="001E5F"/>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001E5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6427A3B4-2B19-7576-B42F-5272C42BB2B9}"/>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rgbClr val="001E5F"/>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1407295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2CCF431E-97AC-257D-4527-7938BDCC8C8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7610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7067B6D2-8253-0736-9676-DB3BAF3AFFC8}"/>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5610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pic>
        <p:nvPicPr>
          <p:cNvPr id="8" name="Picture 7" descr="A close-up of a logo&#10;&#10;AI-generated content may be incorrect.">
            <a:extLst>
              <a:ext uri="{FF2B5EF4-FFF2-40B4-BE49-F238E27FC236}">
                <a16:creationId xmlns:a16="http://schemas.microsoft.com/office/drawing/2014/main" id="{795D8636-FFDC-CED0-BE97-C6515FB0B3BF}"/>
              </a:ext>
            </a:extLst>
          </p:cNvPr>
          <p:cNvPicPr>
            <a:picLocks noChangeAspect="1"/>
          </p:cNvPicPr>
          <p:nvPr userDrawn="1"/>
        </p:nvPicPr>
        <p:blipFill>
          <a:blip r:embed="rId3"/>
          <a:stretch>
            <a:fillRect/>
          </a:stretch>
        </p:blipFill>
        <p:spPr>
          <a:xfrm>
            <a:off x="490556" y="442844"/>
            <a:ext cx="3029505" cy="712237"/>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19576267-59E2-3F51-ECA2-A4E40FADBB03}"/>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395242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DD6B2A-C175-E778-7311-0D184D29885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240"/>
            <a:ext cx="12192000" cy="6858000"/>
          </a:xfrm>
          <a:prstGeom prst="rect">
            <a:avLst/>
          </a:prstGeom>
        </p:spPr>
      </p:pic>
      <p:sp>
        <p:nvSpPr>
          <p:cNvPr id="2" name="Title 1">
            <a:extLst>
              <a:ext uri="{FF2B5EF4-FFF2-40B4-BE49-F238E27FC236}">
                <a16:creationId xmlns:a16="http://schemas.microsoft.com/office/drawing/2014/main" id="{2419552E-1ADB-0E93-26F9-B937B7EFFAB9}"/>
              </a:ext>
            </a:extLst>
          </p:cNvPr>
          <p:cNvSpPr>
            <a:spLocks noGrp="1"/>
          </p:cNvSpPr>
          <p:nvPr>
            <p:ph type="ctrTitle"/>
          </p:nvPr>
        </p:nvSpPr>
        <p:spPr>
          <a:xfrm>
            <a:off x="490556" y="2139731"/>
            <a:ext cx="4912717" cy="2387600"/>
          </a:xfrm>
        </p:spPr>
        <p:txBody>
          <a:bodyPr anchor="b">
            <a:normAutofit/>
          </a:bodyPr>
          <a:lstStyle>
            <a:lvl1pPr algn="l">
              <a:lnSpc>
                <a:spcPct val="80000"/>
              </a:lnSpc>
              <a:defRPr sz="6600">
                <a:solidFill>
                  <a:schemeClr val="bg1"/>
                </a:solidFill>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0F1BDBCC-016C-5EB1-F7D9-F7C7C8CF0FE6}"/>
              </a:ext>
            </a:extLst>
          </p:cNvPr>
          <p:cNvSpPr>
            <a:spLocks noGrp="1"/>
          </p:cNvSpPr>
          <p:nvPr>
            <p:ph type="subTitle" idx="1"/>
          </p:nvPr>
        </p:nvSpPr>
        <p:spPr>
          <a:xfrm>
            <a:off x="490556" y="4619406"/>
            <a:ext cx="4322513" cy="1655762"/>
          </a:xfrm>
        </p:spPr>
        <p:txBody>
          <a:bodyPr>
            <a:normAutofit/>
          </a:bodyPr>
          <a:lstStyle>
            <a:lvl1pPr marL="0" indent="0" algn="l">
              <a:buNone/>
              <a:defRPr sz="2800" b="0" i="0">
                <a:solidFill>
                  <a:srgbClr val="FFD82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5">
            <a:extLst>
              <a:ext uri="{FF2B5EF4-FFF2-40B4-BE49-F238E27FC236}">
                <a16:creationId xmlns:a16="http://schemas.microsoft.com/office/drawing/2014/main" id="{C1B86CB3-094A-E817-132F-521AACDD48DD}"/>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solidFill>
              </a:defRPr>
            </a:lvl1pPr>
          </a:lstStyle>
          <a:p>
            <a:fld id="{6D9A7562-078F-0443-99CB-13A7936AC4A7}" type="slidenum">
              <a:rPr lang="en-US" smtClean="0"/>
              <a:pPr/>
              <a:t>‹#›</a:t>
            </a:fld>
            <a:endParaRPr lang="en-US" dirty="0"/>
          </a:p>
        </p:txBody>
      </p:sp>
    </p:spTree>
    <p:extLst>
      <p:ext uri="{BB962C8B-B14F-4D97-AF65-F5344CB8AC3E}">
        <p14:creationId xmlns:p14="http://schemas.microsoft.com/office/powerpoint/2010/main" val="672088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B35-BA48-F6F7-E610-F17CA35753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D6C8FFB-4FBB-EDA4-1914-6BBB4FD5FD63}"/>
              </a:ext>
            </a:extLst>
          </p:cNvPr>
          <p:cNvSpPr>
            <a:spLocks noGrp="1"/>
          </p:cNvSpPr>
          <p:nvPr>
            <p:ph idx="1"/>
          </p:nvPr>
        </p:nvSpPr>
        <p:spPr>
          <a:xfrm>
            <a:off x="453275" y="1674415"/>
            <a:ext cx="10515600" cy="39115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ED8147D-D362-381F-869D-FA4B7D9E287E}"/>
              </a:ext>
            </a:extLst>
          </p:cNvPr>
          <p:cNvSpPr>
            <a:spLocks noGrp="1"/>
          </p:cNvSpPr>
          <p:nvPr>
            <p:ph type="sldNum" sz="quarter" idx="12"/>
          </p:nvPr>
        </p:nvSpPr>
        <p:spPr/>
        <p:txBody>
          <a:bodyPr/>
          <a:lstStyle/>
          <a:p>
            <a:fld id="{6D9A7562-078F-0443-99CB-13A7936AC4A7}" type="slidenum">
              <a:rPr lang="en-US" smtClean="0"/>
              <a:t>‹#›</a:t>
            </a:fld>
            <a:endParaRPr lang="en-US"/>
          </a:p>
        </p:txBody>
      </p:sp>
    </p:spTree>
    <p:extLst>
      <p:ext uri="{BB962C8B-B14F-4D97-AF65-F5344CB8AC3E}">
        <p14:creationId xmlns:p14="http://schemas.microsoft.com/office/powerpoint/2010/main" val="2871418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A02D0-9DAA-20AB-488B-D6A8D996D3FB}"/>
              </a:ext>
            </a:extLst>
          </p:cNvPr>
          <p:cNvSpPr>
            <a:spLocks noGrp="1"/>
          </p:cNvSpPr>
          <p:nvPr>
            <p:ph type="title"/>
          </p:nvPr>
        </p:nvSpPr>
        <p:spPr>
          <a:xfrm>
            <a:off x="453275" y="34885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F49C07-F5E3-2146-4EC9-478FD9B42A90}"/>
              </a:ext>
            </a:extLst>
          </p:cNvPr>
          <p:cNvSpPr>
            <a:spLocks noGrp="1"/>
          </p:cNvSpPr>
          <p:nvPr>
            <p:ph type="body" idx="1"/>
          </p:nvPr>
        </p:nvSpPr>
        <p:spPr>
          <a:xfrm>
            <a:off x="453275" y="1674415"/>
            <a:ext cx="10515600" cy="39387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1A45BA-63DC-4422-B485-98CB1F6C12EE}"/>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800">
                <a:solidFill>
                  <a:schemeClr val="bg1">
                    <a:lumMod val="50000"/>
                  </a:schemeClr>
                </a:solidFill>
              </a:defRPr>
            </a:lvl1pPr>
          </a:lstStyle>
          <a:p>
            <a:fld id="{6D9A7562-078F-0443-99CB-13A7936AC4A7}" type="slidenum">
              <a:rPr lang="en-US" smtClean="0"/>
              <a:pPr/>
              <a:t>‹#›</a:t>
            </a:fld>
            <a:endParaRPr lang="en-US"/>
          </a:p>
        </p:txBody>
      </p:sp>
      <p:pic>
        <p:nvPicPr>
          <p:cNvPr id="4" name="Picture 3" descr="A yellow and black shield with symbols&#10;&#10;AI-generated content may be incorrect.">
            <a:extLst>
              <a:ext uri="{FF2B5EF4-FFF2-40B4-BE49-F238E27FC236}">
                <a16:creationId xmlns:a16="http://schemas.microsoft.com/office/drawing/2014/main" id="{029F3587-0511-154B-986C-2F63031131C6}"/>
              </a:ext>
            </a:extLst>
          </p:cNvPr>
          <p:cNvPicPr>
            <a:picLocks noChangeAspect="1"/>
          </p:cNvPicPr>
          <p:nvPr userDrawn="1"/>
        </p:nvPicPr>
        <p:blipFill>
          <a:blip r:embed="rId23">
            <a:alphaModFix amt="35000"/>
          </a:blip>
          <a:stretch>
            <a:fillRect/>
          </a:stretch>
        </p:blipFill>
        <p:spPr>
          <a:xfrm>
            <a:off x="9952521" y="4093152"/>
            <a:ext cx="2319689" cy="3032273"/>
          </a:xfrm>
          <a:prstGeom prst="rect">
            <a:avLst/>
          </a:prstGeom>
        </p:spPr>
      </p:pic>
    </p:spTree>
    <p:extLst>
      <p:ext uri="{BB962C8B-B14F-4D97-AF65-F5344CB8AC3E}">
        <p14:creationId xmlns:p14="http://schemas.microsoft.com/office/powerpoint/2010/main" val="3253002748"/>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64" r:id="rId3"/>
    <p:sldLayoutId id="2147483671" r:id="rId4"/>
    <p:sldLayoutId id="2147483670" r:id="rId5"/>
    <p:sldLayoutId id="2147483675" r:id="rId6"/>
    <p:sldLayoutId id="2147483649" r:id="rId7"/>
    <p:sldLayoutId id="2147483674" r:id="rId8"/>
    <p:sldLayoutId id="2147483650" r:id="rId9"/>
    <p:sldLayoutId id="2147483665" r:id="rId10"/>
    <p:sldLayoutId id="2147483676" r:id="rId11"/>
    <p:sldLayoutId id="2147483660" r:id="rId12"/>
    <p:sldLayoutId id="2147483673" r:id="rId13"/>
    <p:sldLayoutId id="2147483667" r:id="rId14"/>
    <p:sldLayoutId id="2147483668" r:id="rId15"/>
    <p:sldLayoutId id="2147483666" r:id="rId16"/>
    <p:sldLayoutId id="2147483663" r:id="rId17"/>
    <p:sldLayoutId id="2147483652" r:id="rId18"/>
    <p:sldLayoutId id="2147483661" r:id="rId19"/>
    <p:sldLayoutId id="2147483654" r:id="rId20"/>
    <p:sldLayoutId id="2147483655" r:id="rId21"/>
  </p:sldLayoutIdLst>
  <p:hf hdr="0" ftr="0" dt="0"/>
  <p:txStyles>
    <p:titleStyle>
      <a:lvl1pPr algn="l" defTabSz="914400" rtl="0" eaLnBrk="1" latinLnBrk="0" hangingPunct="1">
        <a:lnSpc>
          <a:spcPct val="80000"/>
        </a:lnSpc>
        <a:spcBef>
          <a:spcPct val="0"/>
        </a:spcBef>
        <a:buNone/>
        <a:defRPr sz="5400" b="0" i="0" kern="1200">
          <a:solidFill>
            <a:srgbClr val="0050FF"/>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0FF"/>
        </a:buClr>
        <a:buSzPct val="80000"/>
        <a:buFont typeface="Arial" panose="020B0604020202020204" pitchFamily="34" charset="0"/>
        <a:buChar char="•"/>
        <a:defRPr sz="2400" b="0" i="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2000" b="0" i="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800" b="0" i="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Clr>
          <a:srgbClr val="0050FF"/>
        </a:buClr>
        <a:buSzPct val="80000"/>
        <a:buFont typeface="Arial" panose="020B0604020202020204" pitchFamily="34" charset="0"/>
        <a:buChar char="•"/>
        <a:defRPr sz="1600" b="0" i="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grants.nih.gov/grants/guide/notice-files/NOT-OD-26-026.html"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6-028.html"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files.simpler.grants.gov/opportunities/3df028f3-f97a-4cdf-9359-1c6515d091ce/attachments/32095b88-f093-488f-aa71-1b39ce517067/PA-26-002-Full-Announcement.html"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grants.nih.gov/grants/how-to-apply-application-guide/forms-i/multi-project-forms-i.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grants.nih.gov/grants-process/write-application/how-to-apply-application-guide"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University of Rochester Logo" descr="University of Rochester logo">
            <a:extLst>
              <a:ext uri="{FF2B5EF4-FFF2-40B4-BE49-F238E27FC236}">
                <a16:creationId xmlns:a16="http://schemas.microsoft.com/office/drawing/2014/main" id="{78B7C0E0-37DA-F28A-EBE9-4B1A3D767D6A}"/>
              </a:ext>
            </a:extLst>
          </p:cNvPr>
          <p:cNvPicPr>
            <a:picLocks noChangeAspect="1"/>
          </p:cNvPicPr>
          <p:nvPr/>
        </p:nvPicPr>
        <p:blipFill>
          <a:blip r:embed="rId3"/>
          <a:stretch>
            <a:fillRect/>
          </a:stretch>
        </p:blipFill>
        <p:spPr>
          <a:xfrm>
            <a:off x="490556" y="442844"/>
            <a:ext cx="3029505" cy="712237"/>
          </a:xfrm>
          <a:prstGeom prst="rect">
            <a:avLst/>
          </a:prstGeom>
        </p:spPr>
      </p:pic>
      <p:sp>
        <p:nvSpPr>
          <p:cNvPr id="7" name="Title 6">
            <a:extLst>
              <a:ext uri="{FF2B5EF4-FFF2-40B4-BE49-F238E27FC236}">
                <a16:creationId xmlns:a16="http://schemas.microsoft.com/office/drawing/2014/main" id="{84DFE9BF-A5D9-822E-5176-C90978119FF4}"/>
              </a:ext>
            </a:extLst>
          </p:cNvPr>
          <p:cNvSpPr>
            <a:spLocks noGrp="1"/>
          </p:cNvSpPr>
          <p:nvPr>
            <p:ph type="ctrTitle"/>
          </p:nvPr>
        </p:nvSpPr>
        <p:spPr/>
        <p:txBody>
          <a:bodyPr/>
          <a:lstStyle/>
          <a:p>
            <a:r>
              <a:rPr lang="en-US" dirty="0"/>
              <a:t>NIH Updates</a:t>
            </a:r>
          </a:p>
        </p:txBody>
      </p:sp>
      <p:sp>
        <p:nvSpPr>
          <p:cNvPr id="8" name="Subtitle 7">
            <a:extLst>
              <a:ext uri="{FF2B5EF4-FFF2-40B4-BE49-F238E27FC236}">
                <a16:creationId xmlns:a16="http://schemas.microsoft.com/office/drawing/2014/main" id="{5BE40F45-D845-42D1-7C80-C1D68B1EED91}"/>
              </a:ext>
            </a:extLst>
          </p:cNvPr>
          <p:cNvSpPr>
            <a:spLocks noGrp="1"/>
          </p:cNvSpPr>
          <p:nvPr>
            <p:ph type="subTitle" idx="1"/>
          </p:nvPr>
        </p:nvSpPr>
        <p:spPr/>
        <p:txBody>
          <a:bodyPr/>
          <a:lstStyle/>
          <a:p>
            <a:r>
              <a:rPr lang="en-US" dirty="0"/>
              <a:t>January 2026</a:t>
            </a:r>
          </a:p>
          <a:p>
            <a:r>
              <a:rPr lang="en-US" dirty="0"/>
              <a:t>Emily Billotti</a:t>
            </a:r>
          </a:p>
          <a:p>
            <a:r>
              <a:rPr lang="en-US" dirty="0"/>
              <a:t>NIH Liaison</a:t>
            </a:r>
          </a:p>
        </p:txBody>
      </p:sp>
      <p:sp>
        <p:nvSpPr>
          <p:cNvPr id="6" name="Slide Number Placeholder 5">
            <a:extLst>
              <a:ext uri="{FF2B5EF4-FFF2-40B4-BE49-F238E27FC236}">
                <a16:creationId xmlns:a16="http://schemas.microsoft.com/office/drawing/2014/main" id="{8BE09E3E-B301-E033-A857-8960BD34A277}"/>
              </a:ext>
            </a:extLst>
          </p:cNvPr>
          <p:cNvSpPr>
            <a:spLocks noGrp="1"/>
          </p:cNvSpPr>
          <p:nvPr>
            <p:ph type="sldNum" sz="quarter" idx="4"/>
          </p:nvPr>
        </p:nvSpPr>
        <p:spPr/>
        <p:txBody>
          <a:bodyPr/>
          <a:lstStyle/>
          <a:p>
            <a:fld id="{6D9A7562-078F-0443-99CB-13A7936AC4A7}" type="slidenum">
              <a:rPr lang="en-US" smtClean="0"/>
              <a:pPr/>
              <a:t>1</a:t>
            </a:fld>
            <a:endParaRPr lang="en-US" dirty="0"/>
          </a:p>
        </p:txBody>
      </p:sp>
    </p:spTree>
    <p:extLst>
      <p:ext uri="{BB962C8B-B14F-4D97-AF65-F5344CB8AC3E}">
        <p14:creationId xmlns:p14="http://schemas.microsoft.com/office/powerpoint/2010/main" val="3378465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E0B6-244A-D201-4CAD-1E9632B799AF}"/>
              </a:ext>
            </a:extLst>
          </p:cNvPr>
          <p:cNvSpPr>
            <a:spLocks noGrp="1"/>
          </p:cNvSpPr>
          <p:nvPr>
            <p:ph type="title"/>
          </p:nvPr>
        </p:nvSpPr>
        <p:spPr/>
        <p:txBody>
          <a:bodyPr>
            <a:normAutofit fontScale="90000"/>
          </a:bodyPr>
          <a:lstStyle/>
          <a:p>
            <a:r>
              <a:rPr lang="en-US" dirty="0"/>
              <a:t>Prior Approval Module - </a:t>
            </a:r>
            <a:r>
              <a:rPr lang="en-US" u="sng" dirty="0">
                <a:hlinkClick r:id="rId3"/>
              </a:rPr>
              <a:t>NOT-OD-26-026</a:t>
            </a:r>
            <a:endParaRPr lang="en-US" dirty="0"/>
          </a:p>
        </p:txBody>
      </p:sp>
      <p:sp>
        <p:nvSpPr>
          <p:cNvPr id="3" name="Content Placeholder 2">
            <a:extLst>
              <a:ext uri="{FF2B5EF4-FFF2-40B4-BE49-F238E27FC236}">
                <a16:creationId xmlns:a16="http://schemas.microsoft.com/office/drawing/2014/main" id="{E5111F94-D96F-4F14-62E7-5D2294F50029}"/>
              </a:ext>
            </a:extLst>
          </p:cNvPr>
          <p:cNvSpPr>
            <a:spLocks noGrp="1"/>
          </p:cNvSpPr>
          <p:nvPr>
            <p:ph idx="1"/>
          </p:nvPr>
        </p:nvSpPr>
        <p:spPr/>
        <p:txBody>
          <a:bodyPr>
            <a:normAutofit/>
          </a:bodyPr>
          <a:lstStyle/>
          <a:p>
            <a:r>
              <a:rPr lang="en-US" sz="3200" dirty="0"/>
              <a:t>Effective February 20</a:t>
            </a:r>
            <a:r>
              <a:rPr lang="en-US" sz="3200" baseline="30000" dirty="0"/>
              <a:t>th</a:t>
            </a:r>
            <a:r>
              <a:rPr lang="en-US" sz="3200" dirty="0"/>
              <a:t>, 2026</a:t>
            </a:r>
          </a:p>
          <a:p>
            <a:r>
              <a:rPr lang="en-US" sz="3200" dirty="0"/>
              <a:t>All requests submitted through the eRA Commons Prior Approval Module</a:t>
            </a:r>
          </a:p>
          <a:p>
            <a:endParaRPr lang="en-US" sz="2800" dirty="0"/>
          </a:p>
        </p:txBody>
      </p:sp>
      <p:sp>
        <p:nvSpPr>
          <p:cNvPr id="4" name="Slide Number Placeholder 3">
            <a:extLst>
              <a:ext uri="{FF2B5EF4-FFF2-40B4-BE49-F238E27FC236}">
                <a16:creationId xmlns:a16="http://schemas.microsoft.com/office/drawing/2014/main" id="{636A6834-B91C-4314-773C-B300F331836D}"/>
              </a:ext>
            </a:extLst>
          </p:cNvPr>
          <p:cNvSpPr>
            <a:spLocks noGrp="1"/>
          </p:cNvSpPr>
          <p:nvPr>
            <p:ph type="sldNum" sz="quarter" idx="12"/>
          </p:nvPr>
        </p:nvSpPr>
        <p:spPr/>
        <p:txBody>
          <a:bodyPr/>
          <a:lstStyle/>
          <a:p>
            <a:fld id="{6D9A7562-078F-0443-99CB-13A7936AC4A7}" type="slidenum">
              <a:rPr lang="en-US" smtClean="0"/>
              <a:t>2</a:t>
            </a:fld>
            <a:endParaRPr lang="en-US"/>
          </a:p>
        </p:txBody>
      </p:sp>
    </p:spTree>
    <p:extLst>
      <p:ext uri="{BB962C8B-B14F-4D97-AF65-F5344CB8AC3E}">
        <p14:creationId xmlns:p14="http://schemas.microsoft.com/office/powerpoint/2010/main" val="60828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EB484-AB3C-DD79-3CEB-2BD68839CD65}"/>
              </a:ext>
            </a:extLst>
          </p:cNvPr>
          <p:cNvSpPr>
            <a:spLocks noGrp="1"/>
          </p:cNvSpPr>
          <p:nvPr>
            <p:ph type="title"/>
          </p:nvPr>
        </p:nvSpPr>
        <p:spPr/>
        <p:txBody>
          <a:bodyPr>
            <a:normAutofit fontScale="90000"/>
          </a:bodyPr>
          <a:lstStyle/>
          <a:p>
            <a:r>
              <a:rPr lang="en-US" dirty="0"/>
              <a:t>Human Fetal Tissue Policy - </a:t>
            </a:r>
            <a:r>
              <a:rPr lang="en-US" u="sng" dirty="0">
                <a:hlinkClick r:id="rId3"/>
              </a:rPr>
              <a:t>NOT-OD-26-028</a:t>
            </a:r>
            <a:r>
              <a:rPr lang="en-US" dirty="0"/>
              <a:t> </a:t>
            </a:r>
          </a:p>
        </p:txBody>
      </p:sp>
      <p:sp>
        <p:nvSpPr>
          <p:cNvPr id="3" name="Content Placeholder 2">
            <a:extLst>
              <a:ext uri="{FF2B5EF4-FFF2-40B4-BE49-F238E27FC236}">
                <a16:creationId xmlns:a16="http://schemas.microsoft.com/office/drawing/2014/main" id="{15F0B516-F801-29D8-F6A6-E503FD8795DF}"/>
              </a:ext>
            </a:extLst>
          </p:cNvPr>
          <p:cNvSpPr>
            <a:spLocks noGrp="1"/>
          </p:cNvSpPr>
          <p:nvPr>
            <p:ph idx="1"/>
          </p:nvPr>
        </p:nvSpPr>
        <p:spPr>
          <a:xfrm>
            <a:off x="453275" y="1674415"/>
            <a:ext cx="10515600" cy="4383485"/>
          </a:xfrm>
        </p:spPr>
        <p:txBody>
          <a:bodyPr>
            <a:normAutofit/>
          </a:bodyPr>
          <a:lstStyle/>
          <a:p>
            <a:r>
              <a:rPr lang="en-US" sz="3200" dirty="0"/>
              <a:t>Effective January 22</a:t>
            </a:r>
            <a:r>
              <a:rPr lang="en-US" sz="3200" baseline="30000" dirty="0"/>
              <a:t>nd</a:t>
            </a:r>
            <a:r>
              <a:rPr lang="en-US" sz="3200" dirty="0"/>
              <a:t>, 2026</a:t>
            </a:r>
          </a:p>
          <a:p>
            <a:r>
              <a:rPr lang="en-US" sz="3200" dirty="0"/>
              <a:t>NIH funds are not permitted to support research using HFT from elective abortions</a:t>
            </a:r>
          </a:p>
          <a:p>
            <a:r>
              <a:rPr lang="en-US" sz="3200" dirty="0"/>
              <a:t>If there is research in your department that is impacted by this policy update, please reach out to your ORPA RA to discuss rebudgeting funds</a:t>
            </a:r>
            <a:endParaRPr lang="en-US" sz="3600" dirty="0"/>
          </a:p>
        </p:txBody>
      </p:sp>
      <p:sp>
        <p:nvSpPr>
          <p:cNvPr id="4" name="Slide Number Placeholder 3">
            <a:extLst>
              <a:ext uri="{FF2B5EF4-FFF2-40B4-BE49-F238E27FC236}">
                <a16:creationId xmlns:a16="http://schemas.microsoft.com/office/drawing/2014/main" id="{516A5523-3DCD-B1D7-985E-8FDFB6C03E87}"/>
              </a:ext>
            </a:extLst>
          </p:cNvPr>
          <p:cNvSpPr>
            <a:spLocks noGrp="1"/>
          </p:cNvSpPr>
          <p:nvPr>
            <p:ph type="sldNum" sz="quarter" idx="12"/>
          </p:nvPr>
        </p:nvSpPr>
        <p:spPr/>
        <p:txBody>
          <a:bodyPr/>
          <a:lstStyle/>
          <a:p>
            <a:fld id="{6D9A7562-078F-0443-99CB-13A7936AC4A7}" type="slidenum">
              <a:rPr lang="en-US" smtClean="0"/>
              <a:t>3</a:t>
            </a:fld>
            <a:endParaRPr lang="en-US"/>
          </a:p>
        </p:txBody>
      </p:sp>
    </p:spTree>
    <p:extLst>
      <p:ext uri="{BB962C8B-B14F-4D97-AF65-F5344CB8AC3E}">
        <p14:creationId xmlns:p14="http://schemas.microsoft.com/office/powerpoint/2010/main" val="287646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C58CA-2A55-2A2C-F2F6-5105D2C28EE6}"/>
              </a:ext>
            </a:extLst>
          </p:cNvPr>
          <p:cNvSpPr>
            <a:spLocks noGrp="1"/>
          </p:cNvSpPr>
          <p:nvPr>
            <p:ph type="title"/>
          </p:nvPr>
        </p:nvSpPr>
        <p:spPr/>
        <p:txBody>
          <a:bodyPr>
            <a:normAutofit fontScale="90000"/>
          </a:bodyPr>
          <a:lstStyle/>
          <a:p>
            <a:r>
              <a:rPr lang="en-US" dirty="0"/>
              <a:t>Foreign Collaboration PF5 NOFO - </a:t>
            </a:r>
            <a:r>
              <a:rPr lang="en-US" u="sng" dirty="0">
                <a:hlinkClick r:id="rId3"/>
              </a:rPr>
              <a:t>PA-26-002</a:t>
            </a:r>
            <a:r>
              <a:rPr lang="en-US" dirty="0"/>
              <a:t> </a:t>
            </a:r>
          </a:p>
        </p:txBody>
      </p:sp>
      <p:sp>
        <p:nvSpPr>
          <p:cNvPr id="3" name="Content Placeholder 2">
            <a:extLst>
              <a:ext uri="{FF2B5EF4-FFF2-40B4-BE49-F238E27FC236}">
                <a16:creationId xmlns:a16="http://schemas.microsoft.com/office/drawing/2014/main" id="{849B6FBF-1C18-2004-9077-4DE9FDE0CE0E}"/>
              </a:ext>
            </a:extLst>
          </p:cNvPr>
          <p:cNvSpPr>
            <a:spLocks noGrp="1"/>
          </p:cNvSpPr>
          <p:nvPr>
            <p:ph idx="1"/>
          </p:nvPr>
        </p:nvSpPr>
        <p:spPr>
          <a:xfrm>
            <a:off x="453275" y="1674415"/>
            <a:ext cx="10515600" cy="4834733"/>
          </a:xfrm>
        </p:spPr>
        <p:txBody>
          <a:bodyPr>
            <a:normAutofit/>
          </a:bodyPr>
          <a:lstStyle/>
          <a:p>
            <a:r>
              <a:rPr lang="en-US" sz="3200" dirty="0"/>
              <a:t>Released January 20</a:t>
            </a:r>
            <a:r>
              <a:rPr lang="en-US" sz="3200" baseline="30000" dirty="0"/>
              <a:t>th</a:t>
            </a:r>
            <a:r>
              <a:rPr lang="en-US" sz="3200" dirty="0"/>
              <a:t>, 2026</a:t>
            </a:r>
          </a:p>
          <a:p>
            <a:r>
              <a:rPr lang="en-US" sz="3200" dirty="0"/>
              <a:t>Accepting applications April 25</a:t>
            </a:r>
            <a:r>
              <a:rPr lang="en-US" sz="3200" baseline="30000" dirty="0"/>
              <a:t>th</a:t>
            </a:r>
            <a:r>
              <a:rPr lang="en-US" sz="3200" dirty="0"/>
              <a:t>, 2026</a:t>
            </a:r>
          </a:p>
          <a:p>
            <a:r>
              <a:rPr lang="en-US" sz="3200" dirty="0"/>
              <a:t>First deadline is May 25</a:t>
            </a:r>
            <a:r>
              <a:rPr lang="en-US" sz="3200" baseline="30000" dirty="0"/>
              <a:t>th</a:t>
            </a:r>
            <a:r>
              <a:rPr lang="en-US" sz="3200" dirty="0"/>
              <a:t>, 2026</a:t>
            </a:r>
          </a:p>
          <a:p>
            <a:r>
              <a:rPr lang="en-US" sz="3200" dirty="0"/>
              <a:t>Utilizes the </a:t>
            </a:r>
            <a:r>
              <a:rPr lang="en-US" sz="3200" u="sng" dirty="0">
                <a:hlinkClick r:id="rId4"/>
              </a:rPr>
              <a:t>multi-project instructions</a:t>
            </a:r>
            <a:endParaRPr lang="en-US" sz="3200" u="sng" dirty="0"/>
          </a:p>
          <a:p>
            <a:r>
              <a:rPr lang="en-US" sz="3200" dirty="0"/>
              <a:t>Further information to follow as necessary</a:t>
            </a:r>
          </a:p>
        </p:txBody>
      </p:sp>
      <p:sp>
        <p:nvSpPr>
          <p:cNvPr id="4" name="Slide Number Placeholder 3">
            <a:extLst>
              <a:ext uri="{FF2B5EF4-FFF2-40B4-BE49-F238E27FC236}">
                <a16:creationId xmlns:a16="http://schemas.microsoft.com/office/drawing/2014/main" id="{492130E0-F8D6-731B-956A-1D254583E7FC}"/>
              </a:ext>
            </a:extLst>
          </p:cNvPr>
          <p:cNvSpPr>
            <a:spLocks noGrp="1"/>
          </p:cNvSpPr>
          <p:nvPr>
            <p:ph type="sldNum" sz="quarter" idx="12"/>
          </p:nvPr>
        </p:nvSpPr>
        <p:spPr/>
        <p:txBody>
          <a:bodyPr/>
          <a:lstStyle/>
          <a:p>
            <a:fld id="{6D9A7562-078F-0443-99CB-13A7936AC4A7}" type="slidenum">
              <a:rPr lang="en-US" smtClean="0"/>
              <a:t>4</a:t>
            </a:fld>
            <a:endParaRPr lang="en-US"/>
          </a:p>
        </p:txBody>
      </p:sp>
    </p:spTree>
    <p:extLst>
      <p:ext uri="{BB962C8B-B14F-4D97-AF65-F5344CB8AC3E}">
        <p14:creationId xmlns:p14="http://schemas.microsoft.com/office/powerpoint/2010/main" val="3228735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54F47-CC75-BA46-0C85-B9B8C0EBE0AE}"/>
              </a:ext>
            </a:extLst>
          </p:cNvPr>
          <p:cNvSpPr>
            <a:spLocks noGrp="1"/>
          </p:cNvSpPr>
          <p:nvPr>
            <p:ph type="title"/>
          </p:nvPr>
        </p:nvSpPr>
        <p:spPr/>
        <p:txBody>
          <a:bodyPr>
            <a:normAutofit fontScale="90000"/>
          </a:bodyPr>
          <a:lstStyle/>
          <a:p>
            <a:r>
              <a:rPr lang="en-US" dirty="0"/>
              <a:t>Forthcoming Salary Cap Implementation</a:t>
            </a:r>
          </a:p>
        </p:txBody>
      </p:sp>
      <p:sp>
        <p:nvSpPr>
          <p:cNvPr id="3" name="Content Placeholder 2">
            <a:extLst>
              <a:ext uri="{FF2B5EF4-FFF2-40B4-BE49-F238E27FC236}">
                <a16:creationId xmlns:a16="http://schemas.microsoft.com/office/drawing/2014/main" id="{243C0CD5-E5A9-AE99-3101-2E32F19888AD}"/>
              </a:ext>
            </a:extLst>
          </p:cNvPr>
          <p:cNvSpPr>
            <a:spLocks noGrp="1"/>
          </p:cNvSpPr>
          <p:nvPr>
            <p:ph idx="1"/>
          </p:nvPr>
        </p:nvSpPr>
        <p:spPr/>
        <p:txBody>
          <a:bodyPr/>
          <a:lstStyle/>
          <a:p>
            <a:r>
              <a:rPr lang="en-US" dirty="0"/>
              <a:t>Grants notice expected today (1/27/26) or tomorrow (1/28/26) implementing updated salary cap</a:t>
            </a:r>
          </a:p>
          <a:p>
            <a:r>
              <a:rPr lang="en-US" dirty="0"/>
              <a:t>Effective immediately, for any NIH funding proposals utilizing the cap, please use the new rate of $228,000</a:t>
            </a:r>
          </a:p>
          <a:p>
            <a:pPr lvl="1"/>
            <a:r>
              <a:rPr lang="en-US" dirty="0"/>
              <a:t>Proposals in department review do not need to be pulled back to update</a:t>
            </a:r>
          </a:p>
          <a:p>
            <a:pPr lvl="1"/>
            <a:r>
              <a:rPr lang="en-US" dirty="0"/>
              <a:t>Please update ASSIST budgets </a:t>
            </a:r>
          </a:p>
          <a:p>
            <a:pPr lvl="2"/>
            <a:r>
              <a:rPr lang="en-US" dirty="0"/>
              <a:t>ORPA RAs will document any mismatch in a comment</a:t>
            </a:r>
          </a:p>
        </p:txBody>
      </p:sp>
      <p:sp>
        <p:nvSpPr>
          <p:cNvPr id="4" name="Slide Number Placeholder 3">
            <a:extLst>
              <a:ext uri="{FF2B5EF4-FFF2-40B4-BE49-F238E27FC236}">
                <a16:creationId xmlns:a16="http://schemas.microsoft.com/office/drawing/2014/main" id="{7AE9B39D-DD54-1D1B-8D26-8C44A9F38BCE}"/>
              </a:ext>
            </a:extLst>
          </p:cNvPr>
          <p:cNvSpPr>
            <a:spLocks noGrp="1"/>
          </p:cNvSpPr>
          <p:nvPr>
            <p:ph type="sldNum" sz="quarter" idx="12"/>
          </p:nvPr>
        </p:nvSpPr>
        <p:spPr/>
        <p:txBody>
          <a:bodyPr/>
          <a:lstStyle/>
          <a:p>
            <a:fld id="{6D9A7562-078F-0443-99CB-13A7936AC4A7}" type="slidenum">
              <a:rPr lang="en-US" smtClean="0"/>
              <a:t>5</a:t>
            </a:fld>
            <a:endParaRPr lang="en-US"/>
          </a:p>
        </p:txBody>
      </p:sp>
    </p:spTree>
    <p:extLst>
      <p:ext uri="{BB962C8B-B14F-4D97-AF65-F5344CB8AC3E}">
        <p14:creationId xmlns:p14="http://schemas.microsoft.com/office/powerpoint/2010/main" val="862509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11C4E-190E-FB42-551C-0F89C2753846}"/>
              </a:ext>
            </a:extLst>
          </p:cNvPr>
          <p:cNvSpPr>
            <a:spLocks noGrp="1"/>
          </p:cNvSpPr>
          <p:nvPr>
            <p:ph type="title"/>
          </p:nvPr>
        </p:nvSpPr>
        <p:spPr/>
        <p:txBody>
          <a:bodyPr/>
          <a:lstStyle/>
          <a:p>
            <a:r>
              <a:rPr lang="en-US" dirty="0"/>
              <a:t>Reminder: Application Instructions</a:t>
            </a:r>
          </a:p>
        </p:txBody>
      </p:sp>
      <p:sp>
        <p:nvSpPr>
          <p:cNvPr id="3" name="Content Placeholder 2">
            <a:extLst>
              <a:ext uri="{FF2B5EF4-FFF2-40B4-BE49-F238E27FC236}">
                <a16:creationId xmlns:a16="http://schemas.microsoft.com/office/drawing/2014/main" id="{8EDCA587-9AC7-5344-EF7E-433D062BB977}"/>
              </a:ext>
            </a:extLst>
          </p:cNvPr>
          <p:cNvSpPr>
            <a:spLocks noGrp="1"/>
          </p:cNvSpPr>
          <p:nvPr>
            <p:ph idx="1"/>
          </p:nvPr>
        </p:nvSpPr>
        <p:spPr/>
        <p:txBody>
          <a:bodyPr>
            <a:normAutofit/>
          </a:bodyPr>
          <a:lstStyle/>
          <a:p>
            <a:r>
              <a:rPr lang="en-US" sz="3200" dirty="0"/>
              <a:t>NIH updates application instructions frequently</a:t>
            </a:r>
          </a:p>
          <a:p>
            <a:r>
              <a:rPr lang="en-US" sz="3200" dirty="0"/>
              <a:t>Please remember to check the </a:t>
            </a:r>
            <a:r>
              <a:rPr lang="en-US" sz="3200" dirty="0">
                <a:hlinkClick r:id="rId2"/>
              </a:rPr>
              <a:t>current instructions </a:t>
            </a:r>
            <a:r>
              <a:rPr lang="en-US" sz="3200" dirty="0"/>
              <a:t>prior to each application for any updates</a:t>
            </a:r>
          </a:p>
        </p:txBody>
      </p:sp>
      <p:sp>
        <p:nvSpPr>
          <p:cNvPr id="4" name="Slide Number Placeholder 3">
            <a:extLst>
              <a:ext uri="{FF2B5EF4-FFF2-40B4-BE49-F238E27FC236}">
                <a16:creationId xmlns:a16="http://schemas.microsoft.com/office/drawing/2014/main" id="{B0A15921-761C-6284-5565-F8BB5B9332BB}"/>
              </a:ext>
            </a:extLst>
          </p:cNvPr>
          <p:cNvSpPr>
            <a:spLocks noGrp="1"/>
          </p:cNvSpPr>
          <p:nvPr>
            <p:ph type="sldNum" sz="quarter" idx="12"/>
          </p:nvPr>
        </p:nvSpPr>
        <p:spPr/>
        <p:txBody>
          <a:bodyPr/>
          <a:lstStyle/>
          <a:p>
            <a:fld id="{6D9A7562-078F-0443-99CB-13A7936AC4A7}" type="slidenum">
              <a:rPr lang="en-US" smtClean="0"/>
              <a:t>6</a:t>
            </a:fld>
            <a:endParaRPr lang="en-US"/>
          </a:p>
        </p:txBody>
      </p:sp>
    </p:spTree>
    <p:extLst>
      <p:ext uri="{BB962C8B-B14F-4D97-AF65-F5344CB8AC3E}">
        <p14:creationId xmlns:p14="http://schemas.microsoft.com/office/powerpoint/2010/main" val="11355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7C12-E331-227B-B71B-8BA43ECE8B11}"/>
              </a:ext>
            </a:extLst>
          </p:cNvPr>
          <p:cNvSpPr>
            <a:spLocks noGrp="1"/>
          </p:cNvSpPr>
          <p:nvPr>
            <p:ph type="title"/>
          </p:nvPr>
        </p:nvSpPr>
        <p:spPr/>
        <p:txBody>
          <a:bodyPr/>
          <a:lstStyle/>
          <a:p>
            <a:r>
              <a:rPr lang="en-US" dirty="0"/>
              <a:t>Questions?</a:t>
            </a:r>
          </a:p>
        </p:txBody>
      </p:sp>
      <p:pic>
        <p:nvPicPr>
          <p:cNvPr id="8" name="Content Placeholder 7" descr="Questions with solid fill">
            <a:extLst>
              <a:ext uri="{FF2B5EF4-FFF2-40B4-BE49-F238E27FC236}">
                <a16:creationId xmlns:a16="http://schemas.microsoft.com/office/drawing/2014/main" id="{72B25882-8708-2347-FF9A-6BD3D09E1F4D}"/>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733844" y="1674415"/>
            <a:ext cx="3954462" cy="3954462"/>
          </a:xfrm>
        </p:spPr>
      </p:pic>
      <p:sp>
        <p:nvSpPr>
          <p:cNvPr id="3" name="Slide Number Placeholder 2">
            <a:extLst>
              <a:ext uri="{FF2B5EF4-FFF2-40B4-BE49-F238E27FC236}">
                <a16:creationId xmlns:a16="http://schemas.microsoft.com/office/drawing/2014/main" id="{EE34C013-3F62-DC12-62AA-1C2C363D0C90}"/>
              </a:ext>
            </a:extLst>
          </p:cNvPr>
          <p:cNvSpPr>
            <a:spLocks noGrp="1"/>
          </p:cNvSpPr>
          <p:nvPr>
            <p:ph type="sldNum" sz="quarter" idx="12"/>
          </p:nvPr>
        </p:nvSpPr>
        <p:spPr/>
        <p:txBody>
          <a:bodyPr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6D9A7562-078F-0443-99CB-13A7936AC4A7}" type="slidenum">
              <a:rPr kumimoji="0" lang="en-US" sz="1800" b="0" i="0" u="none" strike="noStrike" kern="1200" cap="none" spc="0" normalizeH="0" baseline="0" noProof="0" smtClean="0">
                <a:ln>
                  <a:noFill/>
                </a:ln>
                <a:solidFill>
                  <a:srgbClr val="001E5F"/>
                </a:solidFill>
                <a:effectLst/>
                <a:uLnTx/>
                <a:uFillTx/>
                <a:latin typeface="Aptos" panose="0211000402020202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7</a:t>
            </a:fld>
            <a:endParaRPr kumimoji="0" lang="en-US" sz="1800" b="0" i="0" u="none" strike="noStrike" kern="1200" cap="none" spc="0" normalizeH="0" baseline="0" noProof="0">
              <a:ln>
                <a:noFill/>
              </a:ln>
              <a:solidFill>
                <a:srgbClr val="001E5F"/>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6486479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19C1"/>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4e17f4-cf11-4ce2-b3ef-5de76bf4ce41}" enabled="0" method="" siteId="{374e17f4-cf11-4ce2-b3ef-5de76bf4ce41}" removed="1"/>
</clbl:labelList>
</file>

<file path=docProps/app.xml><?xml version="1.0" encoding="utf-8"?>
<Properties xmlns="http://schemas.openxmlformats.org/officeDocument/2006/extended-properties" xmlns:vt="http://schemas.openxmlformats.org/officeDocument/2006/docPropsVTypes">
  <TotalTime>424</TotalTime>
  <Words>299</Words>
  <Application>Microsoft Office PowerPoint</Application>
  <PresentationFormat>Widescreen</PresentationFormat>
  <Paragraphs>44</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NIH Updates</vt:lpstr>
      <vt:lpstr>Prior Approval Module - NOT-OD-26-026</vt:lpstr>
      <vt:lpstr>Human Fetal Tissue Policy - NOT-OD-26-028 </vt:lpstr>
      <vt:lpstr>Foreign Collaboration PF5 NOFO - PA-26-002 </vt:lpstr>
      <vt:lpstr>Forthcoming Salary Cap Implementation</vt:lpstr>
      <vt:lpstr>Reminder: Application Instructions</vt:lpstr>
      <vt:lpstr>Questions?</vt:lpstr>
    </vt:vector>
  </TitlesOfParts>
  <Manager/>
  <Company>University of Rochester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Billotti, Emily (ORPA)</dc:creator>
  <cp:keywords>University of Rochester</cp:keywords>
  <dc:description/>
  <cp:lastModifiedBy>Billotti, Emily (ORPA)</cp:lastModifiedBy>
  <cp:revision>12</cp:revision>
  <dcterms:created xsi:type="dcterms:W3CDTF">2025-09-12T14:34:27Z</dcterms:created>
  <dcterms:modified xsi:type="dcterms:W3CDTF">2026-01-27T17:00:02Z</dcterms:modified>
  <cp:category/>
</cp:coreProperties>
</file>