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5F"/>
    <a:srgbClr val="0050FF"/>
    <a:srgbClr val="FFD82D"/>
    <a:srgbClr val="FFD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DFF05-06C2-3843-4484-623A1807F062}" v="1" dt="2025-09-30T18:42:20.201"/>
    <p1510:client id="{80FEB833-7210-6A4D-A023-EE517D6D433F}" v="9" dt="2025-09-30T21:39:00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0"/>
    <p:restoredTop sz="94726"/>
  </p:normalViewPr>
  <p:slideViewPr>
    <p:cSldViewPr snapToGrid="0">
      <p:cViewPr varScale="1">
        <p:scale>
          <a:sx n="102" d="100"/>
          <a:sy n="102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9852F4-D39B-0C73-2FBF-55EF6865F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D0969-F3D8-3517-6AE9-BF74280811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B80A5-3815-2646-B5BC-E002C1BF358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B738B-45E4-8A68-3751-0767A9E3D9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BC6A5-74C2-D1CC-3931-626086046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C860-E3F2-7147-9C17-4BF79149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6C105-869B-554F-86B2-F7B7D7FBF15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783F7-297B-3441-9E65-C9D93D1C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783F7-297B-3441-9E65-C9D93D1C7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1805" y="442844"/>
            <a:ext cx="3027007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44619F-638D-F276-62E2-7114E8DED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3" b="4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CDAA27-EC93-4265-ABAD-553FBADD7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09688" y="988679"/>
            <a:ext cx="972624" cy="1271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12" y="1782502"/>
            <a:ext cx="6042775" cy="2852737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541A04-2DA8-BCE6-F371-994039AC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3" b="4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12" y="1782502"/>
            <a:ext cx="6042775" cy="2852737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F4D64E-A9F4-2FEF-5823-90A88ADD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9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C34805-A26A-B0DE-64FD-6C68FE36B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09688" y="988678"/>
            <a:ext cx="972624" cy="1271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717" y="1801752"/>
            <a:ext cx="6518566" cy="285273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1E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1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717" y="1801752"/>
            <a:ext cx="6518566" cy="285273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1E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86" y="2621286"/>
            <a:ext cx="5503025" cy="1615428"/>
          </a:xfrm>
          <a:solidFill>
            <a:srgbClr val="FFD82B"/>
          </a:solidFill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0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3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86" y="2621286"/>
            <a:ext cx="5503025" cy="1615428"/>
          </a:xfrm>
          <a:solidFill>
            <a:srgbClr val="001E5F"/>
          </a:solidFill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D6771E-A2F0-C1A4-6C90-8F3CEACBF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73" y="1785"/>
            <a:ext cx="12185653" cy="68544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9B3CF9-3B3D-DD79-F88B-40E25511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781" y="2621286"/>
            <a:ext cx="7522436" cy="1615428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72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0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09" y="1785"/>
            <a:ext cx="12174380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781" y="2621286"/>
            <a:ext cx="7522436" cy="1615428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66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EA22-24B8-F106-802A-AB853663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6AE1-82F6-A27F-D6EE-66ED9B9A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75" y="1676341"/>
            <a:ext cx="5181600" cy="3954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2C065-ABA8-9494-BED1-0830B556C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7275" y="1676341"/>
            <a:ext cx="5181600" cy="3954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C2194-D0A2-EC36-CE20-14F56780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EA22-24B8-F106-802A-AB85366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348852"/>
            <a:ext cx="5181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6AE1-82F6-A27F-D6EE-66ED9B9A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75" y="1676341"/>
            <a:ext cx="5181600" cy="3918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56D12FE-80CC-9C5E-CDAC-BCCAB2EEA1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C2194-D0A2-EC36-CE20-14F56780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D6B1B8-EB39-7210-8C88-799225564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3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F371-528F-0113-4E79-25DA2A3E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6" y="339227"/>
            <a:ext cx="5332670" cy="14326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974E15-7FCE-83C0-E5B4-4633C9B071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8256"/>
            <a:ext cx="6096000" cy="68397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784DC-6E1B-BB0E-4741-BE3223BC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1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A3095-388C-26AF-3995-C59E940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1805" y="442844"/>
            <a:ext cx="3027007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7BA57E-6338-ACC6-F883-447FD34AF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6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27A3B4-2B19-7576-B42F-5272C42BB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56" y="442844"/>
            <a:ext cx="3029505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CF431E-97AC-257D-4527-7938BDCC8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6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67B6D2-8253-0736-9676-DB3BAF3AF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56" y="442844"/>
            <a:ext cx="3029505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576267-59E2-3F51-ECA2-A4E40FADB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2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B86CB3-094A-E817-132F-521AACDD4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8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FB35-BA48-F6F7-E610-F17CA357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8FFB-4FBB-EDA4-1914-6BBB4FD5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75" y="1674415"/>
            <a:ext cx="10515600" cy="39115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8147D-D362-381F-869D-FA4B7D9E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1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A02D0-9DAA-20AB-488B-D6A8D996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348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49C07-F5E3-2146-4EC9-478FD9B42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275" y="1674415"/>
            <a:ext cx="10515600" cy="3938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45BA-63DC-4422-B485-98CB1F6C1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yellow and black shield with symbols&#10;&#10;AI-generated content may be incorrect.">
            <a:extLst>
              <a:ext uri="{FF2B5EF4-FFF2-40B4-BE49-F238E27FC236}">
                <a16:creationId xmlns:a16="http://schemas.microsoft.com/office/drawing/2014/main" id="{029F3587-0511-154B-986C-2F63031131C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 amt="35000"/>
          </a:blip>
          <a:stretch>
            <a:fillRect/>
          </a:stretch>
        </p:blipFill>
        <p:spPr>
          <a:xfrm>
            <a:off x="9952521" y="4093152"/>
            <a:ext cx="2319689" cy="30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64" r:id="rId3"/>
    <p:sldLayoutId id="2147483671" r:id="rId4"/>
    <p:sldLayoutId id="2147483670" r:id="rId5"/>
    <p:sldLayoutId id="2147483675" r:id="rId6"/>
    <p:sldLayoutId id="2147483649" r:id="rId7"/>
    <p:sldLayoutId id="2147483674" r:id="rId8"/>
    <p:sldLayoutId id="2147483650" r:id="rId9"/>
    <p:sldLayoutId id="2147483665" r:id="rId10"/>
    <p:sldLayoutId id="2147483676" r:id="rId11"/>
    <p:sldLayoutId id="2147483660" r:id="rId12"/>
    <p:sldLayoutId id="2147483673" r:id="rId13"/>
    <p:sldLayoutId id="2147483667" r:id="rId14"/>
    <p:sldLayoutId id="2147483668" r:id="rId15"/>
    <p:sldLayoutId id="2147483666" r:id="rId16"/>
    <p:sldLayoutId id="2147483663" r:id="rId17"/>
    <p:sldLayoutId id="2147483652" r:id="rId18"/>
    <p:sldLayoutId id="2147483661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b="0" i="0" kern="1200">
          <a:solidFill>
            <a:srgbClr val="0050F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0B6-244A-D201-4CAD-1E9632B7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OVPR – Funding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11F94-D96F-4F14-62E7-5D2294F50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75" y="1495307"/>
            <a:ext cx="8445628" cy="993370"/>
          </a:xfrm>
        </p:spPr>
        <p:txBody>
          <a:bodyPr/>
          <a:lstStyle/>
          <a:p>
            <a:r>
              <a:rPr lang="en-US" dirty="0"/>
              <a:t>University Research Awards – deadline this Friday, 1/30/26</a:t>
            </a:r>
          </a:p>
          <a:p>
            <a:r>
              <a:rPr lang="en-US" dirty="0"/>
              <a:t>Open limited submission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A6834-B91C-4314-773C-B300F331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E0D776-A921-9686-C0EC-58A250824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69161"/>
              </p:ext>
            </p:extLst>
          </p:nvPr>
        </p:nvGraphicFramePr>
        <p:xfrm>
          <a:off x="893453" y="2384983"/>
          <a:ext cx="10197972" cy="4211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99324">
                  <a:extLst>
                    <a:ext uri="{9D8B030D-6E8A-4147-A177-3AD203B41FA5}">
                      <a16:colId xmlns:a16="http://schemas.microsoft.com/office/drawing/2014/main" val="3361622220"/>
                    </a:ext>
                  </a:extLst>
                </a:gridCol>
                <a:gridCol w="3399324">
                  <a:extLst>
                    <a:ext uri="{9D8B030D-6E8A-4147-A177-3AD203B41FA5}">
                      <a16:colId xmlns:a16="http://schemas.microsoft.com/office/drawing/2014/main" val="1240010266"/>
                    </a:ext>
                  </a:extLst>
                </a:gridCol>
                <a:gridCol w="3399324">
                  <a:extLst>
                    <a:ext uri="{9D8B030D-6E8A-4147-A177-3AD203B41FA5}">
                      <a16:colId xmlns:a16="http://schemas.microsoft.com/office/drawing/2014/main" val="221285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Discipline /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1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Sinsheimer Fund 2026 Scholar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Prevention or cure of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1/30/2026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04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St. Baldrick’s Foundation Infrastructure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Pediatric cancer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2/06/2026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4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NEA Research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Arts and health, arts and the economy, arts and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2/13/2026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2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Susan G. Komen Foundation Research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Breast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2/20/2026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0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NIH Shared Instrumentation Grant (SIG) Program (S10)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3/16/2026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9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NIH Seed Instrument Support (SIS)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Biomedical research instrumentation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3/16/2026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12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28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B714-AA20-D22E-E3A3-65602E98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OVPR – Leadership Updates</a:t>
            </a:r>
          </a:p>
        </p:txBody>
      </p:sp>
      <p:pic>
        <p:nvPicPr>
          <p:cNvPr id="8" name="Content Placeholder 7" descr="A person wearing glasses and a black jacket&#10;&#10;AI-generated content may be incorrect.">
            <a:extLst>
              <a:ext uri="{FF2B5EF4-FFF2-40B4-BE49-F238E27FC236}">
                <a16:creationId xmlns:a16="http://schemas.microsoft.com/office/drawing/2014/main" id="{7364374B-9989-66B0-DCC9-3623B5CBE4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027" r="11138"/>
          <a:stretch>
            <a:fillRect/>
          </a:stretch>
        </p:blipFill>
        <p:spPr>
          <a:xfrm>
            <a:off x="509666" y="1734510"/>
            <a:ext cx="3061492" cy="383472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7F6A8-9D64-97A3-971B-69B1544C7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8440" y="1674415"/>
            <a:ext cx="2877532" cy="39549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Pradeep </a:t>
            </a:r>
            <a:r>
              <a:rPr lang="en-US" b="1" dirty="0" err="1"/>
              <a:t>Dumpala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Director, Animal Resource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000ED-DAF3-96A8-5617-4427CFA1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5C95D-5E0C-E72C-6B24-4E16533C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909" y="1674415"/>
            <a:ext cx="2877532" cy="383670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B6693D2-AA72-EC3F-966B-08D38E4C475C}"/>
              </a:ext>
            </a:extLst>
          </p:cNvPr>
          <p:cNvSpPr txBox="1">
            <a:spLocks/>
          </p:cNvSpPr>
          <p:nvPr/>
        </p:nvSpPr>
        <p:spPr>
          <a:xfrm>
            <a:off x="3571158" y="1674415"/>
            <a:ext cx="2524841" cy="395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0FF"/>
              </a:buClr>
              <a:buSzPct val="80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FF"/>
              </a:buClr>
              <a:buSzPct val="8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FF"/>
              </a:buClr>
              <a:buSzPct val="8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FF"/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FF"/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Sarah Mumford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Associate Vice President, Human Subject Protection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35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19C1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4e17f4-cf11-4ce2-b3ef-5de76bf4ce41}" enabled="0" method="" siteId="{374e17f4-cf11-4ce2-b3ef-5de76bf4ce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117</Words>
  <Application>Microsoft Office PowerPoint</Application>
  <PresentationFormat>Widescreen</PresentationFormat>
  <Paragraphs>32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OVPR – Funding Updates</vt:lpstr>
      <vt:lpstr>OVPR – Leadership Updates</vt:lpstr>
    </vt:vector>
  </TitlesOfParts>
  <Manager/>
  <Company>University of Rochester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Reitz, Libby</dc:creator>
  <cp:keywords>University of Rochester</cp:keywords>
  <dc:description/>
  <cp:lastModifiedBy>Libby Reitz</cp:lastModifiedBy>
  <cp:revision>4</cp:revision>
  <dcterms:created xsi:type="dcterms:W3CDTF">2025-09-12T14:34:27Z</dcterms:created>
  <dcterms:modified xsi:type="dcterms:W3CDTF">2026-01-27T14:54:43Z</dcterms:modified>
  <cp:category/>
</cp:coreProperties>
</file>