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60" r:id="rId4"/>
    <p:sldId id="261" r:id="rId5"/>
    <p:sldId id="270" r:id="rId6"/>
    <p:sldId id="271" r:id="rId7"/>
    <p:sldId id="264" r:id="rId8"/>
    <p:sldId id="268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FF"/>
    <a:srgbClr val="001E5F"/>
    <a:srgbClr val="FFD82D"/>
    <a:srgbClr val="FFD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0"/>
    <p:restoredTop sz="72310" autoAdjust="0"/>
  </p:normalViewPr>
  <p:slideViewPr>
    <p:cSldViewPr snapToGrid="0">
      <p:cViewPr varScale="1">
        <p:scale>
          <a:sx n="73" d="100"/>
          <a:sy n="73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Billotti" userId="31354799943_tp_box_2" providerId="OAuth2" clId="{1F116834-A966-4C2C-B4F8-7251F892E10B}"/>
    <pc:docChg chg="delSld">
      <pc:chgData name="Emily Billotti" userId="31354799943_tp_box_2" providerId="OAuth2" clId="{1F116834-A966-4C2C-B4F8-7251F892E10B}" dt="2026-02-24T17:06:43.431" v="0" actId="2696"/>
      <pc:docMkLst>
        <pc:docMk/>
      </pc:docMkLst>
      <pc:sldChg chg="del">
        <pc:chgData name="Emily Billotti" userId="31354799943_tp_box_2" providerId="OAuth2" clId="{1F116834-A966-4C2C-B4F8-7251F892E10B}" dt="2026-02-24T17:06:43.431" v="0" actId="2696"/>
        <pc:sldMkLst>
          <pc:docMk/>
          <pc:sldMk cId="2764864791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852F4-D39B-0C73-2FBF-55EF6865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D0969-F3D8-3517-6AE9-BF7428081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80A5-3815-2646-B5BC-E002C1BF35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B738B-45E4-8A68-3751-0767A9E3D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BC6A5-74C2-D1CC-3931-626086046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C860-E3F2-7147-9C17-4BF79149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C105-869B-554F-86B2-F7B7D7FBF15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83F7-297B-3441-9E65-C9D93D1C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afternoon. I have a couple of NIH updates to present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783F7-297B-3441-9E65-C9D93D1C7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44619F-638D-F276-62E2-7114E8DE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DAA27-EC93-4265-ABAD-553FBADD7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9"/>
            <a:ext cx="972624" cy="1271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541A04-2DA8-BCE6-F371-994039AC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" b="4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12" y="1782502"/>
            <a:ext cx="6042775" cy="2852737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F4D64E-A9F4-2FEF-5823-90A88ADD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34805-A26A-B0DE-64FD-6C68FE36B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09688" y="988678"/>
            <a:ext cx="972624" cy="1271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>
            <a:extLst>
              <a:ext uri="{FF2B5EF4-FFF2-40B4-BE49-F238E27FC236}">
                <a16:creationId xmlns:a16="http://schemas.microsoft.com/office/drawing/2014/main" id="{C6C331F1-64CB-79D7-74A3-0EB8E47B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-1" y="0"/>
            <a:ext cx="12192001" cy="685848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717" y="1801752"/>
            <a:ext cx="6518566" cy="285273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13C9FA20-489B-F4BF-4573-47F0D0D6F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3748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1E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FFD82B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86" y="2621286"/>
            <a:ext cx="5503025" cy="1615428"/>
          </a:xfrm>
          <a:solidFill>
            <a:srgbClr val="001E5F"/>
          </a:solidFill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D6771E-A2F0-C1A4-6C90-8F3CEACB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73" y="1785"/>
            <a:ext cx="12185653" cy="68544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9B3CF9-3B3D-DD79-F88B-40E25511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3FE7E-3C98-D558-F8EC-BAB85263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09" y="1785"/>
            <a:ext cx="12174380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FDE23-91D5-093A-FD75-70E529EF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81" y="2621286"/>
            <a:ext cx="7522436" cy="1615428"/>
          </a:xfrm>
          <a:noFill/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DBCF-B013-3250-304D-A0EB7FEB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6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2C065-ABA8-9494-BED1-0830B556C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7275" y="1676341"/>
            <a:ext cx="5181600" cy="39549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A22-24B8-F106-802A-AB85366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5181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AE1-82F6-A27F-D6EE-66ED9B9A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75" y="1676341"/>
            <a:ext cx="5181600" cy="3918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56D12FE-80CC-9C5E-CDAC-BCCAB2EEA1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2194-D0A2-EC36-CE20-14F56780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D6B1B8-EB39-7210-8C88-79922556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371-528F-0113-4E79-25DA2A3E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6" y="339227"/>
            <a:ext cx="5332670" cy="1432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974E15-7FCE-83C0-E5B4-4633C9B07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8256"/>
            <a:ext cx="6096000" cy="68397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84DC-6E1B-BB0E-4741-BE3223BC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A3095-388C-26AF-3995-C59E940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805" y="442844"/>
            <a:ext cx="3027007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7BA57E-6338-ACC6-F883-447FD34AF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30AFB-0E47-A4B2-C133-BEE03D2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rgbClr val="001E5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1E5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27A3B4-2B19-7576-B42F-5272C42B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1E5F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CF431E-97AC-257D-4527-7938BDCC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67B6D2-8253-0736-9676-DB3BAF3A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795D8636-FFDC-CED0-BE97-C6515FB0B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576267-59E2-3F51-ECA2-A4E40FAD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D6B2A-C175-E778-7311-0D184D29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4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9552E-1ADB-0E93-26F9-B937B7EF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6" y="2139731"/>
            <a:ext cx="491271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DBCC-016C-5EB1-F7D9-F7C7C8CF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56" y="4619406"/>
            <a:ext cx="432251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D82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B86CB3-094A-E817-132F-521AACDD4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FB35-BA48-F6F7-E610-F17CA357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8FFB-4FBB-EDA4-1914-6BBB4FD5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4415"/>
            <a:ext cx="10515600" cy="3911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147D-D362-381F-869D-FA4B7D9E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A02D0-9DAA-20AB-488B-D6A8D996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5" y="348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49C07-F5E3-2146-4EC9-478FD9B4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75" y="1674415"/>
            <a:ext cx="10515600" cy="393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45BA-63DC-4422-B485-98CB1F6C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9A7562-078F-0443-99CB-13A7936AC4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yellow and black shield with symbols&#10;&#10;AI-generated content may be incorrect.">
            <a:extLst>
              <a:ext uri="{FF2B5EF4-FFF2-40B4-BE49-F238E27FC236}">
                <a16:creationId xmlns:a16="http://schemas.microsoft.com/office/drawing/2014/main" id="{029F3587-0511-154B-986C-2F63031131C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35000"/>
          </a:blip>
          <a:stretch>
            <a:fillRect/>
          </a:stretch>
        </p:blipFill>
        <p:spPr>
          <a:xfrm>
            <a:off x="9952521" y="4093152"/>
            <a:ext cx="2319689" cy="3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4" r:id="rId3"/>
    <p:sldLayoutId id="2147483671" r:id="rId4"/>
    <p:sldLayoutId id="2147483670" r:id="rId5"/>
    <p:sldLayoutId id="2147483675" r:id="rId6"/>
    <p:sldLayoutId id="2147483649" r:id="rId7"/>
    <p:sldLayoutId id="2147483674" r:id="rId8"/>
    <p:sldLayoutId id="2147483650" r:id="rId9"/>
    <p:sldLayoutId id="2147483665" r:id="rId10"/>
    <p:sldLayoutId id="2147483676" r:id="rId11"/>
    <p:sldLayoutId id="2147483660" r:id="rId12"/>
    <p:sldLayoutId id="2147483673" r:id="rId13"/>
    <p:sldLayoutId id="2147483667" r:id="rId14"/>
    <p:sldLayoutId id="2147483668" r:id="rId15"/>
    <p:sldLayoutId id="2147483666" r:id="rId16"/>
    <p:sldLayoutId id="2147483663" r:id="rId17"/>
    <p:sldLayoutId id="2147483652" r:id="rId18"/>
    <p:sldLayoutId id="2147483661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>
          <a:solidFill>
            <a:srgbClr val="0050F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0FF"/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6-021.html" TargetMode="External"/><Relationship Id="rId2" Type="http://schemas.openxmlformats.org/officeDocument/2006/relationships/hyperlink" Target="https://grants.nih.gov/grants/guide/notice-files/NOT-OD-26-020.htm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6-038.html" TargetMode="External"/><Relationship Id="rId2" Type="http://schemas.openxmlformats.org/officeDocument/2006/relationships/hyperlink" Target="https://grants.nih.gov/grants/guide/notice-files/NOT-OD-26-034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6-02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6-02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rants.nih.gov/grants-process/submit/submission-policies/standard-due-dat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6-040.html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6-032.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6-03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faqs#/common-forms-biographical-sketch-current-pending-support.htm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path.rochester.edu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iversity of Rochester Logo" descr="University of Rochester logo">
            <a:extLst>
              <a:ext uri="{FF2B5EF4-FFF2-40B4-BE49-F238E27FC236}">
                <a16:creationId xmlns:a16="http://schemas.microsoft.com/office/drawing/2014/main" id="{78B7C0E0-37DA-F28A-EBE9-4B1A3D76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6" y="442844"/>
            <a:ext cx="3029505" cy="71223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4DFE9BF-A5D9-822E-5176-C90978119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NIH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E40F45-D845-42D1-7C80-C1D68B1EE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2026</a:t>
            </a:r>
          </a:p>
          <a:p>
            <a:r>
              <a:rPr lang="en-US" dirty="0"/>
              <a:t>Emily Billotti</a:t>
            </a:r>
          </a:p>
          <a:p>
            <a:r>
              <a:rPr lang="en-US" dirty="0"/>
              <a:t>NIH Liaison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9E3E-B301-E033-A857-8960BD34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93BD-74EF-5F13-4BCA-1C496F06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Automatic, Short Term Eligibility Extensions – ESI, K99/R00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64F0-1836-729D-2B9D-5474466F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hlinkClick r:id="rId2" tooltip="https://grants.nih.gov/grants/guide/notice-files/NOT-OD-26-020.html"/>
              </a:rPr>
              <a:t>NOT-OD-26-020</a:t>
            </a:r>
            <a:r>
              <a:rPr lang="en-US" dirty="0"/>
              <a:t> addresses Early Stage Investigator eligibility.</a:t>
            </a:r>
          </a:p>
          <a:p>
            <a:pPr lvl="1"/>
            <a:r>
              <a:rPr lang="en-US" dirty="0"/>
              <a:t>Investigators whose ESI end date was in September, October, or November 2025 will have </a:t>
            </a:r>
            <a:r>
              <a:rPr lang="en-US" b="1" dirty="0"/>
              <a:t>ESI status extended through March 31, 2026</a:t>
            </a:r>
            <a:r>
              <a:rPr lang="en-US" dirty="0"/>
              <a:t>; the last submission as an ESI must be on or before that date.</a:t>
            </a:r>
            <a:endParaRPr lang="en-US" sz="2400" dirty="0"/>
          </a:p>
          <a:p>
            <a:pPr lvl="1"/>
            <a:r>
              <a:rPr lang="en-US" dirty="0"/>
              <a:t>All others retain their current ESI timelines unless extended under other NIH policies.</a:t>
            </a:r>
          </a:p>
          <a:p>
            <a:r>
              <a:rPr lang="en-US" u="sng" dirty="0">
                <a:hlinkClick r:id="rId3" tooltip="https://grants.nih.gov/grants/guide/notice-files/NOT-OD-26-021.html"/>
              </a:rPr>
              <a:t>NOT-OD-26-021</a:t>
            </a:r>
            <a:r>
              <a:rPr lang="en-US" dirty="0"/>
              <a:t> addresses eligibility for the NIH Pathway to Independence Award (K99/R00).</a:t>
            </a:r>
          </a:p>
          <a:p>
            <a:pPr lvl="1"/>
            <a:r>
              <a:rPr lang="en-US" dirty="0"/>
              <a:t>Individuals whose final due date for new/resubmission applications (based on a 48-month eligibility window) was September-November 2025. </a:t>
            </a:r>
            <a:r>
              <a:rPr lang="en-US" b="1" dirty="0"/>
              <a:t>The last submission with K99/R00 eligibility will be February/March 2026.</a:t>
            </a:r>
            <a:endParaRPr lang="en-US" dirty="0"/>
          </a:p>
          <a:p>
            <a:pPr lvl="1"/>
            <a:r>
              <a:rPr lang="en-US" dirty="0"/>
              <a:t>Individuals whose final due date for new/resubmission applications (based on a 48-month eligibility window) was January-March 2026. </a:t>
            </a:r>
            <a:r>
              <a:rPr lang="en-US" b="1" dirty="0"/>
              <a:t>The last submission with K99/R00 eligibility will be June/July 2026.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296DF-1032-3B51-6824-3A036AE6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4F47-CC75-BA46-0C85-B9B8C0EB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Salary Cap Implementation - </a:t>
            </a:r>
            <a:r>
              <a:rPr lang="en-US" dirty="0">
                <a:hlinkClick r:id="rId2" tooltip="https://grants.nih.gov/grants/guide/notice-files/NOT-OD-26-034.html"/>
              </a:rPr>
              <a:t>NOT-OD-26-034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0CD5-E5A9-AE99-3101-2E32F198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Grants notice released 1/28/26 implementing updated salary cap, effective January 1, 2026 per corrected </a:t>
            </a:r>
            <a:r>
              <a:rPr lang="en-US" dirty="0">
                <a:hlinkClick r:id="rId3"/>
              </a:rPr>
              <a:t>NOT-OD-26-038</a:t>
            </a:r>
            <a:r>
              <a:rPr lang="en-US" dirty="0"/>
              <a:t>.</a:t>
            </a:r>
          </a:p>
          <a:p>
            <a:r>
              <a:rPr lang="en-US" dirty="0"/>
              <a:t>Effective immediately, for any NIH funding proposals utilizing the cap, please use the new rate of $228,000</a:t>
            </a:r>
          </a:p>
          <a:p>
            <a:r>
              <a:rPr lang="en-US" dirty="0"/>
              <a:t>Updated salary cap effective in Workday </a:t>
            </a:r>
            <a:r>
              <a:rPr lang="en-US" dirty="0" err="1"/>
              <a:t>MyURHR</a:t>
            </a:r>
            <a:r>
              <a:rPr lang="en-US" dirty="0"/>
              <a:t> on February 1, 2026 for all salary cap awards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B39D-DD54-1D1B-8D26-8C44A9F3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0B6-244A-D201-4CAD-1E9632B7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Prior Approval Module - </a:t>
            </a:r>
            <a:r>
              <a:rPr lang="en-US" u="sng" dirty="0">
                <a:hlinkClick r:id="rId3"/>
              </a:rPr>
              <a:t>NOT-OD-26-026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1F94-D96F-4F14-62E7-5D2294F50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February 20</a:t>
            </a:r>
            <a:r>
              <a:rPr lang="en-US" sz="3200" baseline="30000" dirty="0"/>
              <a:t>th</a:t>
            </a:r>
            <a:r>
              <a:rPr lang="en-US" sz="3200" dirty="0"/>
              <a:t>, 2026</a:t>
            </a:r>
          </a:p>
          <a:p>
            <a:r>
              <a:rPr lang="en-US" sz="3200" dirty="0"/>
              <a:t>All requests submitted through the eRA Commons Prior Approval Module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A6834-B91C-4314-773C-B300F33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B484-AB3C-DD79-3CEB-2BD68839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AIDS application due dates removed - </a:t>
            </a:r>
            <a:r>
              <a:rPr lang="en-US" u="sng" dirty="0">
                <a:hlinkClick r:id="rId3" tooltip="https://grants.nih.gov/grants/guide/notice-files/NOT-OD-26-029.html"/>
              </a:rPr>
              <a:t>NOT-OD-26-029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B516-F801-29D8-F6A6-E503FD87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4415"/>
            <a:ext cx="10515600" cy="4383485"/>
          </a:xfrm>
        </p:spPr>
        <p:txBody>
          <a:bodyPr>
            <a:normAutofit/>
          </a:bodyPr>
          <a:lstStyle/>
          <a:p>
            <a:r>
              <a:rPr lang="en-US" sz="3200" dirty="0"/>
              <a:t>Effective for deadlines on or after May 25</a:t>
            </a:r>
            <a:r>
              <a:rPr lang="en-US" sz="3200" baseline="30000" dirty="0"/>
              <a:t>th</a:t>
            </a:r>
            <a:r>
              <a:rPr lang="en-US" sz="3200" dirty="0"/>
              <a:t>, 2026</a:t>
            </a:r>
          </a:p>
          <a:p>
            <a:r>
              <a:rPr lang="en-US" sz="3200" dirty="0"/>
              <a:t>AIDS application due dates will be removed from all NOFOs</a:t>
            </a:r>
          </a:p>
          <a:p>
            <a:r>
              <a:rPr lang="en-US" sz="3200" dirty="0"/>
              <a:t>Submit AIDS related applications for </a:t>
            </a:r>
            <a:r>
              <a:rPr lang="en-US" sz="3200" dirty="0">
                <a:hlinkClick r:id="rId4"/>
              </a:rPr>
              <a:t>standard due dates</a:t>
            </a:r>
            <a:endParaRPr lang="en-US" sz="3200" dirty="0"/>
          </a:p>
          <a:p>
            <a:r>
              <a:rPr lang="en-US" sz="3200" dirty="0"/>
              <a:t>Double check AIDS-specific NOFOs for early expiration prior to preparing an application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A5523-3DCD-B1D7-985E-8FDFB6C0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D5EE-6C32-4F19-0D44-E3B4E10D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Conference Grants R13/U13 - </a:t>
            </a:r>
            <a:r>
              <a:rPr lang="en-US" u="sng" dirty="0">
                <a:hlinkClick r:id="rId2" tooltip="https://grants.nih.gov/grants/guide/notice-files/NOT-OD-26-040.html"/>
              </a:rPr>
              <a:t>NOT-OD-26-040</a:t>
            </a:r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A211A-93E2-0127-5527-552C9273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90BEF8-7270-1AF8-AAD2-FE7C21A4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Effective February 10</a:t>
            </a:r>
            <a:r>
              <a:rPr lang="en-US" sz="2800" baseline="30000" dirty="0"/>
              <a:t>th</a:t>
            </a:r>
            <a:r>
              <a:rPr lang="en-US" sz="2800" dirty="0"/>
              <a:t>, 2026, NIH no longer requires applicants to request written permission from the individual Institute, Center or Office (ICO) and/or document receipt of permission as part of the cover letter attachment for Conference Grant applications.</a:t>
            </a:r>
          </a:p>
          <a:p>
            <a:r>
              <a:rPr lang="en-US" sz="2800" dirty="0"/>
              <a:t>Application due dates remain unchanged.</a:t>
            </a:r>
          </a:p>
          <a:p>
            <a:r>
              <a:rPr lang="en-US" sz="2800" dirty="0"/>
              <a:t>Applications can communicate assignment preferences to the Division of Receipt and Referral using the PHS Assignment Request Form.</a:t>
            </a:r>
          </a:p>
        </p:txBody>
      </p:sp>
    </p:spTree>
    <p:extLst>
      <p:ext uri="{BB962C8B-B14F-4D97-AF65-F5344CB8AC3E}">
        <p14:creationId xmlns:p14="http://schemas.microsoft.com/office/powerpoint/2010/main" val="22665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4E0C-7DD4-530D-D658-120FB875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BESH no longer Clinical Trials - </a:t>
            </a:r>
            <a:r>
              <a:rPr lang="en-US" u="sng" dirty="0">
                <a:hlinkClick r:id="rId2" tooltip="https://grants.nih.gov/grants/guide/notice-files/NOT-OD-26-032.html"/>
              </a:rPr>
              <a:t>NOT-OD-26-032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9479-AA17-65E4-73BD-E872320B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for deadlines on and after May 25</a:t>
            </a:r>
            <a:r>
              <a:rPr lang="en-US" sz="3200" baseline="30000" dirty="0"/>
              <a:t>th</a:t>
            </a:r>
            <a:r>
              <a:rPr lang="en-US" sz="3200" dirty="0"/>
              <a:t>, 2026</a:t>
            </a:r>
          </a:p>
          <a:p>
            <a:r>
              <a:rPr lang="en-US" sz="3200" dirty="0"/>
              <a:t>Basic Experimental Studies Involving Humans (BESH) no longer subject to requirements under the NIH Clinical Trial Definition.</a:t>
            </a:r>
          </a:p>
          <a:p>
            <a:r>
              <a:rPr lang="en-US" sz="3200" dirty="0"/>
              <a:t>BESH must continue to follow all other applicable clinical research laws, regulations, and policies, including, but not limited to human subjects protections and the NIH Data Management and Sharing Policy.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34232-F118-BF2D-51CE-5F437C5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58CA-2A55-2A2C-F2F6-5105D2C2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Forms Leniency Period Extended - </a:t>
            </a:r>
            <a:r>
              <a:rPr lang="en-US" u="sng" dirty="0">
                <a:hlinkClick r:id="rId3" tooltip="https://grants.nih.gov/grants/guide/notice-files/NOT-OD-26-033.html"/>
              </a:rPr>
              <a:t>NOT-OD-26-033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B6FBF-1C18-2004-9077-4DE9FDE0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5" y="1674415"/>
            <a:ext cx="10515600" cy="4834733"/>
          </a:xfrm>
        </p:spPr>
        <p:txBody>
          <a:bodyPr>
            <a:normAutofit/>
          </a:bodyPr>
          <a:lstStyle/>
          <a:p>
            <a:r>
              <a:rPr lang="en-US" sz="3200" dirty="0"/>
              <a:t>Applications that do not use the Common Forms will trigger warnings, not errors, “through May 2026”</a:t>
            </a:r>
          </a:p>
          <a:p>
            <a:r>
              <a:rPr lang="en-US" sz="3200" dirty="0"/>
              <a:t>Subsequent notice expected in Spring 2026 to announce the date when warnings will escalate to errors</a:t>
            </a:r>
          </a:p>
          <a:p>
            <a:r>
              <a:rPr lang="en-US" sz="3200" dirty="0"/>
              <a:t>Warnings do not prevent application submission, but ORPA continues to recommend resolving all non-informational warnings when possible</a:t>
            </a:r>
          </a:p>
          <a:p>
            <a:r>
              <a:rPr lang="en-US" sz="3200" dirty="0"/>
              <a:t>Recommend continuing to work on Common Form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130E0-F8D6-731B-956A-1D254583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3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1C4E-190E-FB42-551C-0F89C275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 tooltip="https://grants.nih.gov/faqs#/common-forms-biographical-sketch-current-pending-support.htm"/>
              </a:rPr>
              <a:t>Common Form FAQ update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A587-9AC7-5344-EF7E-433D062B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NIH is updating the Common Form FAQs regularly and without announcement</a:t>
            </a:r>
          </a:p>
          <a:p>
            <a:r>
              <a:rPr lang="en-US" sz="3200" dirty="0"/>
              <a:t>ORPA recommends reviewing the FAQs for updated guidance when you have a question about the NIH Common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5921-761C-6284-5565-F8BB5B93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7E9A-200C-048A-20D3-A89FEE0D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1F40-DE87-4CCD-AC0F-F4673DFF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All </a:t>
            </a:r>
            <a:r>
              <a:rPr lang="en-US" sz="2800" b="1" dirty="0"/>
              <a:t>senior/key personnel who are required to submit Other Support information to NIH</a:t>
            </a:r>
            <a:r>
              <a:rPr lang="en-US" sz="2800" dirty="0"/>
              <a:t> (through Just-In-Time procedures, a Research Performance Progress Report (RPPR) (even if no updates are needed), or certain applications) </a:t>
            </a:r>
            <a:r>
              <a:rPr lang="en-US" sz="2800" b="1" dirty="0"/>
              <a:t>must have completed research security training prior to submission</a:t>
            </a:r>
            <a:r>
              <a:rPr lang="en-US" sz="2800" dirty="0"/>
              <a:t>.</a:t>
            </a:r>
          </a:p>
          <a:p>
            <a:r>
              <a:rPr lang="en-US" sz="2800" dirty="0"/>
              <a:t>Effective for NIH </a:t>
            </a:r>
            <a:r>
              <a:rPr lang="en-US" sz="2800" b="1" dirty="0"/>
              <a:t>applications submitted </a:t>
            </a:r>
            <a:r>
              <a:rPr lang="en-US" sz="2800" b="1" i="1" dirty="0"/>
              <a:t>for due dates</a:t>
            </a:r>
            <a:r>
              <a:rPr lang="en-US" sz="2800" b="1" dirty="0"/>
              <a:t> on or after May 25, 2026</a:t>
            </a:r>
            <a:r>
              <a:rPr lang="en-US" sz="2800" dirty="0"/>
              <a:t>, all </a:t>
            </a:r>
            <a:r>
              <a:rPr lang="en-US" sz="2800" b="1" dirty="0"/>
              <a:t>senior/key personnel</a:t>
            </a:r>
            <a:r>
              <a:rPr lang="en-US" sz="2800" dirty="0"/>
              <a:t> listed on an NIH grant application must </a:t>
            </a:r>
            <a:r>
              <a:rPr lang="en-US" sz="2800" b="1" dirty="0"/>
              <a:t>certify to NIH</a:t>
            </a:r>
            <a:r>
              <a:rPr lang="en-US" sz="2800" dirty="0"/>
              <a:t> that they have completed research security training within 12 months of the date of application submission.</a:t>
            </a:r>
          </a:p>
          <a:p>
            <a:r>
              <a:rPr lang="en-US" dirty="0"/>
              <a:t>Research Security Training is accessible in </a:t>
            </a:r>
            <a:r>
              <a:rPr lang="en-US" u="sng" dirty="0" err="1">
                <a:hlinkClick r:id="rId2" tooltip="https://mypath.rochester.edu/"/>
              </a:rPr>
              <a:t>MyPath</a:t>
            </a:r>
            <a:r>
              <a:rPr lang="en-US" dirty="0"/>
              <a:t> by searching for “Research Security” in the search bar.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50582-393D-9365-2D5B-598DD2DE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7562-078F-0443-99CB-13A7936AC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19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4e17f4-cf11-4ce2-b3ef-5de76bf4ce41}" enabled="0" method="" siteId="{374e17f4-cf11-4ce2-b3ef-5de76bf4ce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698</Words>
  <Application>Microsoft Office PowerPoint</Application>
  <PresentationFormat>Widescreen</PresentationFormat>
  <Paragraphs>58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NIH Updates</vt:lpstr>
      <vt:lpstr>Salary Cap Implementation - NOT-OD-26-034</vt:lpstr>
      <vt:lpstr>Reminder: Prior Approval Module - NOT-OD-26-026</vt:lpstr>
      <vt:lpstr>AIDS application due dates removed - NOT-OD-26-029 </vt:lpstr>
      <vt:lpstr>Conference Grants R13/U13 - NOT-OD-26-040 </vt:lpstr>
      <vt:lpstr>BESH no longer Clinical Trials - NOT-OD-26-032</vt:lpstr>
      <vt:lpstr>Common Forms Leniency Period Extended - NOT-OD-26-033 </vt:lpstr>
      <vt:lpstr>Common Form FAQ update </vt:lpstr>
      <vt:lpstr>Research Security Training Reminder</vt:lpstr>
      <vt:lpstr>Automatic, Short Term Eligibility Extensions – ESI, K99/R00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Billotti, Emily (ORPA)</dc:creator>
  <cp:keywords>University of Rochester</cp:keywords>
  <dc:description/>
  <cp:lastModifiedBy>Billotti, Emily (ORPA)</cp:lastModifiedBy>
  <cp:revision>14</cp:revision>
  <dcterms:created xsi:type="dcterms:W3CDTF">2025-09-12T14:34:27Z</dcterms:created>
  <dcterms:modified xsi:type="dcterms:W3CDTF">2026-02-24T17:06:45Z</dcterms:modified>
  <cp:category/>
</cp:coreProperties>
</file>