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4"/>
  </p:notesMasterIdLst>
  <p:handoutMasterIdLst>
    <p:handoutMasterId r:id="rId25"/>
  </p:handoutMasterIdLst>
  <p:sldIdLst>
    <p:sldId id="256" r:id="rId2"/>
    <p:sldId id="339" r:id="rId3"/>
    <p:sldId id="345" r:id="rId4"/>
    <p:sldId id="340" r:id="rId5"/>
    <p:sldId id="344" r:id="rId6"/>
    <p:sldId id="279" r:id="rId7"/>
    <p:sldId id="305" r:id="rId8"/>
    <p:sldId id="326" r:id="rId9"/>
    <p:sldId id="321" r:id="rId10"/>
    <p:sldId id="308" r:id="rId11"/>
    <p:sldId id="323" r:id="rId12"/>
    <p:sldId id="343" r:id="rId13"/>
    <p:sldId id="322" r:id="rId14"/>
    <p:sldId id="303" r:id="rId15"/>
    <p:sldId id="327" r:id="rId16"/>
    <p:sldId id="329" r:id="rId17"/>
    <p:sldId id="342" r:id="rId18"/>
    <p:sldId id="341" r:id="rId19"/>
    <p:sldId id="337" r:id="rId20"/>
    <p:sldId id="335" r:id="rId21"/>
    <p:sldId id="338" r:id="rId22"/>
    <p:sldId id="295" r:id="rId23"/>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1pPr>
    <a:lvl2pPr marL="4572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2pPr>
    <a:lvl3pPr marL="9144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3pPr>
    <a:lvl4pPr marL="13716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4pPr>
    <a:lvl5pPr marL="18288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5pPr>
    <a:lvl6pPr marL="2286000" algn="l" defTabSz="914400" rtl="0" eaLnBrk="1" latinLnBrk="0" hangingPunct="1">
      <a:defRPr sz="2400" kern="1200">
        <a:solidFill>
          <a:schemeClr val="tx1"/>
        </a:solidFill>
        <a:latin typeface="Arial" charset="0"/>
        <a:ea typeface="MS Pゴシック" pitchFamily="-92" charset="-128"/>
        <a:cs typeface="+mn-cs"/>
      </a:defRPr>
    </a:lvl6pPr>
    <a:lvl7pPr marL="2743200" algn="l" defTabSz="914400" rtl="0" eaLnBrk="1" latinLnBrk="0" hangingPunct="1">
      <a:defRPr sz="2400" kern="1200">
        <a:solidFill>
          <a:schemeClr val="tx1"/>
        </a:solidFill>
        <a:latin typeface="Arial" charset="0"/>
        <a:ea typeface="MS Pゴシック" pitchFamily="-92" charset="-128"/>
        <a:cs typeface="+mn-cs"/>
      </a:defRPr>
    </a:lvl7pPr>
    <a:lvl8pPr marL="3200400" algn="l" defTabSz="914400" rtl="0" eaLnBrk="1" latinLnBrk="0" hangingPunct="1">
      <a:defRPr sz="2400" kern="1200">
        <a:solidFill>
          <a:schemeClr val="tx1"/>
        </a:solidFill>
        <a:latin typeface="Arial" charset="0"/>
        <a:ea typeface="MS Pゴシック" pitchFamily="-92" charset="-128"/>
        <a:cs typeface="+mn-cs"/>
      </a:defRPr>
    </a:lvl8pPr>
    <a:lvl9pPr marL="3657600" algn="l" defTabSz="914400" rtl="0" eaLnBrk="1" latinLnBrk="0" hangingPunct="1">
      <a:defRPr sz="2400" kern="1200">
        <a:solidFill>
          <a:schemeClr val="tx1"/>
        </a:solidFill>
        <a:latin typeface="Arial" charset="0"/>
        <a:ea typeface="MS Pゴシック" pitchFamily="-92"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rley" initials="S" lastIdx="2" clrIdx="0">
    <p:extLst>
      <p:ext uri="{19B8F6BF-5375-455C-9EA6-DF929625EA0E}">
        <p15:presenceInfo xmlns:p15="http://schemas.microsoft.com/office/powerpoint/2012/main" userId="S::sfbrown@UR.Rochester.edu::0a97ae5a-3519-4208-8504-0a31269370bf" providerId="AD"/>
      </p:ext>
    </p:extLst>
  </p:cmAuthor>
  <p:cmAuthor id="2" name="Butler, Christopher" initials="BC" lastIdx="7" clrIdx="1">
    <p:extLst>
      <p:ext uri="{19B8F6BF-5375-455C-9EA6-DF929625EA0E}">
        <p15:presenceInfo xmlns:p15="http://schemas.microsoft.com/office/powerpoint/2012/main" userId="S-1-5-21-1409082233-776561741-725345543-35585" providerId="AD"/>
      </p:ext>
    </p:extLst>
  </p:cmAuthor>
  <p:cmAuthor id="3" name="Sullivan, Jeffery P." initials="SJP" lastIdx="5" clrIdx="2">
    <p:extLst>
      <p:ext uri="{19B8F6BF-5375-455C-9EA6-DF929625EA0E}">
        <p15:presenceInfo xmlns:p15="http://schemas.microsoft.com/office/powerpoint/2012/main" userId="S::jpsullivan@UR.Rochester.edu::d57fb559-d40c-43d1-adf4-251fb41086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05" autoAdjust="0"/>
    <p:restoredTop sz="88620" autoAdjust="0"/>
  </p:normalViewPr>
  <p:slideViewPr>
    <p:cSldViewPr>
      <p:cViewPr varScale="1">
        <p:scale>
          <a:sx n="73" d="100"/>
          <a:sy n="73" d="100"/>
        </p:scale>
        <p:origin x="2203"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4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defRPr sz="1200"/>
            </a:lvl1pPr>
          </a:lstStyle>
          <a:p>
            <a:endParaRPr lang="en-US" altLang="en-US" dirty="0"/>
          </a:p>
        </p:txBody>
      </p:sp>
      <p:sp>
        <p:nvSpPr>
          <p:cNvPr id="6147" name="Rectangle 3"/>
          <p:cNvSpPr>
            <a:spLocks noGrp="1" noChangeArrowheads="1"/>
          </p:cNvSpPr>
          <p:nvPr>
            <p:ph type="dt" sz="quarter" idx="1"/>
          </p:nvPr>
        </p:nvSpPr>
        <p:spPr bwMode="auto">
          <a:xfrm>
            <a:off x="3979757"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a:defRPr sz="1200"/>
            </a:lvl1pPr>
          </a:lstStyle>
          <a:p>
            <a:endParaRPr lang="en-US" altLang="en-US" dirty="0"/>
          </a:p>
        </p:txBody>
      </p:sp>
      <p:sp>
        <p:nvSpPr>
          <p:cNvPr id="6148" name="Rectangle 4"/>
          <p:cNvSpPr>
            <a:spLocks noGrp="1" noChangeArrowheads="1"/>
          </p:cNvSpPr>
          <p:nvPr>
            <p:ph type="ftr" sz="quarter" idx="2"/>
          </p:nvPr>
        </p:nvSpPr>
        <p:spPr bwMode="auto">
          <a:xfrm>
            <a:off x="0"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defRPr sz="1200"/>
            </a:lvl1pPr>
          </a:lstStyle>
          <a:p>
            <a:endParaRPr lang="en-US" altLang="en-US" dirty="0"/>
          </a:p>
        </p:txBody>
      </p:sp>
      <p:sp>
        <p:nvSpPr>
          <p:cNvPr id="6149" name="Rectangle 5"/>
          <p:cNvSpPr>
            <a:spLocks noGrp="1" noChangeArrowheads="1"/>
          </p:cNvSpPr>
          <p:nvPr>
            <p:ph type="sldNum" sz="quarter" idx="3"/>
          </p:nvPr>
        </p:nvSpPr>
        <p:spPr bwMode="auto">
          <a:xfrm>
            <a:off x="3979757"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a:defRPr sz="1200"/>
            </a:lvl1pPr>
          </a:lstStyle>
          <a:p>
            <a:fld id="{2E63BE48-60F1-4520-88DB-CDA6EAEAEDC3}" type="slidenum">
              <a:rPr lang="en-US" altLang="en-US"/>
              <a:pPr/>
              <a:t>‹#›</a:t>
            </a:fld>
            <a:endParaRPr lang="en-US" altLang="en-US" dirty="0"/>
          </a:p>
        </p:txBody>
      </p:sp>
    </p:spTree>
    <p:extLst>
      <p:ext uri="{BB962C8B-B14F-4D97-AF65-F5344CB8AC3E}">
        <p14:creationId xmlns:p14="http://schemas.microsoft.com/office/powerpoint/2010/main" val="1060486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defRPr sz="1200"/>
            </a:lvl1pPr>
          </a:lstStyle>
          <a:p>
            <a:endParaRPr lang="en-US" altLang="en-US" dirty="0"/>
          </a:p>
        </p:txBody>
      </p:sp>
      <p:sp>
        <p:nvSpPr>
          <p:cNvPr id="8195" name="Rectangle 3"/>
          <p:cNvSpPr>
            <a:spLocks noGrp="1" noChangeArrowheads="1"/>
          </p:cNvSpPr>
          <p:nvPr>
            <p:ph type="dt" idx="1"/>
          </p:nvPr>
        </p:nvSpPr>
        <p:spPr bwMode="auto">
          <a:xfrm>
            <a:off x="3979757"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a:defRPr sz="1200"/>
            </a:lvl1pPr>
          </a:lstStyle>
          <a:p>
            <a:endParaRPr lang="en-US" altLang="en-US" dirty="0"/>
          </a:p>
        </p:txBody>
      </p:sp>
      <p:sp>
        <p:nvSpPr>
          <p:cNvPr id="819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936414" y="4421823"/>
            <a:ext cx="5150273"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8" name="Rectangle 6"/>
          <p:cNvSpPr>
            <a:spLocks noGrp="1" noChangeArrowheads="1"/>
          </p:cNvSpPr>
          <p:nvPr>
            <p:ph type="ftr" sz="quarter" idx="4"/>
          </p:nvPr>
        </p:nvSpPr>
        <p:spPr bwMode="auto">
          <a:xfrm>
            <a:off x="0"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defRPr sz="1200"/>
            </a:lvl1pPr>
          </a:lstStyle>
          <a:p>
            <a:endParaRPr lang="en-US" altLang="en-US" dirty="0"/>
          </a:p>
        </p:txBody>
      </p:sp>
      <p:sp>
        <p:nvSpPr>
          <p:cNvPr id="8199" name="Rectangle 7"/>
          <p:cNvSpPr>
            <a:spLocks noGrp="1" noChangeArrowheads="1"/>
          </p:cNvSpPr>
          <p:nvPr>
            <p:ph type="sldNum" sz="quarter" idx="5"/>
          </p:nvPr>
        </p:nvSpPr>
        <p:spPr bwMode="auto">
          <a:xfrm>
            <a:off x="3979757"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a:defRPr sz="1200"/>
            </a:lvl1pPr>
          </a:lstStyle>
          <a:p>
            <a:fld id="{8A2C7339-F6A9-4BF3-A7B9-546FE1CB8CD0}" type="slidenum">
              <a:rPr lang="en-US" altLang="en-US"/>
              <a:pPr/>
              <a:t>‹#›</a:t>
            </a:fld>
            <a:endParaRPr lang="en-US" altLang="en-US" dirty="0"/>
          </a:p>
        </p:txBody>
      </p:sp>
    </p:spTree>
    <p:extLst>
      <p:ext uri="{BB962C8B-B14F-4D97-AF65-F5344CB8AC3E}">
        <p14:creationId xmlns:p14="http://schemas.microsoft.com/office/powerpoint/2010/main" val="129452890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S Pゴシック" pitchFamily="-92" charset="-128"/>
        <a:cs typeface="+mn-cs"/>
      </a:defRPr>
    </a:lvl1pPr>
    <a:lvl2pPr marL="457200" algn="l" rtl="0" fontAlgn="base">
      <a:spcBef>
        <a:spcPct val="30000"/>
      </a:spcBef>
      <a:spcAft>
        <a:spcPct val="0"/>
      </a:spcAft>
      <a:defRPr sz="1200" kern="1200">
        <a:solidFill>
          <a:schemeClr val="tx1"/>
        </a:solidFill>
        <a:latin typeface="Arial" charset="0"/>
        <a:ea typeface="MS Pゴシック" pitchFamily="-92" charset="-128"/>
        <a:cs typeface="+mn-cs"/>
      </a:defRPr>
    </a:lvl2pPr>
    <a:lvl3pPr marL="914400" algn="l" rtl="0" fontAlgn="base">
      <a:spcBef>
        <a:spcPct val="30000"/>
      </a:spcBef>
      <a:spcAft>
        <a:spcPct val="0"/>
      </a:spcAft>
      <a:defRPr sz="1200" kern="1200">
        <a:solidFill>
          <a:schemeClr val="tx1"/>
        </a:solidFill>
        <a:latin typeface="Arial" charset="0"/>
        <a:ea typeface="MS Pゴシック" pitchFamily="-92" charset="-128"/>
        <a:cs typeface="+mn-cs"/>
      </a:defRPr>
    </a:lvl3pPr>
    <a:lvl4pPr marL="1371600" algn="l" rtl="0" fontAlgn="base">
      <a:spcBef>
        <a:spcPct val="30000"/>
      </a:spcBef>
      <a:spcAft>
        <a:spcPct val="0"/>
      </a:spcAft>
      <a:defRPr sz="1200" kern="1200">
        <a:solidFill>
          <a:schemeClr val="tx1"/>
        </a:solidFill>
        <a:latin typeface="Arial" charset="0"/>
        <a:ea typeface="MS Pゴシック" pitchFamily="-92" charset="-128"/>
        <a:cs typeface="+mn-cs"/>
      </a:defRPr>
    </a:lvl4pPr>
    <a:lvl5pPr marL="1828800" algn="l" rtl="0" fontAlgn="base">
      <a:spcBef>
        <a:spcPct val="30000"/>
      </a:spcBef>
      <a:spcAft>
        <a:spcPct val="0"/>
      </a:spcAft>
      <a:defRPr sz="1200" kern="1200">
        <a:solidFill>
          <a:schemeClr val="tx1"/>
        </a:solidFill>
        <a:latin typeface="Arial" charset="0"/>
        <a:ea typeface="MS Pゴシック" pitchFamily="-9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FCF351-978F-4711-BBCA-8FCC53A173A6}" type="slidenum">
              <a:rPr lang="en-US" altLang="en-US"/>
              <a:pPr/>
              <a:t>1</a:t>
            </a:fld>
            <a:endParaRPr lang="en-US" alt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2C7339-F6A9-4BF3-A7B9-546FE1CB8CD0}" type="slidenum">
              <a:rPr lang="en-US" altLang="en-US" smtClean="0"/>
              <a:pPr/>
              <a:t>2</a:t>
            </a:fld>
            <a:endParaRPr lang="en-US" altLang="en-US" dirty="0"/>
          </a:p>
        </p:txBody>
      </p:sp>
    </p:spTree>
    <p:extLst>
      <p:ext uri="{BB962C8B-B14F-4D97-AF65-F5344CB8AC3E}">
        <p14:creationId xmlns:p14="http://schemas.microsoft.com/office/powerpoint/2010/main" val="1290581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2C7339-F6A9-4BF3-A7B9-546FE1CB8CD0}" type="slidenum">
              <a:rPr lang="en-US" altLang="en-US" smtClean="0"/>
              <a:pPr/>
              <a:t>8</a:t>
            </a:fld>
            <a:endParaRPr lang="en-US" altLang="en-US" dirty="0"/>
          </a:p>
        </p:txBody>
      </p:sp>
    </p:spTree>
    <p:extLst>
      <p:ext uri="{BB962C8B-B14F-4D97-AF65-F5344CB8AC3E}">
        <p14:creationId xmlns:p14="http://schemas.microsoft.com/office/powerpoint/2010/main" val="73992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A2C7339-F6A9-4BF3-A7B9-546FE1CB8CD0}" type="slidenum">
              <a:rPr lang="en-US" altLang="en-US" smtClean="0"/>
              <a:pPr/>
              <a:t>10</a:t>
            </a:fld>
            <a:endParaRPr lang="en-US" altLang="en-US" dirty="0"/>
          </a:p>
        </p:txBody>
      </p:sp>
    </p:spTree>
    <p:extLst>
      <p:ext uri="{BB962C8B-B14F-4D97-AF65-F5344CB8AC3E}">
        <p14:creationId xmlns:p14="http://schemas.microsoft.com/office/powerpoint/2010/main" val="156789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845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53320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0151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60002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5671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4603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757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27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909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58741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p:cNvSpPr txBox="1"/>
          <p:nvPr userDrawn="1"/>
        </p:nvSpPr>
        <p:spPr>
          <a:xfrm>
            <a:off x="8229600" y="6400800"/>
            <a:ext cx="495300" cy="307777"/>
          </a:xfrm>
          <a:prstGeom prst="rect">
            <a:avLst/>
          </a:prstGeom>
          <a:noFill/>
        </p:spPr>
        <p:txBody>
          <a:bodyPr wrap="square" rtlCol="0">
            <a:spAutoFit/>
          </a:bodyPr>
          <a:lstStyle/>
          <a:p>
            <a:fld id="{6A11DD3B-F2A7-4A00-844E-E8D73999B24F}" type="slidenum">
              <a:rPr lang="en-US" sz="1400" smtClean="0">
                <a:solidFill>
                  <a:srgbClr val="FFFFFF"/>
                </a:solidFill>
              </a:rPr>
              <a:t>‹#›</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eaLnBrk="1" fontAlgn="base" hangingPunct="1">
        <a:spcBef>
          <a:spcPct val="20000"/>
        </a:spcBef>
        <a:spcAft>
          <a:spcPct val="0"/>
        </a:spcAft>
        <a:buFont typeface="Wingdings" pitchFamily="124" charset="2"/>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124" charset="2"/>
        <a:buChar char="§"/>
        <a:defRPr sz="2800">
          <a:solidFill>
            <a:schemeClr val="tx1"/>
          </a:solidFill>
          <a:latin typeface="+mn-lt"/>
          <a:ea typeface="+mn-ea"/>
        </a:defRPr>
      </a:lvl2pPr>
      <a:lvl3pPr marL="1143000" indent="-228600" algn="l" rtl="0" eaLnBrk="1" fontAlgn="base" hangingPunct="1">
        <a:spcBef>
          <a:spcPct val="20000"/>
        </a:spcBef>
        <a:spcAft>
          <a:spcPct val="0"/>
        </a:spcAft>
        <a:buFont typeface="Wingdings" pitchFamily="124" charset="2"/>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rochester.edu/adminfinance/audit/practices.htm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kdavis56@ur.rochester.edu" TargetMode="External"/><Relationship Id="rId2" Type="http://schemas.openxmlformats.org/officeDocument/2006/relationships/hyperlink" Target="mailto:chris.w.butler@rochester.edu"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emf"/><Relationship Id="rId4" Type="http://schemas.openxmlformats.org/officeDocument/2006/relationships/hyperlink" Target="mailto:Shirley.brown@Rochester.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rochester.edu/orpa/_assets/pdf/policy_EffortReportingPolicy.pdf" TargetMode="External"/><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rochester.edu/adminfinance/audit/wp-content/uploads/2024/06/FAOManagement-InternalControls-Feb2017.pdf" TargetMode="External"/><Relationship Id="rId4" Type="http://schemas.openxmlformats.org/officeDocument/2006/relationships/hyperlink" Target="https://www.rochester.edu/adminfinance/audit/wp-content/uploads/2026/02/02172026-Required-Departmental-Internal-Controls-for-Sponsored-Research-Effort-Reporting.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rochester.edu/orpa/policies/#sra"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62000" y="2034482"/>
            <a:ext cx="7772400" cy="1143000"/>
          </a:xfrm>
        </p:spPr>
        <p:txBody>
          <a:bodyPr/>
          <a:lstStyle/>
          <a:p>
            <a:br>
              <a:rPr lang="en-US" dirty="0">
                <a:solidFill>
                  <a:schemeClr val="tx2"/>
                </a:solidFill>
                <a:latin typeface="+mj-lt"/>
                <a:ea typeface="+mj-ea"/>
                <a:cs typeface="+mj-cs"/>
              </a:rPr>
            </a:br>
            <a:endParaRPr lang="en-US" altLang="en-US" dirty="0"/>
          </a:p>
        </p:txBody>
      </p:sp>
      <p:sp>
        <p:nvSpPr>
          <p:cNvPr id="5123" name="Rectangle 3"/>
          <p:cNvSpPr>
            <a:spLocks noGrp="1" noChangeArrowheads="1"/>
          </p:cNvSpPr>
          <p:nvPr>
            <p:ph type="subTitle" idx="1"/>
          </p:nvPr>
        </p:nvSpPr>
        <p:spPr>
          <a:xfrm>
            <a:off x="152400" y="396182"/>
            <a:ext cx="8839200" cy="5318818"/>
          </a:xfrm>
        </p:spPr>
        <p:txBody>
          <a:bodyPr/>
          <a:lstStyle/>
          <a:p>
            <a:pPr>
              <a:spcBef>
                <a:spcPts val="0"/>
              </a:spcBef>
            </a:pPr>
            <a:endParaRPr lang="en-US" sz="2000" b="1" dirty="0">
              <a:latin typeface="Arial" panose="020B0604020202020204" pitchFamily="34" charset="0"/>
              <a:cs typeface="Arial" panose="020B0604020202020204" pitchFamily="34" charset="0"/>
            </a:endParaRPr>
          </a:p>
          <a:p>
            <a:pPr>
              <a:spcBef>
                <a:spcPts val="0"/>
              </a:spcBef>
            </a:pPr>
            <a:r>
              <a:rPr lang="en-US" sz="2400" b="1" dirty="0">
                <a:latin typeface="Calibri" panose="020F0502020204030204" pitchFamily="34" charset="0"/>
                <a:cs typeface="Calibri" panose="020F0502020204030204" pitchFamily="34" charset="0"/>
              </a:rPr>
              <a:t>Sponsored Research </a:t>
            </a:r>
            <a:r>
              <a:rPr lang="en-US" sz="2400" b="1" dirty="0">
                <a:solidFill>
                  <a:schemeClr val="accent4"/>
                </a:solidFill>
                <a:latin typeface="Calibri" panose="020F0502020204030204" pitchFamily="34" charset="0"/>
                <a:cs typeface="Calibri" panose="020F0502020204030204" pitchFamily="34" charset="0"/>
              </a:rPr>
              <a:t>Internal Controls, Compliance Reviews,  Updates/Tips  </a:t>
            </a:r>
          </a:p>
          <a:p>
            <a:pPr>
              <a:spcBef>
                <a:spcPts val="0"/>
              </a:spcBef>
            </a:pPr>
            <a:endParaRPr lang="en-US" sz="2800" b="1" dirty="0">
              <a:latin typeface="Calibri" panose="020F0502020204030204" pitchFamily="34" charset="0"/>
              <a:cs typeface="Calibri" panose="020F0502020204030204" pitchFamily="34" charset="0"/>
            </a:endParaRPr>
          </a:p>
          <a:p>
            <a:pPr>
              <a:spcBef>
                <a:spcPts val="0"/>
              </a:spcBef>
            </a:pPr>
            <a:r>
              <a:rPr lang="en-US" sz="2800" b="1" dirty="0">
                <a:latin typeface="Calibri" panose="020F0502020204030204" pitchFamily="34" charset="0"/>
                <a:cs typeface="Calibri" panose="020F0502020204030204" pitchFamily="34" charset="0"/>
              </a:rPr>
              <a:t>CLASP PRESENTATION  – February 24, 2026 </a:t>
            </a:r>
          </a:p>
          <a:p>
            <a:pPr>
              <a:spcBef>
                <a:spcPts val="0"/>
              </a:spcBef>
            </a:pPr>
            <a:endParaRPr lang="en-US" sz="2800" b="1" dirty="0">
              <a:latin typeface="Calibri" panose="020F0502020204030204" pitchFamily="34" charset="0"/>
              <a:cs typeface="Calibri" panose="020F0502020204030204" pitchFamily="34" charset="0"/>
            </a:endParaRPr>
          </a:p>
          <a:p>
            <a:pPr algn="l"/>
            <a:r>
              <a:rPr lang="en-US" sz="2400" b="1" dirty="0">
                <a:latin typeface="Calibri" panose="020F0502020204030204" pitchFamily="34" charset="0"/>
                <a:cs typeface="Calibri" panose="020F0502020204030204" pitchFamily="34" charset="0"/>
              </a:rPr>
              <a:t>                </a:t>
            </a:r>
            <a:r>
              <a:rPr lang="en-US" sz="2400" b="1" u="sng" dirty="0">
                <a:latin typeface="Calibri" panose="020F0502020204030204" pitchFamily="34" charset="0"/>
                <a:cs typeface="Calibri" panose="020F0502020204030204" pitchFamily="34" charset="0"/>
              </a:rPr>
              <a:t>Office of University Audit (OUA): </a:t>
            </a:r>
          </a:p>
          <a:p>
            <a:endParaRPr lang="en-US" sz="1800" dirty="0">
              <a:latin typeface="Arial" panose="020B0604020202020204" pitchFamily="34" charset="0"/>
              <a:cs typeface="Arial" panose="020B0604020202020204" pitchFamily="34" charset="0"/>
            </a:endParaRPr>
          </a:p>
          <a:p>
            <a:pPr>
              <a:spcBef>
                <a:spcPts val="0"/>
              </a:spcBef>
            </a:pPr>
            <a:endParaRPr lang="en-US" sz="1800" dirty="0">
              <a:latin typeface="Arial" panose="020B0604020202020204" pitchFamily="34" charset="0"/>
              <a:cs typeface="Arial" panose="020B0604020202020204" pitchFamily="34" charset="0"/>
            </a:endParaRPr>
          </a:p>
        </p:txBody>
      </p:sp>
      <p:sp>
        <p:nvSpPr>
          <p:cNvPr id="4" name="Rectangle 3"/>
          <p:cNvSpPr txBox="1">
            <a:spLocks noChangeArrowheads="1"/>
          </p:cNvSpPr>
          <p:nvPr/>
        </p:nvSpPr>
        <p:spPr bwMode="auto">
          <a:xfrm>
            <a:off x="762000" y="3558482"/>
            <a:ext cx="6781800" cy="1394518"/>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 typeface="Wingdings" pitchFamily="124" charset="2"/>
              <a:buNone/>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124" charset="2"/>
              <a:buChar char="§"/>
              <a:defRPr sz="2800">
                <a:solidFill>
                  <a:schemeClr val="tx1"/>
                </a:solidFill>
                <a:latin typeface="+mn-lt"/>
                <a:ea typeface="+mn-ea"/>
              </a:defRPr>
            </a:lvl2pPr>
            <a:lvl3pPr marL="1143000" indent="-228600" algn="l" rtl="0" eaLnBrk="1" fontAlgn="base" hangingPunct="1">
              <a:spcBef>
                <a:spcPct val="20000"/>
              </a:spcBef>
              <a:spcAft>
                <a:spcPct val="0"/>
              </a:spcAft>
              <a:buFont typeface="Wingdings" pitchFamily="124" charset="2"/>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9pPr>
          </a:lstStyle>
          <a:p>
            <a:pPr algn="l"/>
            <a:r>
              <a:rPr lang="en-US" altLang="en-US" sz="2400" dirty="0">
                <a:latin typeface="Calibri" panose="020F0502020204030204" pitchFamily="34" charset="0"/>
                <a:cs typeface="Calibri" panose="020F0502020204030204" pitchFamily="34" charset="0"/>
              </a:rPr>
              <a:t>       </a:t>
            </a:r>
            <a:r>
              <a:rPr lang="en-US" altLang="en-US" sz="2400" i="1" dirty="0">
                <a:latin typeface="Calibri" panose="020F0502020204030204" pitchFamily="34" charset="0"/>
                <a:cs typeface="Calibri" panose="020F0502020204030204" pitchFamily="34" charset="0"/>
              </a:rPr>
              <a:t>Christopher W. Butler, Chief Audit Executive</a:t>
            </a:r>
            <a:r>
              <a:rPr lang="en-US" altLang="en-US" sz="2400" dirty="0">
                <a:latin typeface="Calibri" panose="020F0502020204030204" pitchFamily="34" charset="0"/>
                <a:cs typeface="Calibri" panose="020F0502020204030204" pitchFamily="34" charset="0"/>
              </a:rPr>
              <a:t> </a:t>
            </a:r>
          </a:p>
          <a:p>
            <a:pPr marL="458788" algn="l">
              <a:tabLst>
                <a:tab pos="1601788" algn="l"/>
              </a:tabLst>
            </a:pPr>
            <a:r>
              <a:rPr lang="en-US" sz="2400" i="1" kern="0" dirty="0">
                <a:latin typeface="Calibri" panose="020F0502020204030204" pitchFamily="34" charset="0"/>
                <a:cs typeface="Calibri" panose="020F0502020204030204" pitchFamily="34" charset="0"/>
              </a:rPr>
              <a:t>Shirley Brown, Audit Manager</a:t>
            </a:r>
          </a:p>
          <a:p>
            <a:pPr marL="458788" algn="l">
              <a:tabLst>
                <a:tab pos="1601788" algn="l"/>
              </a:tabLst>
            </a:pPr>
            <a:r>
              <a:rPr lang="en-US" sz="2400" i="1" dirty="0">
                <a:latin typeface="Calibri" panose="020F0502020204030204" pitchFamily="34" charset="0"/>
                <a:cs typeface="Calibri" panose="020F0502020204030204" pitchFamily="34" charset="0"/>
              </a:rPr>
              <a:t>Kimberly Davis, Sr. Internal Auditor</a:t>
            </a:r>
          </a:p>
          <a:p>
            <a:pPr algn="l"/>
            <a:endParaRPr lang="en-US" sz="2000" kern="0" dirty="0">
              <a:latin typeface="Calibri" panose="020F0502020204030204" pitchFamily="34" charset="0"/>
              <a:cs typeface="Calibri" panose="020F0502020204030204" pitchFamily="34" charset="0"/>
            </a:endParaRPr>
          </a:p>
          <a:p>
            <a:pPr algn="l"/>
            <a:endParaRPr lang="en-US" sz="2400" kern="0" dirty="0">
              <a:latin typeface="Calibri" panose="020F0502020204030204" pitchFamily="34" charset="0"/>
              <a:cs typeface="Calibri" panose="020F0502020204030204" pitchFamily="34" charset="0"/>
            </a:endParaRPr>
          </a:p>
          <a:p>
            <a:pPr algn="l"/>
            <a:endParaRPr lang="en-US" sz="1800" kern="0" dirty="0">
              <a:latin typeface="Arial" panose="020B0604020202020204" pitchFamily="34" charset="0"/>
              <a:cs typeface="Arial" panose="020B0604020202020204" pitchFamily="34" charset="0"/>
            </a:endParaRPr>
          </a:p>
          <a:p>
            <a:pPr algn="l">
              <a:spcBef>
                <a:spcPts val="0"/>
              </a:spcBef>
            </a:pPr>
            <a:endParaRPr lang="en-US" sz="1800" kern="0" dirty="0">
              <a:latin typeface="Arial" panose="020B0604020202020204" pitchFamily="34" charset="0"/>
              <a:cs typeface="Arial" panose="020B0604020202020204" pitchFamily="34" charset="0"/>
            </a:endParaRPr>
          </a:p>
        </p:txBody>
      </p:sp>
      <p:pic>
        <p:nvPicPr>
          <p:cNvPr id="3" name="University of Rochester Logo" descr="Blue text on a black background&#10;&#10;AI-generated content may be incorrect.">
            <a:extLst>
              <a:ext uri="{FF2B5EF4-FFF2-40B4-BE49-F238E27FC236}">
                <a16:creationId xmlns:a16="http://schemas.microsoft.com/office/drawing/2014/main" id="{F1E41148-7498-04EE-3D72-0F8CCF816BEE}"/>
              </a:ext>
            </a:extLst>
          </p:cNvPr>
          <p:cNvPicPr>
            <a:picLocks noChangeAspect="1"/>
          </p:cNvPicPr>
          <p:nvPr/>
        </p:nvPicPr>
        <p:blipFill>
          <a:blip r:embed="rId3"/>
          <a:srcRect/>
          <a:stretch/>
        </p:blipFill>
        <p:spPr>
          <a:xfrm>
            <a:off x="685800" y="5715000"/>
            <a:ext cx="2667000" cy="457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820805"/>
            <a:ext cx="8686800" cy="387074"/>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Example of how to complete the </a:t>
            </a:r>
            <a:r>
              <a:rPr lang="en-US" sz="16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Effort Verification Template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p:cNvSpPr txBox="1">
            <a:spLocks/>
          </p:cNvSpPr>
          <p:nvPr/>
        </p:nvSpPr>
        <p:spPr>
          <a:xfrm>
            <a:off x="265404" y="304800"/>
            <a:ext cx="8483600" cy="469001"/>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marL="57150" indent="0" algn="l">
              <a:buNone/>
            </a:pPr>
            <a:r>
              <a:rPr lang="en-US" sz="1600" b="1" i="1" kern="0" dirty="0">
                <a:latin typeface="Calibri" panose="020F0502020204030204" pitchFamily="34" charset="0"/>
                <a:cs typeface="Calibri" panose="020F0502020204030204" pitchFamily="34" charset="0"/>
              </a:rPr>
              <a:t>1a. Effort Reporting Policy Compliance -</a:t>
            </a:r>
            <a:r>
              <a:rPr lang="en-US" sz="1600" b="1" dirty="0">
                <a:latin typeface="Calibri" panose="020F0502020204030204" pitchFamily="34" charset="0"/>
                <a:ea typeface="Calibri" panose="020F0502020204030204" pitchFamily="34" charset="0"/>
                <a:cs typeface="Calibri" panose="020F0502020204030204" pitchFamily="34" charset="0"/>
              </a:rPr>
              <a:t> Management of  Faculty Member/Investigator Effort</a:t>
            </a:r>
          </a:p>
          <a:p>
            <a:pPr marL="57150" indent="0" algn="l">
              <a:buNone/>
            </a:pPr>
            <a:r>
              <a:rPr lang="en-US" sz="1600" b="1" dirty="0">
                <a:latin typeface="Calibri" panose="020F0502020204030204" pitchFamily="34" charset="0"/>
                <a:ea typeface="Calibri" panose="020F0502020204030204" pitchFamily="34" charset="0"/>
                <a:cs typeface="Calibri" panose="020F0502020204030204" pitchFamily="34" charset="0"/>
              </a:rPr>
              <a:t>      Commitment  </a:t>
            </a:r>
          </a:p>
          <a:p>
            <a:pPr marL="57150" indent="0" algn="l">
              <a:buNone/>
            </a:pPr>
            <a:r>
              <a:rPr lang="en-US" sz="1600" b="1" dirty="0">
                <a:latin typeface="Calibri" panose="020F0502020204030204" pitchFamily="34" charset="0"/>
                <a:ea typeface="Calibri" panose="020F0502020204030204" pitchFamily="34" charset="0"/>
                <a:cs typeface="Calibri" panose="020F0502020204030204" pitchFamily="34" charset="0"/>
              </a:rPr>
              <a:t>        </a:t>
            </a:r>
            <a:endParaRPr lang="en-US" sz="1600" b="1" i="1" kern="0" dirty="0">
              <a:latin typeface="Calibri" panose="020F0502020204030204" pitchFamily="34" charset="0"/>
              <a:cs typeface="Calibri" panose="020F0502020204030204" pitchFamily="34" charset="0"/>
            </a:endParaRPr>
          </a:p>
        </p:txBody>
      </p:sp>
      <p:pic>
        <p:nvPicPr>
          <p:cNvPr id="7"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835481"/>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Arrow Connector 2"/>
          <p:cNvCxnSpPr/>
          <p:nvPr/>
        </p:nvCxnSpPr>
        <p:spPr bwMode="auto">
          <a:xfrm flipH="1">
            <a:off x="2362200" y="4648200"/>
            <a:ext cx="609600" cy="0"/>
          </a:xfrm>
          <a:prstGeom prst="straightConnector1">
            <a:avLst/>
          </a:prstGeom>
          <a:ln>
            <a:solidFill>
              <a:srgbClr val="FF0000"/>
            </a:solidFill>
            <a:headEnd type="none" w="med" len="med"/>
            <a:tailEnd type="triangle"/>
          </a:ln>
        </p:spPr>
        <p:style>
          <a:lnRef idx="2">
            <a:schemeClr val="accent4"/>
          </a:lnRef>
          <a:fillRef idx="0">
            <a:schemeClr val="accent4"/>
          </a:fillRef>
          <a:effectRef idx="1">
            <a:schemeClr val="accent4"/>
          </a:effectRef>
          <a:fontRef idx="minor">
            <a:schemeClr val="tx1"/>
          </a:fontRef>
        </p:style>
      </p:cxnSp>
      <p:pic>
        <p:nvPicPr>
          <p:cNvPr id="9" name="Content Placeholder 8">
            <a:extLst>
              <a:ext uri="{FF2B5EF4-FFF2-40B4-BE49-F238E27FC236}">
                <a16:creationId xmlns:a16="http://schemas.microsoft.com/office/drawing/2014/main" id="{52984A87-5E78-FF30-C383-96630B066044}"/>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p:blipFill>
        <p:spPr>
          <a:xfrm>
            <a:off x="228600" y="1143001"/>
            <a:ext cx="8458200" cy="4951562"/>
          </a:xfrm>
          <a:prstGeom prst="rect">
            <a:avLst/>
          </a:prstGeom>
          <a:effectLst>
            <a:outerShdw blurRad="50800" dist="12700" dir="7800000" algn="ctr" rotWithShape="0">
              <a:srgbClr val="FFFFFF">
                <a:alpha val="75000"/>
              </a:srgbClr>
            </a:outerShdw>
          </a:effectLst>
        </p:spPr>
      </p:pic>
      <p:pic>
        <p:nvPicPr>
          <p:cNvPr id="2" name="University of Rochester Logo" descr="Blue text on a black background&#10;&#10;AI-generated content may be incorrect.">
            <a:extLst>
              <a:ext uri="{FF2B5EF4-FFF2-40B4-BE49-F238E27FC236}">
                <a16:creationId xmlns:a16="http://schemas.microsoft.com/office/drawing/2014/main" id="{AC340B4F-1197-5C72-E8F8-C0B61AD9E878}"/>
              </a:ext>
            </a:extLst>
          </p:cNvPr>
          <p:cNvPicPr>
            <a:picLocks noChangeAspect="1"/>
          </p:cNvPicPr>
          <p:nvPr/>
        </p:nvPicPr>
        <p:blipFill>
          <a:blip r:embed="rId5"/>
          <a:srcRect/>
          <a:stretch/>
        </p:blipFill>
        <p:spPr>
          <a:xfrm>
            <a:off x="685800" y="6248400"/>
            <a:ext cx="2590800" cy="381000"/>
          </a:xfrm>
          <a:prstGeom prst="rect">
            <a:avLst/>
          </a:prstGeom>
        </p:spPr>
      </p:pic>
      <p:sp>
        <p:nvSpPr>
          <p:cNvPr id="4" name="TextBox 3">
            <a:extLst>
              <a:ext uri="{FF2B5EF4-FFF2-40B4-BE49-F238E27FC236}">
                <a16:creationId xmlns:a16="http://schemas.microsoft.com/office/drawing/2014/main" id="{D99673A5-058E-4BA4-93F6-3E2D670791A8}"/>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10</a:t>
            </a:fld>
            <a:endParaRPr lang="en-US" sz="1600" dirty="0"/>
          </a:p>
        </p:txBody>
      </p:sp>
    </p:spTree>
    <p:extLst>
      <p:ext uri="{BB962C8B-B14F-4D97-AF65-F5344CB8AC3E}">
        <p14:creationId xmlns:p14="http://schemas.microsoft.com/office/powerpoint/2010/main" val="4286924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F1573-FAD9-152E-E008-099B1FF0A0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559082-830F-99BD-A835-A678BC3EB4D2}"/>
              </a:ext>
            </a:extLst>
          </p:cNvPr>
          <p:cNvSpPr>
            <a:spLocks noGrp="1"/>
          </p:cNvSpPr>
          <p:nvPr>
            <p:ph idx="1"/>
          </p:nvPr>
        </p:nvSpPr>
        <p:spPr>
          <a:xfrm>
            <a:off x="265404" y="720726"/>
            <a:ext cx="8534400" cy="5361018"/>
          </a:xfrm>
        </p:spPr>
        <p:txBody>
          <a:bodyPr/>
          <a:lstStyle/>
          <a:p>
            <a:pPr>
              <a:buFont typeface="Wingdings" panose="05000000000000000000" pitchFamily="2" charset="2"/>
              <a:buChar char="q"/>
            </a:pPr>
            <a:r>
              <a:rPr lang="en-US" sz="1600" b="1" i="1" dirty="0">
                <a:latin typeface="Calibri" panose="020F0502020204030204" pitchFamily="34" charset="0"/>
                <a:ea typeface="Calibri" panose="020F0502020204030204" pitchFamily="34" charset="0"/>
                <a:cs typeface="Calibri" panose="020F0502020204030204" pitchFamily="34" charset="0"/>
              </a:rPr>
              <a:t>Audit Procedure</a:t>
            </a:r>
            <a:r>
              <a:rPr lang="en-US" sz="1600" dirty="0">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OUA will evaluate the accuracy and compliance of the effort reporting for selected faculty/investigators by conducting live interviews, similar to a Federal auditor's “floor check” interview.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Information is obtained directly from the faculty/investigators and focused on: </a:t>
            </a:r>
          </a:p>
          <a:p>
            <a:pPr lvl="0">
              <a:buFont typeface="Courier New" panose="02070309020205020404" pitchFamily="49" charset="0"/>
              <a:buChar char="o"/>
            </a:pPr>
            <a:endPar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lvl="2">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Ensuring the three components of effort (</a:t>
            </a:r>
            <a:r>
              <a:rPr 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Committed</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dirty="0">
                <a:solidFill>
                  <a:srgbClr val="00B0F0"/>
                </a:solidFill>
                <a:latin typeface="Calibri" panose="020F0502020204030204" pitchFamily="34" charset="0"/>
                <a:ea typeface="Calibri" panose="020F0502020204030204" pitchFamily="34" charset="0"/>
                <a:cs typeface="Calibri" panose="020F0502020204030204" pitchFamily="34" charset="0"/>
              </a:rPr>
              <a:t>Reported</a:t>
            </a:r>
            <a:r>
              <a:rPr lang="en-US" sz="1400" dirty="0">
                <a:latin typeface="Calibri" panose="020F0502020204030204" pitchFamily="34" charset="0"/>
                <a:ea typeface="Calibri" panose="020F0502020204030204" pitchFamily="34" charset="0"/>
                <a:cs typeface="Calibri" panose="020F0502020204030204" pitchFamily="34" charset="0"/>
              </a:rPr>
              <a:t>, and</a:t>
            </a:r>
            <a:r>
              <a:rPr lang="en-US" sz="1400" b="1" dirty="0">
                <a:solidFill>
                  <a:srgbClr val="FF33CC"/>
                </a:solidFill>
                <a:latin typeface="Calibri" panose="020F0502020204030204" pitchFamily="34" charset="0"/>
                <a:ea typeface="Calibri" panose="020F0502020204030204" pitchFamily="34" charset="0"/>
                <a:cs typeface="Calibri" panose="020F0502020204030204" pitchFamily="34" charset="0"/>
              </a:rPr>
              <a:t> Actual devoted</a:t>
            </a:r>
            <a:r>
              <a:rPr lang="en-US" sz="1400" b="1"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effort) are a reasonable reflection of activities and are compliant with the overall effort reporting requirements.  </a:t>
            </a:r>
          </a:p>
          <a:p>
            <a:pPr marL="971550" lvl="2" indent="-171450">
              <a:buFont typeface="Courier New" panose="02070309020205020404" pitchFamily="49" charset="0"/>
              <a:buChar char="o"/>
            </a:pPr>
            <a:endParaRPr lang="en-US" sz="1400" b="1" i="1" dirty="0">
              <a:solidFill>
                <a:srgbClr val="FF33CC"/>
              </a:solidFill>
              <a:latin typeface="Calibri" panose="020F0502020204030204" pitchFamily="34" charset="0"/>
              <a:ea typeface="Calibri" panose="020F0502020204030204" pitchFamily="34" charset="0"/>
              <a:cs typeface="Calibri" panose="020F0502020204030204" pitchFamily="34" charset="0"/>
            </a:endParaRPr>
          </a:p>
          <a:p>
            <a:pPr lvl="2">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Verifying that faculty participate in the decision-making and understand their salary allocations as they relate to effort reporting compliance.  </a:t>
            </a:r>
          </a:p>
          <a:p>
            <a:pPr marL="971550" lvl="2" indent="-171450">
              <a:buFont typeface="Courier New" panose="02070309020205020404" pitchFamily="49" charset="0"/>
              <a:buChar char="o"/>
            </a:pPr>
            <a:endParaRPr lang="en-US" sz="1400" dirty="0">
              <a:latin typeface="Calibri" panose="020F0502020204030204" pitchFamily="34" charset="0"/>
              <a:ea typeface="Calibri" panose="020F0502020204030204" pitchFamily="34" charset="0"/>
              <a:cs typeface="Calibri" panose="020F0502020204030204" pitchFamily="34" charset="0"/>
            </a:endParaRPr>
          </a:p>
          <a:p>
            <a:pPr lvl="2">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Cost Sharing, if it exists, with the faculty members/investigators selected as indicated on the Effort Reports.  </a:t>
            </a:r>
          </a:p>
          <a:p>
            <a:pPr marL="971550" lvl="2" indent="-171450">
              <a:buFont typeface="Courier New" panose="02070309020205020404" pitchFamily="49" charset="0"/>
              <a:buChar char="o"/>
            </a:pPr>
            <a:endParaRPr lang="en-US" sz="1400" dirty="0">
              <a:latin typeface="Calibri" panose="020F0502020204030204" pitchFamily="34" charset="0"/>
              <a:ea typeface="Calibri" panose="020F0502020204030204" pitchFamily="34" charset="0"/>
              <a:cs typeface="Calibri" panose="020F0502020204030204" pitchFamily="34" charset="0"/>
            </a:endParaRPr>
          </a:p>
          <a:p>
            <a:pPr lvl="2">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Faculty members/investigators' conflict of interest through the current conflict of interest disclosure forms and conflict management plans (if applicable).  </a:t>
            </a:r>
          </a:p>
          <a:p>
            <a:pPr marL="971550" lvl="2" indent="-171450">
              <a:buFont typeface="Courier New" panose="02070309020205020404" pitchFamily="49" charset="0"/>
              <a:buChar char="o"/>
            </a:pPr>
            <a:endParaRPr lang="en-US" sz="1400"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lvl="2">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Department's compliance with the University's Effort Reporting Policy for Extra Compensation to ensure that it is not a part of the Total University Effort.  A justification is needed if there is an exception. </a:t>
            </a:r>
            <a:endParaRPr lang="en-US" sz="1400" dirty="0">
              <a:solidFill>
                <a:srgbClr val="FF33CC"/>
              </a:solidFill>
              <a:effectLst/>
              <a:latin typeface="Calibri" panose="020F0502020204030204" pitchFamily="34" charset="0"/>
              <a:ea typeface="Calibri" panose="020F0502020204030204" pitchFamily="34" charset="0"/>
              <a:cs typeface="Calibri" panose="020F0502020204030204" pitchFamily="34" charset="0"/>
            </a:endParaRPr>
          </a:p>
          <a:p>
            <a:pPr marL="458788" lvl="1" indent="0">
              <a:buNone/>
            </a:pPr>
            <a:endParaRPr lang="en-US" sz="1400" b="1" u="sng" dirty="0">
              <a:solidFill>
                <a:srgbClr val="000000"/>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18BB9D95-0817-C031-2BFD-DF626761BD86}"/>
              </a:ext>
            </a:extLst>
          </p:cNvPr>
          <p:cNvSpPr txBox="1">
            <a:spLocks/>
          </p:cNvSpPr>
          <p:nvPr/>
        </p:nvSpPr>
        <p:spPr>
          <a:xfrm>
            <a:off x="76200" y="169832"/>
            <a:ext cx="8802396" cy="33499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600" b="1" i="1" kern="0" dirty="0">
                <a:latin typeface="Calibri" panose="020F0502020204030204" pitchFamily="34" charset="0"/>
                <a:cs typeface="Calibri" panose="020F0502020204030204" pitchFamily="34" charset="0"/>
              </a:rPr>
              <a:t>1a. Effort Reporting Policy Compliance  - </a:t>
            </a:r>
            <a:r>
              <a:rPr lang="en-US" sz="1600" b="1" u="sng" dirty="0">
                <a:highlight>
                  <a:srgbClr val="FFFF00"/>
                </a:highlight>
                <a:latin typeface="Calibri" panose="020F0502020204030204" pitchFamily="34" charset="0"/>
                <a:ea typeface="Calibri" panose="020F0502020204030204" pitchFamily="34" charset="0"/>
                <a:cs typeface="Calibri" panose="020F0502020204030204" pitchFamily="34" charset="0"/>
              </a:rPr>
              <a:t>Investigator / Faculty Member </a:t>
            </a:r>
            <a:r>
              <a:rPr lang="en-US" sz="1600" b="1" u="sng" dirty="0">
                <a:latin typeface="Calibri" panose="020F0502020204030204" pitchFamily="34" charset="0"/>
                <a:ea typeface="Calibri" panose="020F0502020204030204" pitchFamily="34" charset="0"/>
                <a:cs typeface="Calibri" panose="020F0502020204030204" pitchFamily="34" charset="0"/>
              </a:rPr>
              <a:t>Effort Evaluation (Floor Check)  </a:t>
            </a:r>
          </a:p>
          <a:p>
            <a:endParaRPr lang="en-US" sz="1600" b="1" i="1" kern="0" dirty="0">
              <a:latin typeface="Calibri" panose="020F0502020204030204" pitchFamily="34" charset="0"/>
              <a:cs typeface="Calibri" panose="020F0502020204030204" pitchFamily="34" charset="0"/>
            </a:endParaRPr>
          </a:p>
        </p:txBody>
      </p:sp>
      <p:pic>
        <p:nvPicPr>
          <p:cNvPr id="7" name="Picture 2">
            <a:extLst>
              <a:ext uri="{FF2B5EF4-FFF2-40B4-BE49-F238E27FC236}">
                <a16:creationId xmlns:a16="http://schemas.microsoft.com/office/drawing/2014/main" id="{266BBFD3-0717-8559-2DB0-6249E1290FD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98" y="519082"/>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C722F9EB-01A1-7F95-7E6F-993F5DC90738}"/>
              </a:ext>
            </a:extLst>
          </p:cNvPr>
          <p:cNvPicPr>
            <a:picLocks noChangeAspect="1"/>
          </p:cNvPicPr>
          <p:nvPr/>
        </p:nvPicPr>
        <p:blipFill>
          <a:blip r:embed="rId3"/>
          <a:srcRect/>
          <a:stretch/>
        </p:blipFill>
        <p:spPr>
          <a:xfrm>
            <a:off x="685800" y="6096000"/>
            <a:ext cx="2590800" cy="386848"/>
          </a:xfrm>
          <a:prstGeom prst="rect">
            <a:avLst/>
          </a:prstGeom>
        </p:spPr>
      </p:pic>
      <p:sp>
        <p:nvSpPr>
          <p:cNvPr id="4" name="TextBox 3">
            <a:extLst>
              <a:ext uri="{FF2B5EF4-FFF2-40B4-BE49-F238E27FC236}">
                <a16:creationId xmlns:a16="http://schemas.microsoft.com/office/drawing/2014/main" id="{C1E8DC28-BECA-6901-425D-8C55D6B7759D}"/>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11</a:t>
            </a:fld>
            <a:endParaRPr lang="en-US" sz="1600" dirty="0"/>
          </a:p>
        </p:txBody>
      </p:sp>
    </p:spTree>
    <p:extLst>
      <p:ext uri="{BB962C8B-B14F-4D97-AF65-F5344CB8AC3E}">
        <p14:creationId xmlns:p14="http://schemas.microsoft.com/office/powerpoint/2010/main" val="3905697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FBAF9-1C1A-1B1F-0FB9-8234A157B5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D618A3-93F0-D7BE-50AF-AA3C7F699D9F}"/>
              </a:ext>
            </a:extLst>
          </p:cNvPr>
          <p:cNvSpPr>
            <a:spLocks noGrp="1"/>
          </p:cNvSpPr>
          <p:nvPr>
            <p:ph idx="1"/>
          </p:nvPr>
        </p:nvSpPr>
        <p:spPr>
          <a:xfrm>
            <a:off x="265404" y="838200"/>
            <a:ext cx="8534400" cy="5243543"/>
          </a:xfrm>
        </p:spPr>
        <p:txBody>
          <a:bodyPr/>
          <a:lstStyle/>
          <a:p>
            <a:pPr marL="344488">
              <a:spcBef>
                <a:spcPts val="1000"/>
              </a:spcBef>
              <a:buFont typeface="Wingdings" panose="05000000000000000000" pitchFamily="2" charset="2"/>
              <a:buChar char="q"/>
            </a:pPr>
            <a:r>
              <a:rPr lang="en-US" altLang="en-US" sz="1600" b="1" u="sng" dirty="0">
                <a:highlight>
                  <a:srgbClr val="FFFFFF"/>
                </a:highlight>
                <a:latin typeface="Calibri" panose="020F0502020204030204" pitchFamily="34" charset="0"/>
                <a:cs typeface="Calibri" panose="020F0502020204030204" pitchFamily="34" charset="0"/>
              </a:rPr>
              <a:t>Payroll Accounting Adjustments:  </a:t>
            </a:r>
          </a:p>
          <a:p>
            <a:endParaRPr lang="en-US" sz="1000" b="1" i="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600" b="1" i="1" dirty="0">
                <a:latin typeface="Calibri" panose="020F0502020204030204" pitchFamily="34" charset="0"/>
                <a:ea typeface="Calibri" panose="020F0502020204030204" pitchFamily="34" charset="0"/>
                <a:cs typeface="Calibri" panose="020F0502020204030204" pitchFamily="34" charset="0"/>
              </a:rPr>
              <a:t>Policy Objectives:  </a:t>
            </a:r>
            <a:endParaRPr lang="en-US" sz="1600" dirty="0">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200" dirty="0">
                <a:latin typeface="Calibri" panose="020F0502020204030204" pitchFamily="34" charset="0"/>
                <a:ea typeface="Calibri" panose="020F0502020204030204" pitchFamily="34" charset="0"/>
                <a:cs typeface="Calibri" panose="020F0502020204030204" pitchFamily="34" charset="0"/>
              </a:rPr>
              <a:t>“</a:t>
            </a:r>
            <a:r>
              <a:rPr lang="en-US" sz="1400" dirty="0">
                <a:latin typeface="Calibri" panose="020F0502020204030204" pitchFamily="34" charset="0"/>
                <a:ea typeface="Calibri" panose="020F0502020204030204" pitchFamily="34" charset="0"/>
                <a:cs typeface="Calibri" panose="020F0502020204030204" pitchFamily="34" charset="0"/>
              </a:rPr>
              <a:t>Once effort certification has been completed, only in certain circumstances will retroactive subsequent effort/payroll allocation adjustments be permitted”. </a:t>
            </a:r>
          </a:p>
          <a:p>
            <a:pPr lvl="2">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If it is necessary to adjust the effort/payroll allocations for a previously certified effort period, submit a Payroll Accounting Adjustment (PAA) using </a:t>
            </a:r>
            <a:r>
              <a:rPr lang="en-US" sz="1400" dirty="0" err="1">
                <a:latin typeface="Calibri" panose="020F0502020204030204" pitchFamily="34" charset="0"/>
                <a:ea typeface="Calibri" panose="020F0502020204030204" pitchFamily="34" charset="0"/>
                <a:cs typeface="Calibri" panose="020F0502020204030204" pitchFamily="34" charset="0"/>
              </a:rPr>
              <a:t>myURHR</a:t>
            </a:r>
            <a:r>
              <a:rPr lang="en-US" sz="1400" dirty="0">
                <a:latin typeface="Calibri" panose="020F0502020204030204" pitchFamily="34" charset="0"/>
                <a:ea typeface="Calibri" panose="020F0502020204030204" pitchFamily="34" charset="0"/>
                <a:cs typeface="Calibri" panose="020F0502020204030204" pitchFamily="34" charset="0"/>
              </a:rPr>
              <a:t> and select the appropriate reason for the retroactive reallocation from the drop-down menu on the PAA process page</a:t>
            </a:r>
            <a:r>
              <a:rPr lang="en-US" sz="1000" dirty="0">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Reallocations of previously certified effort will require re-certification. </a:t>
            </a:r>
            <a:r>
              <a:rPr lang="en-US" sz="1400" i="1" dirty="0">
                <a:latin typeface="Calibri" panose="020F0502020204030204" pitchFamily="34" charset="0"/>
                <a:ea typeface="Calibri" panose="020F0502020204030204" pitchFamily="34" charset="0"/>
                <a:cs typeface="Calibri" panose="020F0502020204030204" pitchFamily="34" charset="0"/>
              </a:rPr>
              <a:t>Refer to policy for further details. </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b="1" u="sng" dirty="0">
                <a:solidFill>
                  <a:srgbClr val="7030A0"/>
                </a:solidFill>
                <a:latin typeface="Calibri" panose="020F0502020204030204" pitchFamily="34" charset="0"/>
                <a:ea typeface="Calibri" panose="020F0502020204030204" pitchFamily="34" charset="0"/>
                <a:cs typeface="Calibri" panose="020F0502020204030204" pitchFamily="34" charset="0"/>
              </a:rPr>
              <a:t>At close out of a project, a PAA should not be used to retroactively change effort/payroll allocations from a sponsored account that is in deficit, if the underlying effort was truly expended on the project.</a:t>
            </a:r>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Rather, the value of effort in excess of the project’s budget is to be a component of the journal entry that transfers the final deficit to an unrestricted account.”</a:t>
            </a:r>
            <a:r>
              <a:rPr lang="en-US" altLang="en-US" sz="1400" b="1" u="sng" dirty="0">
                <a:highlight>
                  <a:srgbClr val="FFFFFF"/>
                </a:highlight>
                <a:latin typeface="Calibri" panose="020F0502020204030204" pitchFamily="34" charset="0"/>
                <a:ea typeface="Calibri" panose="020F0502020204030204" pitchFamily="34" charset="0"/>
                <a:cs typeface="Calibri" panose="020F0502020204030204" pitchFamily="34" charset="0"/>
              </a:rPr>
              <a:t>  </a:t>
            </a:r>
            <a:endParaRPr lang="en-US" altLang="en-US" sz="1600" b="1" u="sng"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000" b="1" i="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600" b="1" i="1" dirty="0">
                <a:latin typeface="Calibri" panose="020F0502020204030204" pitchFamily="34" charset="0"/>
                <a:ea typeface="Calibri" panose="020F0502020204030204" pitchFamily="34" charset="0"/>
                <a:cs typeface="Calibri" panose="020F0502020204030204" pitchFamily="34" charset="0"/>
              </a:rPr>
              <a:t>Audit Procedure:   </a:t>
            </a:r>
            <a:endParaRPr lang="en-US" sz="1600" i="1" dirty="0">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OUA will run </a:t>
            </a:r>
            <a:r>
              <a:rPr lang="en-US" sz="1400" b="1" dirty="0">
                <a:latin typeface="Calibri" panose="020F0502020204030204" pitchFamily="34" charset="0"/>
                <a:ea typeface="Calibri" panose="020F0502020204030204" pitchFamily="34" charset="0"/>
                <a:cs typeface="Calibri" panose="020F0502020204030204" pitchFamily="34" charset="0"/>
              </a:rPr>
              <a:t>URHCM0441</a:t>
            </a:r>
            <a:r>
              <a:rPr lang="en-US" sz="1400" dirty="0">
                <a:latin typeface="Calibri" panose="020F0502020204030204" pitchFamily="34" charset="0"/>
                <a:ea typeface="Calibri" panose="020F0502020204030204" pitchFamily="34" charset="0"/>
                <a:cs typeface="Calibri" panose="020F0502020204030204" pitchFamily="34" charset="0"/>
              </a:rPr>
              <a:t> Pay Accounting Adjustments Reports for the most recent 3 months, filtering by days &gt; 90 days.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The number of Days is calculated from the Pay Period </a:t>
            </a:r>
            <a:r>
              <a:rPr lang="en-US" sz="1400" u="sng" dirty="0">
                <a:latin typeface="Calibri" panose="020F0502020204030204" pitchFamily="34" charset="0"/>
                <a:ea typeface="Calibri" panose="020F0502020204030204" pitchFamily="34" charset="0"/>
                <a:cs typeface="Calibri" panose="020F0502020204030204" pitchFamily="34" charset="0"/>
              </a:rPr>
              <a:t>Begin Date</a:t>
            </a:r>
            <a:r>
              <a:rPr lang="en-US" sz="1400" dirty="0">
                <a:latin typeface="Calibri" panose="020F0502020204030204" pitchFamily="34" charset="0"/>
                <a:ea typeface="Calibri" panose="020F0502020204030204" pitchFamily="34" charset="0"/>
                <a:cs typeface="Calibri" panose="020F0502020204030204" pitchFamily="34" charset="0"/>
              </a:rPr>
              <a:t> and the PAA Date (Date Entered).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Workday </a:t>
            </a:r>
            <a:r>
              <a:rPr lang="en-US" sz="1400" dirty="0" err="1">
                <a:latin typeface="Calibri" panose="020F0502020204030204" pitchFamily="34" charset="0"/>
                <a:ea typeface="Calibri" panose="020F0502020204030204" pitchFamily="34" charset="0"/>
                <a:cs typeface="Calibri" panose="020F0502020204030204" pitchFamily="34" charset="0"/>
              </a:rPr>
              <a:t>myURHR</a:t>
            </a:r>
            <a:r>
              <a:rPr lang="en-US" sz="1400" dirty="0">
                <a:latin typeface="Calibri" panose="020F0502020204030204" pitchFamily="34" charset="0"/>
                <a:ea typeface="Calibri" panose="020F0502020204030204" pitchFamily="34" charset="0"/>
                <a:cs typeface="Calibri" panose="020F0502020204030204" pitchFamily="34" charset="0"/>
              </a:rPr>
              <a:t>  has a dropdown box for the following reasons:  Administrative Delay, Clerical Error, Funding Updates and Changes, Other Adjustment.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OUA will request more detailed reasons from the Administrator for PAA’s &gt; 90 days.  OUA will review for reasonableness and appropriateness.</a:t>
            </a:r>
            <a:endParaRPr lang="en-US" altLang="en-US" sz="1400" b="1" u="sng"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1588" indent="0">
              <a:spcBef>
                <a:spcPts val="1000"/>
              </a:spcBef>
              <a:buNone/>
            </a:pPr>
            <a:endParaRPr lang="en-US" altLang="en-US" sz="1200" u="sng" dirty="0">
              <a:solidFill>
                <a:srgbClr val="FF0000"/>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458788" lvl="1" indent="0">
              <a:buNone/>
            </a:pPr>
            <a:endParaRPr lang="en-US" sz="1200" dirty="0">
              <a:solidFill>
                <a:srgbClr val="FF33CC"/>
              </a:solidFill>
              <a:effectLst/>
              <a:latin typeface="Calibri" panose="020F0502020204030204" pitchFamily="34" charset="0"/>
              <a:ea typeface="Calibri" panose="020F0502020204030204" pitchFamily="34" charset="0"/>
              <a:cs typeface="Calibri" panose="020F0502020204030204" pitchFamily="34" charset="0"/>
            </a:endParaRPr>
          </a:p>
          <a:p>
            <a:pPr marL="458788" lvl="1" indent="0">
              <a:buNone/>
            </a:pPr>
            <a:endParaRPr lang="en-US" sz="1400" b="1" u="sng" dirty="0">
              <a:solidFill>
                <a:srgbClr val="000000"/>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B3364A54-6477-004A-A851-DD12C608A93E}"/>
              </a:ext>
            </a:extLst>
          </p:cNvPr>
          <p:cNvSpPr txBox="1">
            <a:spLocks/>
          </p:cNvSpPr>
          <p:nvPr/>
        </p:nvSpPr>
        <p:spPr>
          <a:xfrm>
            <a:off x="279683" y="169832"/>
            <a:ext cx="8483600" cy="60960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600" b="1" i="1" kern="0" dirty="0">
                <a:latin typeface="Calibri" panose="020F0502020204030204" pitchFamily="34" charset="0"/>
                <a:cs typeface="Calibri" panose="020F0502020204030204" pitchFamily="34" charset="0"/>
              </a:rPr>
              <a:t>1b. Effort Reporting Policy Compliance  - </a:t>
            </a:r>
            <a:r>
              <a:rPr lang="en-US" sz="1600" b="1" dirty="0">
                <a:latin typeface="Calibri" panose="020F0502020204030204" pitchFamily="34" charset="0"/>
                <a:ea typeface="Calibri" panose="020F0502020204030204" pitchFamily="34" charset="0"/>
                <a:cs typeface="Calibri" panose="020F0502020204030204" pitchFamily="34" charset="0"/>
              </a:rPr>
              <a:t>Changes to Previously Certified Effort - Payroll Accounting</a:t>
            </a:r>
          </a:p>
          <a:p>
            <a:pPr algn="l"/>
            <a:r>
              <a:rPr lang="en-US" sz="1600" b="1" dirty="0">
                <a:latin typeface="Calibri" panose="020F0502020204030204" pitchFamily="34" charset="0"/>
                <a:ea typeface="Calibri" panose="020F0502020204030204" pitchFamily="34" charset="0"/>
                <a:cs typeface="Calibri" panose="020F0502020204030204" pitchFamily="34" charset="0"/>
              </a:rPr>
              <a:t>        Adjustments (PAAs) (Previously  called “Reallocations”) </a:t>
            </a:r>
            <a:endParaRPr lang="en-US" sz="1600" b="1" i="1" kern="0" dirty="0">
              <a:latin typeface="Calibri" panose="020F0502020204030204" pitchFamily="34" charset="0"/>
              <a:cs typeface="Calibri" panose="020F0502020204030204" pitchFamily="34" charset="0"/>
            </a:endParaRPr>
          </a:p>
        </p:txBody>
      </p:sp>
      <p:pic>
        <p:nvPicPr>
          <p:cNvPr id="7" name="Picture 2">
            <a:extLst>
              <a:ext uri="{FF2B5EF4-FFF2-40B4-BE49-F238E27FC236}">
                <a16:creationId xmlns:a16="http://schemas.microsoft.com/office/drawing/2014/main" id="{B3613E70-D3D4-EA52-5E35-34DD31D2125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74D9C69B-F051-260E-5346-0F82AE26BDDE}"/>
              </a:ext>
            </a:extLst>
          </p:cNvPr>
          <p:cNvPicPr>
            <a:picLocks noChangeAspect="1"/>
          </p:cNvPicPr>
          <p:nvPr/>
        </p:nvPicPr>
        <p:blipFill>
          <a:blip r:embed="rId3"/>
          <a:srcRect/>
          <a:stretch/>
        </p:blipFill>
        <p:spPr>
          <a:xfrm>
            <a:off x="685800" y="6248400"/>
            <a:ext cx="2590800" cy="439768"/>
          </a:xfrm>
          <a:prstGeom prst="rect">
            <a:avLst/>
          </a:prstGeom>
        </p:spPr>
      </p:pic>
      <p:sp>
        <p:nvSpPr>
          <p:cNvPr id="4" name="TextBox 3">
            <a:extLst>
              <a:ext uri="{FF2B5EF4-FFF2-40B4-BE49-F238E27FC236}">
                <a16:creationId xmlns:a16="http://schemas.microsoft.com/office/drawing/2014/main" id="{B2D58A41-FAE5-29A4-AA7C-243B8994DF15}"/>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12</a:t>
            </a:fld>
            <a:endParaRPr lang="en-US" sz="1600" dirty="0"/>
          </a:p>
        </p:txBody>
      </p:sp>
    </p:spTree>
    <p:extLst>
      <p:ext uri="{BB962C8B-B14F-4D97-AF65-F5344CB8AC3E}">
        <p14:creationId xmlns:p14="http://schemas.microsoft.com/office/powerpoint/2010/main" val="1359034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48D28-6A98-2A2D-17A4-E60D268C67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33BE73-9E89-3006-9DB1-DDFF7B2D7AC7}"/>
              </a:ext>
            </a:extLst>
          </p:cNvPr>
          <p:cNvSpPr>
            <a:spLocks noGrp="1"/>
          </p:cNvSpPr>
          <p:nvPr>
            <p:ph idx="1"/>
          </p:nvPr>
        </p:nvSpPr>
        <p:spPr>
          <a:xfrm>
            <a:off x="276721" y="890656"/>
            <a:ext cx="8534400" cy="5357744"/>
          </a:xfrm>
        </p:spPr>
        <p:txBody>
          <a:bodyPr/>
          <a:lstStyle/>
          <a:p>
            <a:pPr marL="1588" indent="0">
              <a:buNone/>
            </a:pPr>
            <a:r>
              <a:rPr lang="en-US" altLang="en-US" sz="1600" b="1" i="1" dirty="0">
                <a:solidFill>
                  <a:schemeClr val="accent4"/>
                </a:solidFill>
                <a:highlight>
                  <a:srgbClr val="FFFFFF"/>
                </a:highlight>
                <a:latin typeface="Calibri" panose="020F0502020204030204" pitchFamily="34" charset="0"/>
                <a:cs typeface="Calibri" panose="020F0502020204030204" pitchFamily="34" charset="0"/>
              </a:rPr>
              <a:t> </a:t>
            </a:r>
            <a:r>
              <a:rPr lang="en-US" sz="1600" b="1" u="sng" dirty="0">
                <a:highlight>
                  <a:srgbClr val="FFFFFF"/>
                </a:highlight>
                <a:latin typeface="Calibri" panose="020F0502020204030204" pitchFamily="34" charset="0"/>
                <a:ea typeface="Calibri" panose="020F0502020204030204" pitchFamily="34" charset="0"/>
                <a:cs typeface="Calibri" panose="020F0502020204030204" pitchFamily="34" charset="0"/>
              </a:rPr>
              <a:t>Workday procedure – </a:t>
            </a:r>
            <a:r>
              <a:rPr lang="en-US" sz="1600" b="1" i="1" u="sng" dirty="0">
                <a:highlight>
                  <a:srgbClr val="FFFFFF"/>
                </a:highlight>
                <a:latin typeface="Calibri" panose="020F0502020204030204" pitchFamily="34" charset="0"/>
                <a:ea typeface="Calibri" panose="020F0502020204030204" pitchFamily="34" charset="0"/>
                <a:cs typeface="Calibri" panose="020F0502020204030204" pitchFamily="34" charset="0"/>
              </a:rPr>
              <a:t>Electronic:  </a:t>
            </a:r>
          </a:p>
          <a:p>
            <a:pPr marL="687388" lvl="1">
              <a:buFont typeface="Arial" panose="020B0604020202020204" pitchFamily="34" charset="0"/>
              <a:buChar char="•"/>
            </a:pPr>
            <a:r>
              <a:rPr lang="en-US" altLang="en-US" sz="1400" b="1" i="1" dirty="0">
                <a:solidFill>
                  <a:srgbClr val="0070C0"/>
                </a:solidFill>
                <a:highlight>
                  <a:srgbClr val="FFFFFF"/>
                </a:highlight>
                <a:latin typeface="Calibri" panose="020F0502020204030204" pitchFamily="34" charset="0"/>
                <a:cs typeface="Calibri" panose="020F0502020204030204" pitchFamily="34" charset="0"/>
              </a:rPr>
              <a:t>P</a:t>
            </a:r>
            <a:r>
              <a:rPr lang="en-US" sz="1400" b="1" i="1" dirty="0">
                <a:solidFill>
                  <a:srgbClr val="0070C0"/>
                </a:solidFill>
                <a:highlight>
                  <a:srgbClr val="FFFFFF"/>
                </a:highlight>
                <a:latin typeface="Calibri" panose="020F0502020204030204" pitchFamily="34" charset="0"/>
                <a:ea typeface="Calibri" panose="020F0502020204030204" pitchFamily="34" charset="0"/>
                <a:cs typeface="Calibri" panose="020F0502020204030204" pitchFamily="34" charset="0"/>
              </a:rPr>
              <a:t>rocess kicked off and reviewed by ORACS  </a:t>
            </a:r>
          </a:p>
          <a:p>
            <a:pPr marL="687388" lvl="1">
              <a:buFont typeface="Arial" panose="020B0604020202020204" pitchFamily="34" charset="0"/>
              <a:buChar char="•"/>
            </a:pPr>
            <a:r>
              <a:rPr lang="en-US" altLang="en-US" sz="1400" b="1" i="1" dirty="0">
                <a:solidFill>
                  <a:schemeClr val="accent4"/>
                </a:solidFill>
                <a:highlight>
                  <a:srgbClr val="FFFFFF"/>
                </a:highlight>
                <a:latin typeface="Calibri" panose="020F0502020204030204" pitchFamily="34" charset="0"/>
                <a:cs typeface="Calibri" panose="020F0502020204030204" pitchFamily="34" charset="0"/>
              </a:rPr>
              <a:t>Currently, not included in OUA reviews.  </a:t>
            </a: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  </a:t>
            </a:r>
          </a:p>
          <a:p>
            <a:pPr marL="1588" indent="0">
              <a:buNone/>
            </a:pPr>
            <a:endParaRPr lang="en-US" sz="1600" b="1"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1588" indent="0">
              <a:buNone/>
            </a:pPr>
            <a:r>
              <a:rPr lang="en-US" sz="1600" b="1" u="sng" dirty="0">
                <a:highlight>
                  <a:srgbClr val="FFFFFF"/>
                </a:highlight>
                <a:latin typeface="Calibri" panose="020F0502020204030204" pitchFamily="34" charset="0"/>
                <a:ea typeface="Calibri" panose="020F0502020204030204" pitchFamily="34" charset="0"/>
                <a:cs typeface="Calibri" panose="020F0502020204030204" pitchFamily="34" charset="0"/>
              </a:rPr>
              <a:t>General Principles:  </a:t>
            </a:r>
          </a:p>
          <a:p>
            <a:pPr>
              <a:buFont typeface="Arial" panose="020B0604020202020204" pitchFamily="34" charset="0"/>
              <a:buChar char="•"/>
            </a:pPr>
            <a:r>
              <a:rPr lang="en-US" sz="1400" b="1" dirty="0">
                <a:highlight>
                  <a:srgbClr val="FFFFFF"/>
                </a:highlight>
                <a:latin typeface="Calibri" panose="020F0502020204030204" pitchFamily="34" charset="0"/>
                <a:ea typeface="Calibri" panose="020F0502020204030204" pitchFamily="34" charset="0"/>
                <a:cs typeface="Calibri" panose="020F0502020204030204" pitchFamily="34" charset="0"/>
              </a:rPr>
              <a:t>Effort must be certified for faculty members, staff members and other individuals </a:t>
            </a: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who have payroll—in whole or in part— </a:t>
            </a:r>
            <a:r>
              <a:rPr lang="en-US" sz="1400" b="1" dirty="0">
                <a:highlight>
                  <a:srgbClr val="FFFFFF"/>
                </a:highlight>
                <a:latin typeface="Calibri" panose="020F0502020204030204" pitchFamily="34" charset="0"/>
                <a:ea typeface="Calibri" panose="020F0502020204030204" pitchFamily="34" charset="0"/>
                <a:cs typeface="Calibri" panose="020F0502020204030204" pitchFamily="34" charset="0"/>
              </a:rPr>
              <a:t>charged directly to sponsored projects or who expend committed effort on a sponsored project,</a:t>
            </a: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 even if the effort is cost shared (i.e., no part of the individual’s payroll is charged to the project).</a:t>
            </a:r>
          </a:p>
          <a:p>
            <a:pPr marL="400050" lvl="1" indent="0">
              <a:buNone/>
            </a:pPr>
            <a:endParaRPr lang="en-US" sz="1000"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r>
              <a:rPr lang="en-US" sz="1400" b="1" dirty="0">
                <a:highlight>
                  <a:srgbClr val="FFFFFF"/>
                </a:highlight>
                <a:latin typeface="Calibri" panose="020F0502020204030204" pitchFamily="34" charset="0"/>
                <a:ea typeface="Calibri" panose="020F0502020204030204" pitchFamily="34" charset="0"/>
                <a:cs typeface="Calibri" panose="020F0502020204030204" pitchFamily="34" charset="0"/>
              </a:rPr>
              <a:t>Effort certification will occur at least twice per year based upon predefined time periods:</a:t>
            </a:r>
          </a:p>
          <a:p>
            <a:pPr marL="857250" lvl="2" indent="0">
              <a:buNone/>
            </a:pPr>
            <a:r>
              <a:rPr lang="en-US" sz="1400" b="1" dirty="0">
                <a:highlight>
                  <a:srgbClr val="FFFFFF"/>
                </a:highlight>
                <a:latin typeface="Calibri" panose="020F0502020204030204" pitchFamily="34" charset="0"/>
                <a:ea typeface="Calibri" panose="020F0502020204030204" pitchFamily="34" charset="0"/>
                <a:cs typeface="Calibri" panose="020F0502020204030204" pitchFamily="34" charset="0"/>
              </a:rPr>
              <a:t>Persons with academic (9 month) appointments:</a:t>
            </a:r>
          </a:p>
          <a:p>
            <a:pPr marL="1314450" lvl="3"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January – May                          Certify in June</a:t>
            </a:r>
          </a:p>
          <a:p>
            <a:pPr marL="1314450" lvl="3"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June – August (if applicable) Certify in September</a:t>
            </a:r>
          </a:p>
          <a:p>
            <a:pPr marL="1314450" lvl="3"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September – December         Certify in January</a:t>
            </a:r>
          </a:p>
          <a:p>
            <a:pPr marL="857250" lvl="2"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en-US" sz="1400" b="1" dirty="0">
                <a:highlight>
                  <a:srgbClr val="FFFFFF"/>
                </a:highlight>
                <a:latin typeface="Calibri" panose="020F0502020204030204" pitchFamily="34" charset="0"/>
                <a:ea typeface="Calibri" panose="020F0502020204030204" pitchFamily="34" charset="0"/>
                <a:cs typeface="Calibri" panose="020F0502020204030204" pitchFamily="34" charset="0"/>
              </a:rPr>
              <a:t>Persons with non-academic (12 month) appointments</a:t>
            </a: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a:t>
            </a:r>
          </a:p>
          <a:p>
            <a:pPr marL="1314450" lvl="3"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January – June                         Certify in July</a:t>
            </a:r>
          </a:p>
          <a:p>
            <a:pPr marL="1314450" lvl="3"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July – December                      Certify in January</a:t>
            </a:r>
          </a:p>
          <a:p>
            <a:pPr marL="1314450" lvl="3" indent="0">
              <a:buNone/>
            </a:pPr>
            <a:endPar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By completing the effort certification statement, an </a:t>
            </a:r>
            <a:r>
              <a:rPr lang="en-US" sz="1400" b="1" dirty="0">
                <a:highlight>
                  <a:srgbClr val="FFFFFF"/>
                </a:highlight>
                <a:latin typeface="Calibri" panose="020F0502020204030204" pitchFamily="34" charset="0"/>
                <a:ea typeface="Calibri" panose="020F0502020204030204" pitchFamily="34" charset="0"/>
                <a:cs typeface="Calibri" panose="020F0502020204030204" pitchFamily="34" charset="0"/>
              </a:rPr>
              <a:t>individual certifies </a:t>
            </a:r>
            <a:r>
              <a:rPr lang="en-US" sz="1400" dirty="0">
                <a:highlight>
                  <a:srgbClr val="FFFFFF"/>
                </a:highlight>
                <a:latin typeface="Calibri" panose="020F0502020204030204" pitchFamily="34" charset="0"/>
                <a:ea typeface="Calibri" panose="020F0502020204030204" pitchFamily="34" charset="0"/>
                <a:cs typeface="Calibri" panose="020F0502020204030204" pitchFamily="34" charset="0"/>
              </a:rPr>
              <a:t>that the effort/payroll allocation for the respective effort certification period is a reasonable reflection of the actual effort/actual work performed for that time period.</a:t>
            </a:r>
            <a:endParaRPr lang="en-US" sz="1400" b="1" u="sng"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4ACAF8CB-AE67-45B2-9F69-C888AB54A3BD}"/>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1c. Effort Reporting Policy Compliance - Effort Certification  </a:t>
            </a:r>
          </a:p>
        </p:txBody>
      </p:sp>
      <p:pic>
        <p:nvPicPr>
          <p:cNvPr id="7" name="Picture 2">
            <a:extLst>
              <a:ext uri="{FF2B5EF4-FFF2-40B4-BE49-F238E27FC236}">
                <a16:creationId xmlns:a16="http://schemas.microsoft.com/office/drawing/2014/main" id="{C7CC0C9E-00C6-A53F-64B5-EB1AB4D2224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74325960-3227-89F0-BCC7-B022330AA872}"/>
              </a:ext>
            </a:extLst>
          </p:cNvPr>
          <p:cNvPicPr>
            <a:picLocks noChangeAspect="1"/>
          </p:cNvPicPr>
          <p:nvPr/>
        </p:nvPicPr>
        <p:blipFill>
          <a:blip r:embed="rId3"/>
          <a:srcRect/>
          <a:stretch/>
        </p:blipFill>
        <p:spPr>
          <a:xfrm>
            <a:off x="685800" y="6365254"/>
            <a:ext cx="2514600" cy="340345"/>
          </a:xfrm>
          <a:prstGeom prst="rect">
            <a:avLst/>
          </a:prstGeom>
        </p:spPr>
      </p:pic>
      <p:sp>
        <p:nvSpPr>
          <p:cNvPr id="4" name="TextBox 3">
            <a:extLst>
              <a:ext uri="{FF2B5EF4-FFF2-40B4-BE49-F238E27FC236}">
                <a16:creationId xmlns:a16="http://schemas.microsoft.com/office/drawing/2014/main" id="{B94ACE95-09A5-FE96-3C0B-0BF0ED0C9D63}"/>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13</a:t>
            </a:fld>
            <a:endParaRPr lang="en-US" sz="1600" dirty="0"/>
          </a:p>
        </p:txBody>
      </p:sp>
    </p:spTree>
    <p:extLst>
      <p:ext uri="{BB962C8B-B14F-4D97-AF65-F5344CB8AC3E}">
        <p14:creationId xmlns:p14="http://schemas.microsoft.com/office/powerpoint/2010/main" val="210207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404" y="720725"/>
            <a:ext cx="8726196" cy="5451475"/>
          </a:xfrm>
        </p:spPr>
        <p:txBody>
          <a:bodyPr/>
          <a:lstStyle/>
          <a:p>
            <a:pPr>
              <a:buFont typeface="Wingdings" panose="05000000000000000000" pitchFamily="2" charset="2"/>
              <a:buChar char="q"/>
            </a:pPr>
            <a:r>
              <a:rPr lang="en-US" sz="1600" b="1" dirty="0">
                <a:latin typeface="Calibri" panose="020F0502020204030204" pitchFamily="34" charset="0"/>
                <a:cs typeface="Calibri" panose="020F0502020204030204" pitchFamily="34" charset="0"/>
              </a:rPr>
              <a:t>Annually, OUA initiates a series of full-scope Sponsored Research Reviews  </a:t>
            </a:r>
          </a:p>
          <a:p>
            <a:pPr>
              <a:spcBef>
                <a:spcPts val="1000"/>
              </a:spcBef>
              <a:buFont typeface="Wingdings" panose="05000000000000000000" pitchFamily="2" charset="2"/>
              <a:buChar char="q"/>
            </a:pPr>
            <a:r>
              <a:rPr lang="en-US" sz="1600" b="1" dirty="0">
                <a:latin typeface="Calibri" panose="020F0502020204030204" pitchFamily="34" charset="0"/>
                <a:cs typeface="Calibri" panose="020F0502020204030204" pitchFamily="34" charset="0"/>
              </a:rPr>
              <a:t>Purpose: </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Provide an objective assessment regarding risk exposures as to adherence to University’s Policies, which is based on regulations set forth by the Uniform Guidance and other external regulations. </a:t>
            </a:r>
            <a:endParaRPr lang="en-US" sz="1600" b="1" dirty="0">
              <a:latin typeface="Calibri" panose="020F0502020204030204" pitchFamily="34" charset="0"/>
              <a:cs typeface="Calibri" panose="020F0502020204030204" pitchFamily="34" charset="0"/>
            </a:endParaRPr>
          </a:p>
          <a:p>
            <a:pPr>
              <a:spcBef>
                <a:spcPts val="1000"/>
              </a:spcBef>
              <a:buFont typeface="Wingdings" panose="05000000000000000000" pitchFamily="2" charset="2"/>
              <a:buChar char="q"/>
            </a:pPr>
            <a:r>
              <a:rPr lang="en-US" sz="1600" b="1" dirty="0">
                <a:latin typeface="Calibri" panose="020F0502020204030204" pitchFamily="34" charset="0"/>
                <a:cs typeface="Calibri" panose="020F0502020204030204" pitchFamily="34" charset="0"/>
              </a:rPr>
              <a:t>Key focus areas:</a:t>
            </a:r>
          </a:p>
          <a:p>
            <a:pPr marL="0" indent="0">
              <a:spcBef>
                <a:spcPts val="1000"/>
              </a:spcBef>
              <a:buNone/>
            </a:pPr>
            <a:endParaRPr lang="en-US" sz="1600" b="1" dirty="0">
              <a:latin typeface="Calibri" panose="020F0502020204030204" pitchFamily="34" charset="0"/>
              <a:cs typeface="Calibri" panose="020F0502020204030204" pitchFamily="34" charset="0"/>
            </a:endParaRPr>
          </a:p>
          <a:p>
            <a:pPr>
              <a:spcBef>
                <a:spcPts val="1000"/>
              </a:spcBef>
              <a:buFont typeface="Wingdings" panose="05000000000000000000" pitchFamily="2" charset="2"/>
              <a:buChar char="q"/>
            </a:pPr>
            <a:endParaRPr lang="en-US" sz="1600" b="1" dirty="0">
              <a:latin typeface="Calibri" panose="020F0502020204030204" pitchFamily="34" charset="0"/>
              <a:cs typeface="Calibri" panose="020F0502020204030204" pitchFamily="34" charset="0"/>
            </a:endParaRPr>
          </a:p>
          <a:p>
            <a:pPr marL="0" indent="0">
              <a:spcBef>
                <a:spcPts val="1000"/>
              </a:spcBef>
              <a:buNone/>
            </a:pPr>
            <a:endParaRPr lang="en-US" sz="1600" b="1" dirty="0">
              <a:latin typeface="Calibri" panose="020F0502020204030204" pitchFamily="34" charset="0"/>
              <a:cs typeface="Calibri" panose="020F0502020204030204" pitchFamily="34" charset="0"/>
            </a:endParaRPr>
          </a:p>
          <a:p>
            <a:pPr marL="0" indent="0">
              <a:buNone/>
            </a:pPr>
            <a:endParaRPr lang="en-US" sz="1000" b="1" dirty="0">
              <a:latin typeface="Arial" panose="020B0604020202020204" pitchFamily="34" charset="0"/>
              <a:cs typeface="Arial" panose="020B0604020202020204" pitchFamily="34" charset="0"/>
            </a:endParaRPr>
          </a:p>
        </p:txBody>
      </p:sp>
      <p:sp>
        <p:nvSpPr>
          <p:cNvPr id="9" name="Title 1"/>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Full-Scope Audits</a:t>
            </a:r>
            <a:endParaRPr lang="en-US" sz="20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a:extLst>
              <a:ext uri="{FF2B5EF4-FFF2-40B4-BE49-F238E27FC236}">
                <a16:creationId xmlns:a16="http://schemas.microsoft.com/office/drawing/2014/main" id="{9A19F945-89E7-3AD0-C745-1C8CAD1CF484}"/>
              </a:ext>
            </a:extLst>
          </p:cNvPr>
          <p:cNvGraphicFramePr>
            <a:graphicFrameLocks noGrp="1"/>
          </p:cNvGraphicFramePr>
          <p:nvPr>
            <p:extLst>
              <p:ext uri="{D42A27DB-BD31-4B8C-83A1-F6EECF244321}">
                <p14:modId xmlns:p14="http://schemas.microsoft.com/office/powerpoint/2010/main" val="112425204"/>
              </p:ext>
            </p:extLst>
          </p:nvPr>
        </p:nvGraphicFramePr>
        <p:xfrm>
          <a:off x="685800" y="2514601"/>
          <a:ext cx="8305800" cy="3775075"/>
        </p:xfrm>
        <a:graphic>
          <a:graphicData uri="http://schemas.openxmlformats.org/drawingml/2006/table">
            <a:tbl>
              <a:tblPr firstRow="1" firstCol="1" bandRow="1">
                <a:tableStyleId>{5C22544A-7EE6-4342-B048-85BDC9FD1C3A}</a:tableStyleId>
              </a:tblPr>
              <a:tblGrid>
                <a:gridCol w="8305800">
                  <a:extLst>
                    <a:ext uri="{9D8B030D-6E8A-4147-A177-3AD203B41FA5}">
                      <a16:colId xmlns:a16="http://schemas.microsoft.com/office/drawing/2014/main" val="2765418857"/>
                    </a:ext>
                  </a:extLst>
                </a:gridCol>
              </a:tblGrid>
              <a:tr h="584807">
                <a:tc>
                  <a:txBody>
                    <a:bodyPr/>
                    <a:lstStyle/>
                    <a:p>
                      <a:pPr marL="342900" marR="0" indent="-342900" algn="l">
                        <a:lnSpc>
                          <a:spcPct val="100000"/>
                        </a:lnSpc>
                        <a:spcBef>
                          <a:spcPts val="1000"/>
                        </a:spcBef>
                        <a:spcAft>
                          <a:spcPts val="1000"/>
                        </a:spcAft>
                        <a:buAutoNum type="arabicPeriod"/>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Effort Reporting Policy Compliance - Department’s Internal Control Procedures for Monitoring Effort &amp; Payroll Allocations  (prior slides)  </a:t>
                      </a:r>
                    </a:p>
                  </a:txBody>
                  <a:tcPr marL="68580" marR="68580" marT="0" marB="0" anchor="ctr">
                    <a:solidFill>
                      <a:srgbClr val="FFFFFF"/>
                    </a:solidFill>
                  </a:tcPr>
                </a:tc>
                <a:extLst>
                  <a:ext uri="{0D108BD9-81ED-4DB2-BD59-A6C34878D82A}">
                    <a16:rowId xmlns:a16="http://schemas.microsoft.com/office/drawing/2014/main" val="4156976279"/>
                  </a:ext>
                </a:extLst>
              </a:tr>
              <a:tr h="499646">
                <a:tc>
                  <a:txBody>
                    <a:bodyPr/>
                    <a:lstStyle/>
                    <a:p>
                      <a:pPr marL="342900" marR="0" indent="-342900" algn="l">
                        <a:lnSpc>
                          <a:spcPct val="100000"/>
                        </a:lnSpc>
                        <a:spcBef>
                          <a:spcPts val="1000"/>
                        </a:spcBef>
                        <a:spcAft>
                          <a:spcPts val="1000"/>
                        </a:spcAft>
                        <a:buAutoNum type="arabicPeriod" startAt="2"/>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Effort Reporting Policy Compliance - Faculty Member Effort Evaluation (Floor Check), includes Conflict of  Interest and Extra Compensation (prior slides) </a:t>
                      </a:r>
                    </a:p>
                  </a:txBody>
                  <a:tcPr marL="68580" marR="68580" marT="0" marB="0" anchor="ctr">
                    <a:solidFill>
                      <a:srgbClr val="FFFFFF"/>
                    </a:solidFill>
                  </a:tcPr>
                </a:tc>
                <a:extLst>
                  <a:ext uri="{0D108BD9-81ED-4DB2-BD59-A6C34878D82A}">
                    <a16:rowId xmlns:a16="http://schemas.microsoft.com/office/drawing/2014/main" val="3097980737"/>
                  </a:ext>
                </a:extLst>
              </a:tr>
              <a:tr h="241666">
                <a:tc>
                  <a:txBody>
                    <a:bodyPr/>
                    <a:lstStyle/>
                    <a:p>
                      <a:pPr marL="342900" marR="0" indent="-342900" algn="l">
                        <a:lnSpc>
                          <a:spcPct val="100000"/>
                        </a:lnSpc>
                        <a:spcBef>
                          <a:spcPts val="1000"/>
                        </a:spcBef>
                        <a:spcAft>
                          <a:spcPts val="1000"/>
                        </a:spcAft>
                        <a:buAutoNum type="arabicPeriod" startAt="3"/>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Effort Reporting Policy Compliance – Payroll Accounting Adjustments (PAA)  (prior slides) </a:t>
                      </a:r>
                    </a:p>
                  </a:txBody>
                  <a:tcPr marL="68580" marR="68580" marT="0" marB="0" anchor="ctr">
                    <a:solidFill>
                      <a:srgbClr val="FFFFFF"/>
                    </a:solidFill>
                  </a:tcPr>
                </a:tc>
                <a:extLst>
                  <a:ext uri="{0D108BD9-81ED-4DB2-BD59-A6C34878D82A}">
                    <a16:rowId xmlns:a16="http://schemas.microsoft.com/office/drawing/2014/main" val="2077450491"/>
                  </a:ext>
                </a:extLst>
              </a:tr>
              <a:tr h="241666">
                <a:tc>
                  <a:txBody>
                    <a:bodyPr/>
                    <a:lstStyle/>
                    <a:p>
                      <a:pPr marL="0" marR="0" algn="l">
                        <a:lnSpc>
                          <a:spcPct val="100000"/>
                        </a:lnSpc>
                        <a:spcBef>
                          <a:spcPts val="1000"/>
                        </a:spcBef>
                        <a:spcAft>
                          <a:spcPts val="1000"/>
                        </a:spcAft>
                        <a:buNone/>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4.     Fiscal Management  (next slides) </a:t>
                      </a:r>
                    </a:p>
                  </a:txBody>
                  <a:tcPr marL="68580" marR="68580" marT="0" marB="0" anchor="ctr">
                    <a:solidFill>
                      <a:srgbClr val="FFFFFF"/>
                    </a:solidFill>
                  </a:tcPr>
                </a:tc>
                <a:extLst>
                  <a:ext uri="{0D108BD9-81ED-4DB2-BD59-A6C34878D82A}">
                    <a16:rowId xmlns:a16="http://schemas.microsoft.com/office/drawing/2014/main" val="3088962550"/>
                  </a:ext>
                </a:extLst>
              </a:tr>
              <a:tr h="653035">
                <a:tc>
                  <a:txBody>
                    <a:bodyPr/>
                    <a:lstStyle/>
                    <a:p>
                      <a:pPr marL="342900" marR="0" indent="-342900" algn="l" defTabSz="914400">
                        <a:lnSpc>
                          <a:spcPct val="100000"/>
                        </a:lnSpc>
                        <a:spcBef>
                          <a:spcPts val="1000"/>
                        </a:spcBef>
                        <a:spcAft>
                          <a:spcPts val="1000"/>
                        </a:spcAft>
                        <a:buAutoNum type="arabicPeriod" startAt="5"/>
                        <a:tabLst>
                          <a:tab pos="341313" algn="l"/>
                          <a:tab pos="690563" algn="l"/>
                        </a:tabLst>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Direct Costs and Cost Transfers – (includes T&amp;C and </a:t>
                      </a:r>
                      <a:r>
                        <a:rPr lang="en-US" sz="14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Pcards</a:t>
                      </a: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 next slides) -  </a:t>
                      </a:r>
                      <a:r>
                        <a:rPr lang="en-US" sz="1400" b="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(UR Policies, NIH 7.9 Allowability  of costs, NSF PAPPG Guide, etc. )  </a:t>
                      </a:r>
                    </a:p>
                  </a:txBody>
                  <a:tcPr marL="68580" marR="68580" marT="0" marB="0" anchor="ctr">
                    <a:solidFill>
                      <a:srgbClr val="FFFFFF"/>
                    </a:solidFill>
                  </a:tcPr>
                </a:tc>
                <a:extLst>
                  <a:ext uri="{0D108BD9-81ED-4DB2-BD59-A6C34878D82A}">
                    <a16:rowId xmlns:a16="http://schemas.microsoft.com/office/drawing/2014/main" val="4208681377"/>
                  </a:ext>
                </a:extLst>
              </a:tr>
              <a:tr h="310851">
                <a:tc>
                  <a:txBody>
                    <a:bodyPr/>
                    <a:lstStyle/>
                    <a:p>
                      <a:pPr marL="0" marR="0" algn="l">
                        <a:lnSpc>
                          <a:spcPct val="100000"/>
                        </a:lnSpc>
                        <a:spcBef>
                          <a:spcPts val="1000"/>
                        </a:spcBef>
                        <a:spcAft>
                          <a:spcPts val="1000"/>
                        </a:spcAft>
                        <a:buNone/>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     Cost Sharing </a:t>
                      </a:r>
                    </a:p>
                  </a:txBody>
                  <a:tcPr marL="68580" marR="68580" marT="0" marB="0" anchor="ctr">
                    <a:solidFill>
                      <a:srgbClr val="FFFFFF"/>
                    </a:solidFill>
                  </a:tcPr>
                </a:tc>
                <a:extLst>
                  <a:ext uri="{0D108BD9-81ED-4DB2-BD59-A6C34878D82A}">
                    <a16:rowId xmlns:a16="http://schemas.microsoft.com/office/drawing/2014/main" val="996533369"/>
                  </a:ext>
                </a:extLst>
              </a:tr>
              <a:tr h="310851">
                <a:tc>
                  <a:txBody>
                    <a:bodyPr/>
                    <a:lstStyle/>
                    <a:p>
                      <a:pPr marL="0" marR="0" algn="l">
                        <a:lnSpc>
                          <a:spcPct val="100000"/>
                        </a:lnSpc>
                        <a:spcBef>
                          <a:spcPts val="1000"/>
                        </a:spcBef>
                        <a:spcAft>
                          <a:spcPts val="1000"/>
                        </a:spcAft>
                        <a:buNone/>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7.     Sub-Awards/Sub-Agreements (next slides) </a:t>
                      </a:r>
                    </a:p>
                  </a:txBody>
                  <a:tcPr marL="68580" marR="68580" marT="0" marB="0" anchor="ctr">
                    <a:solidFill>
                      <a:srgbClr val="FFFFFF"/>
                    </a:solidFill>
                  </a:tcPr>
                </a:tc>
                <a:extLst>
                  <a:ext uri="{0D108BD9-81ED-4DB2-BD59-A6C34878D82A}">
                    <a16:rowId xmlns:a16="http://schemas.microsoft.com/office/drawing/2014/main" val="1913018393"/>
                  </a:ext>
                </a:extLst>
              </a:tr>
              <a:tr h="310851">
                <a:tc>
                  <a:txBody>
                    <a:bodyPr/>
                    <a:lstStyle/>
                    <a:p>
                      <a:pPr marL="0" marR="0" algn="l">
                        <a:lnSpc>
                          <a:spcPct val="100000"/>
                        </a:lnSpc>
                        <a:spcBef>
                          <a:spcPts val="1000"/>
                        </a:spcBef>
                        <a:spcAft>
                          <a:spcPts val="1000"/>
                        </a:spcAft>
                        <a:buNone/>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8.     Non-Grant (Limited)  (includes T&amp;C and </a:t>
                      </a:r>
                      <a:r>
                        <a:rPr lang="en-US" sz="14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Pcards</a:t>
                      </a: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 next slides)</a:t>
                      </a:r>
                    </a:p>
                  </a:txBody>
                  <a:tcPr marL="68580" marR="68580" marT="0" marB="0" anchor="ctr">
                    <a:solidFill>
                      <a:srgbClr val="FFFFFF"/>
                    </a:solidFill>
                  </a:tcPr>
                </a:tc>
                <a:extLst>
                  <a:ext uri="{0D108BD9-81ED-4DB2-BD59-A6C34878D82A}">
                    <a16:rowId xmlns:a16="http://schemas.microsoft.com/office/drawing/2014/main" val="2272129757"/>
                  </a:ext>
                </a:extLst>
              </a:tr>
              <a:tr h="310851">
                <a:tc>
                  <a:txBody>
                    <a:bodyPr/>
                    <a:lstStyle/>
                    <a:p>
                      <a:pPr marL="0" marR="0" algn="l">
                        <a:lnSpc>
                          <a:spcPct val="100000"/>
                        </a:lnSpc>
                        <a:spcBef>
                          <a:spcPts val="1000"/>
                        </a:spcBef>
                        <a:spcAft>
                          <a:spcPts val="1000"/>
                        </a:spcAft>
                        <a:buNone/>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9.     Service Centers</a:t>
                      </a:r>
                    </a:p>
                  </a:txBody>
                  <a:tcPr marL="68580" marR="68580" marT="0" marB="0" anchor="ctr">
                    <a:solidFill>
                      <a:srgbClr val="FFFFFF"/>
                    </a:solidFill>
                  </a:tcPr>
                </a:tc>
                <a:extLst>
                  <a:ext uri="{0D108BD9-81ED-4DB2-BD59-A6C34878D82A}">
                    <a16:rowId xmlns:a16="http://schemas.microsoft.com/office/drawing/2014/main" val="154925977"/>
                  </a:ext>
                </a:extLst>
              </a:tr>
              <a:tr h="310851">
                <a:tc>
                  <a:txBody>
                    <a:bodyPr/>
                    <a:lstStyle/>
                    <a:p>
                      <a:pPr marL="0" marR="0" algn="l">
                        <a:lnSpc>
                          <a:spcPct val="100000"/>
                        </a:lnSpc>
                        <a:spcBef>
                          <a:spcPts val="1000"/>
                        </a:spcBef>
                        <a:spcAft>
                          <a:spcPts val="1000"/>
                        </a:spcAft>
                        <a:buNone/>
                      </a:pPr>
                      <a:r>
                        <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10.  Clinical Trials Participant Payments (Limited)  </a:t>
                      </a:r>
                    </a:p>
                  </a:txBody>
                  <a:tcPr marL="68580" marR="68580" marT="0" marB="0" anchor="ctr">
                    <a:solidFill>
                      <a:srgbClr val="FFFFFF"/>
                    </a:solidFill>
                  </a:tcPr>
                </a:tc>
                <a:extLst>
                  <a:ext uri="{0D108BD9-81ED-4DB2-BD59-A6C34878D82A}">
                    <a16:rowId xmlns:a16="http://schemas.microsoft.com/office/drawing/2014/main" val="1406948338"/>
                  </a:ext>
                </a:extLst>
              </a:tr>
            </a:tbl>
          </a:graphicData>
        </a:graphic>
      </p:graphicFrame>
      <p:pic>
        <p:nvPicPr>
          <p:cNvPr id="4" name="University of Rochester Logo" descr="Blue text on a black background&#10;&#10;AI-generated content may be incorrect.">
            <a:extLst>
              <a:ext uri="{FF2B5EF4-FFF2-40B4-BE49-F238E27FC236}">
                <a16:creationId xmlns:a16="http://schemas.microsoft.com/office/drawing/2014/main" id="{1BA0FE67-1BD4-E713-BC5F-727FF8E6E008}"/>
              </a:ext>
            </a:extLst>
          </p:cNvPr>
          <p:cNvPicPr>
            <a:picLocks noChangeAspect="1"/>
          </p:cNvPicPr>
          <p:nvPr/>
        </p:nvPicPr>
        <p:blipFill>
          <a:blip r:embed="rId3"/>
          <a:srcRect/>
          <a:stretch/>
        </p:blipFill>
        <p:spPr>
          <a:xfrm>
            <a:off x="685800" y="6400800"/>
            <a:ext cx="2590800" cy="381000"/>
          </a:xfrm>
          <a:prstGeom prst="rect">
            <a:avLst/>
          </a:prstGeom>
        </p:spPr>
      </p:pic>
      <p:sp>
        <p:nvSpPr>
          <p:cNvPr id="5" name="TextBox 4">
            <a:extLst>
              <a:ext uri="{FF2B5EF4-FFF2-40B4-BE49-F238E27FC236}">
                <a16:creationId xmlns:a16="http://schemas.microsoft.com/office/drawing/2014/main" id="{01F347A3-A8A0-FF1D-9634-63B42B89EBFF}"/>
              </a:ext>
            </a:extLst>
          </p:cNvPr>
          <p:cNvSpPr txBox="1"/>
          <p:nvPr/>
        </p:nvSpPr>
        <p:spPr>
          <a:xfrm rot="10800000" flipV="1">
            <a:off x="7924800" y="6457678"/>
            <a:ext cx="533400" cy="338554"/>
          </a:xfrm>
          <a:prstGeom prst="rect">
            <a:avLst/>
          </a:prstGeom>
          <a:noFill/>
        </p:spPr>
        <p:txBody>
          <a:bodyPr wrap="square" rtlCol="0">
            <a:spAutoFit/>
          </a:bodyPr>
          <a:lstStyle/>
          <a:p>
            <a:fld id="{AEAA99D4-5C5E-4C4C-BB97-69CA1101F4B0}" type="slidenum">
              <a:rPr lang="en-US" sz="1600" smtClean="0"/>
              <a:t>14</a:t>
            </a:fld>
            <a:endParaRPr lang="en-US" sz="1600" dirty="0"/>
          </a:p>
        </p:txBody>
      </p:sp>
    </p:spTree>
    <p:extLst>
      <p:ext uri="{BB962C8B-B14F-4D97-AF65-F5344CB8AC3E}">
        <p14:creationId xmlns:p14="http://schemas.microsoft.com/office/powerpoint/2010/main" val="4076467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AA7EE-E2B7-C6DA-CEEF-E69F68D215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99D15D-82F1-2A06-C5EE-35F7749D665D}"/>
              </a:ext>
            </a:extLst>
          </p:cNvPr>
          <p:cNvSpPr>
            <a:spLocks noGrp="1"/>
          </p:cNvSpPr>
          <p:nvPr>
            <p:ph idx="1"/>
          </p:nvPr>
        </p:nvSpPr>
        <p:spPr>
          <a:xfrm>
            <a:off x="276721" y="914400"/>
            <a:ext cx="8534400" cy="5333999"/>
          </a:xfrm>
        </p:spPr>
        <p:txBody>
          <a:bodyPr/>
          <a:lstStyle/>
          <a:p>
            <a:pPr marL="1588" indent="0">
              <a:buNone/>
            </a:pPr>
            <a:r>
              <a:rPr lang="en-US" sz="1400" b="1" dirty="0">
                <a:highlight>
                  <a:srgbClr val="FFFFFF"/>
                </a:highlight>
                <a:latin typeface="Calibri" panose="020F0502020204030204" pitchFamily="34" charset="0"/>
                <a:ea typeface="Calibri" panose="020F0502020204030204" pitchFamily="34" charset="0"/>
                <a:cs typeface="Times New Roman" panose="02020603050405020304" pitchFamily="18" charset="0"/>
              </a:rPr>
              <a:t>University Audit’s guidance document:   </a:t>
            </a:r>
            <a:r>
              <a:rPr lang="en-US" sz="1400" u="sng" dirty="0">
                <a:solidFill>
                  <a:schemeClr val="accent1">
                    <a:lumMod val="50000"/>
                  </a:schemeClr>
                </a:solidFill>
                <a:highlight>
                  <a:srgbClr val="FFFFFF"/>
                </a:highlight>
                <a:latin typeface="Calibri" panose="020F0502020204030204" pitchFamily="34" charset="0"/>
                <a:ea typeface="Calibri" panose="020F0502020204030204" pitchFamily="34" charset="0"/>
                <a:cs typeface="Times New Roman" panose="02020603050405020304" pitchFamily="18" charset="0"/>
                <a:hlinkClick r:id="rId2"/>
              </a:rPr>
              <a:t>https://www.rochester.edu/adminfinance/audit/practices.html</a:t>
            </a:r>
            <a:endParaRPr lang="en-US" sz="1400" u="sng" dirty="0">
              <a:solidFill>
                <a:schemeClr val="accent1">
                  <a:lumMod val="50000"/>
                </a:schemeClr>
              </a:solidFill>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857250" lvl="3" indent="0">
              <a:spcBef>
                <a:spcPts val="0"/>
              </a:spcBef>
              <a:buNone/>
              <a:tabLst>
                <a:tab pos="400050" algn="l"/>
                <a:tab pos="627063" algn="l"/>
              </a:tabLst>
            </a:pPr>
            <a:endParaRPr lang="en-US" sz="1000" b="1" i="1" u="sng" dirty="0">
              <a:solidFill>
                <a:schemeClr val="accent1">
                  <a:lumMod val="50000"/>
                </a:schemeClr>
              </a:solidFill>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r>
              <a:rPr lang="en-US" sz="1400" b="1" dirty="0">
                <a:latin typeface="Calibri" panose="020F0502020204030204" pitchFamily="34" charset="0"/>
                <a:ea typeface="Calibri" panose="020F0502020204030204" pitchFamily="34" charset="0"/>
                <a:cs typeface="Calibri" panose="020F0502020204030204" pitchFamily="34" charset="0"/>
              </a:rPr>
              <a:t>Financial Analysis </a:t>
            </a:r>
            <a:r>
              <a:rPr lang="en-US" sz="1400" dirty="0">
                <a:latin typeface="Calibri" panose="020F0502020204030204" pitchFamily="34" charset="0"/>
                <a:ea typeface="Calibri" panose="020F0502020204030204" pitchFamily="34" charset="0"/>
                <a:cs typeface="Calibri" panose="020F0502020204030204" pitchFamily="34" charset="0"/>
              </a:rPr>
              <a:t>is an internal control activity or activities that include an overall assessment of the financial position related to a specific FAO.  Effective Financial Management must balance the risk associated with each FAO and the resources available to complete the internal control procedures.  </a:t>
            </a:r>
          </a:p>
          <a:p>
            <a:pPr marL="0"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r>
              <a:rPr lang="en-US" sz="1400" b="1" dirty="0">
                <a:latin typeface="Calibri" panose="020F0502020204030204" pitchFamily="34" charset="0"/>
                <a:ea typeface="Calibri" panose="020F0502020204030204" pitchFamily="34" charset="0"/>
                <a:cs typeface="Calibri" panose="020F0502020204030204" pitchFamily="34" charset="0"/>
              </a:rPr>
              <a:t>FAO Reconciliation </a:t>
            </a:r>
            <a:r>
              <a:rPr lang="en-US" sz="1400" dirty="0">
                <a:latin typeface="Calibri" panose="020F0502020204030204" pitchFamily="34" charset="0"/>
                <a:ea typeface="Calibri" panose="020F0502020204030204" pitchFamily="34" charset="0"/>
                <a:cs typeface="Calibri" panose="020F0502020204030204" pitchFamily="34" charset="0"/>
              </a:rPr>
              <a:t>is an internal control activity where the transactions within the monthly FAOs are agreed to the respective supporting documentation.  </a:t>
            </a:r>
          </a:p>
          <a:p>
            <a:endParaRPr lang="en-US" sz="900" i="1" u="sng" dirty="0">
              <a:solidFill>
                <a:schemeClr val="accent1">
                  <a:lumMod val="50000"/>
                </a:schemeClr>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lvl="0"/>
            <a:r>
              <a:rPr lang="en-US" sz="1400" b="1" i="1" dirty="0">
                <a:latin typeface="Calibri" panose="020F0502020204030204" pitchFamily="34" charset="0"/>
                <a:ea typeface="Calibri" panose="020F0502020204030204" pitchFamily="34" charset="0"/>
                <a:cs typeface="Calibri" panose="020F0502020204030204" pitchFamily="34" charset="0"/>
              </a:rPr>
              <a:t>FAO Review</a:t>
            </a:r>
            <a:r>
              <a:rPr lang="en-US" sz="1400" i="1"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is an internal control activity performed by an individual referred to as the “Reviewer”. The Reviewer is performed by a person: </a:t>
            </a:r>
          </a:p>
          <a:p>
            <a:pPr lvl="1"/>
            <a:r>
              <a:rPr lang="en-US" sz="1400" dirty="0">
                <a:latin typeface="Calibri" panose="020F0502020204030204" pitchFamily="34" charset="0"/>
                <a:ea typeface="Calibri" panose="020F0502020204030204" pitchFamily="34" charset="0"/>
                <a:cs typeface="Calibri" panose="020F0502020204030204" pitchFamily="34" charset="0"/>
              </a:rPr>
              <a:t>Who is fiscally authorized / responsible for the FAO or their delegate.    </a:t>
            </a:r>
          </a:p>
          <a:p>
            <a:pPr lvl="1"/>
            <a:r>
              <a:rPr lang="en-US" sz="1400" dirty="0">
                <a:latin typeface="Calibri" panose="020F0502020204030204" pitchFamily="34" charset="0"/>
                <a:ea typeface="Calibri" panose="020F0502020204030204" pitchFamily="34" charset="0"/>
                <a:cs typeface="Calibri" panose="020F0502020204030204" pitchFamily="34" charset="0"/>
              </a:rPr>
              <a:t>For Sponsored Award FAOs, the PI should be performing the review and signing a PI sign-off form</a:t>
            </a:r>
            <a:r>
              <a:rPr lang="en-US" sz="1800" dirty="0">
                <a:latin typeface="Calibri" panose="020F0502020204030204" pitchFamily="34" charset="0"/>
                <a:ea typeface="Calibri" panose="020F0502020204030204" pitchFamily="34" charset="0"/>
                <a:cs typeface="Calibri" panose="020F0502020204030204" pitchFamily="34" charset="0"/>
              </a:rPr>
              <a:t>.  </a:t>
            </a:r>
          </a:p>
          <a:p>
            <a:pPr lvl="1"/>
            <a:r>
              <a:rPr lang="en-US" sz="1400" dirty="0">
                <a:latin typeface="Calibri" panose="020F0502020204030204" pitchFamily="34" charset="0"/>
                <a:ea typeface="Calibri" panose="020F0502020204030204" pitchFamily="34" charset="0"/>
                <a:cs typeface="Calibri" panose="020F0502020204030204" pitchFamily="34" charset="0"/>
              </a:rPr>
              <a:t>Should incorporate using the </a:t>
            </a:r>
            <a:r>
              <a:rPr lang="en-US" sz="1400" b="1" dirty="0">
                <a:latin typeface="Calibri" panose="020F0502020204030204" pitchFamily="34" charset="0"/>
                <a:ea typeface="Calibri" panose="020F0502020204030204" pitchFamily="34" charset="0"/>
                <a:cs typeface="Calibri" panose="020F0502020204030204" pitchFamily="34" charset="0"/>
              </a:rPr>
              <a:t>Appendix E Sign-Off Form </a:t>
            </a:r>
            <a:r>
              <a:rPr lang="en-US" sz="1400" dirty="0">
                <a:latin typeface="Calibri" panose="020F0502020204030204" pitchFamily="34" charset="0"/>
                <a:ea typeface="Calibri" panose="020F0502020204030204" pitchFamily="34" charset="0"/>
                <a:cs typeface="Calibri" panose="020F0502020204030204" pitchFamily="34" charset="0"/>
              </a:rPr>
              <a:t>(page 14) once the appropriate Reviewer is involved.  The Sign-off on the ledger review financial package should be the same person as the FAO Reviewer.</a:t>
            </a:r>
            <a:r>
              <a:rPr lang="en-US" sz="1400" u="sng" dirty="0">
                <a:latin typeface="Calibri" panose="020F0502020204030204" pitchFamily="34" charset="0"/>
                <a:ea typeface="Calibri" panose="020F0502020204030204" pitchFamily="34" charset="0"/>
                <a:cs typeface="Calibri" panose="020F0502020204030204" pitchFamily="34" charset="0"/>
              </a:rPr>
              <a:t> </a:t>
            </a:r>
          </a:p>
          <a:p>
            <a:pPr lvl="2">
              <a:buFont typeface="Courier New" panose="02070309020205020404" pitchFamily="49" charset="0"/>
              <a:buChar char="o"/>
            </a:pPr>
            <a:r>
              <a:rPr lang="en-US" sz="1400" b="1" i="1" dirty="0">
                <a:solidFill>
                  <a:srgbClr val="7030A0"/>
                </a:solidFill>
                <a:highlight>
                  <a:srgbClr val="FFFFFF"/>
                </a:highlight>
                <a:latin typeface="Calibri" panose="020F0502020204030204" pitchFamily="34" charset="0"/>
                <a:ea typeface="Calibri" panose="020F0502020204030204" pitchFamily="34" charset="0"/>
                <a:cs typeface="Calibri" panose="020F0502020204030204" pitchFamily="34" charset="0"/>
              </a:rPr>
              <a:t>The PI Sign-off form for Fiscal Management is a separate required control than discussed in slide 7, #3 for </a:t>
            </a:r>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Faculty Member/Investigator Verification </a:t>
            </a:r>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 Acknowledgment or approval from the faculty member/investigator that the Reported Effort (i.e., Workday Payroll Allocations), the Committed Effort, and the Actual Devoted Effort for the time period(s) indicated in the analysis have been reviewed.  </a:t>
            </a:r>
          </a:p>
          <a:p>
            <a:pPr lvl="2">
              <a:buFont typeface="Courier New" panose="02070309020205020404" pitchFamily="49" charset="0"/>
              <a:buChar char="o"/>
            </a:pPr>
            <a:r>
              <a:rPr lang="en-US" sz="1400" dirty="0">
                <a:solidFill>
                  <a:srgbClr val="7030A0"/>
                </a:solidFill>
                <a:highlight>
                  <a:srgbClr val="FFFFFF"/>
                </a:highlight>
                <a:latin typeface="Calibri" panose="020F0502020204030204" pitchFamily="34" charset="0"/>
                <a:ea typeface="Calibri" panose="020F0502020204030204" pitchFamily="34" charset="0"/>
                <a:cs typeface="Calibri" panose="020F0502020204030204" pitchFamily="34" charset="0"/>
              </a:rPr>
              <a:t>However, the PI sign-off form for the FAO review could be obtained at the same time as Faculty Member/Investigator Verification if, for example, both are discussed in the same meeting</a:t>
            </a:r>
            <a:r>
              <a:rPr lang="en-US" sz="1800" dirty="0">
                <a:solidFill>
                  <a:srgbClr val="7030A0"/>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FF0000"/>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endParaRPr lang="en-US" sz="1400" i="1" u="sng" dirty="0">
              <a:solidFill>
                <a:srgbClr val="FF0000"/>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dirty="0">
              <a:highlight>
                <a:srgbClr val="FFFFFF"/>
              </a:highlight>
            </a:endParaRPr>
          </a:p>
          <a:p>
            <a:pPr marL="458788" lvl="1" indent="0">
              <a:buNone/>
            </a:pPr>
            <a:endParaRPr lang="en-US" sz="1400" b="1" u="sng" dirty="0">
              <a:solidFill>
                <a:srgbClr val="000000"/>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1E4E5392-E3B4-7163-3A2B-EDB487651399}"/>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800" b="1" dirty="0">
                <a:highlight>
                  <a:srgbClr val="FFFFFF"/>
                </a:highlight>
                <a:latin typeface="Calibri" panose="020F0502020204030204" pitchFamily="34" charset="0"/>
                <a:cs typeface="Calibri" panose="020F0502020204030204" pitchFamily="34" charset="0"/>
              </a:rPr>
              <a:t> </a:t>
            </a:r>
            <a:r>
              <a:rPr lang="en-US" sz="2400" b="1" i="1" dirty="0">
                <a:highlight>
                  <a:srgbClr val="FFFFFF"/>
                </a:highlight>
                <a:latin typeface="Calibri" panose="020F0502020204030204" pitchFamily="34" charset="0"/>
                <a:cs typeface="Calibri" panose="020F0502020204030204" pitchFamily="34" charset="0"/>
              </a:rPr>
              <a:t>2</a:t>
            </a:r>
            <a:r>
              <a:rPr lang="en-US" sz="2400" b="1" dirty="0">
                <a:highlight>
                  <a:srgbClr val="FFFFFF"/>
                </a:highlight>
                <a:latin typeface="Calibri" panose="020F0502020204030204" pitchFamily="34" charset="0"/>
                <a:cs typeface="Calibri" panose="020F0502020204030204" pitchFamily="34" charset="0"/>
              </a:rPr>
              <a:t>. </a:t>
            </a:r>
            <a:r>
              <a:rPr lang="en-US" sz="2400" b="1" i="1" dirty="0">
                <a:highlight>
                  <a:srgbClr val="FFFFFF"/>
                </a:highlight>
                <a:latin typeface="Calibri" panose="020F0502020204030204" pitchFamily="34" charset="0"/>
                <a:cs typeface="Calibri" panose="020F0502020204030204" pitchFamily="34" charset="0"/>
              </a:rPr>
              <a:t>Fiscal Management (FAO controls) </a:t>
            </a:r>
            <a:endParaRPr lang="en-US" sz="2400" b="1" i="1" kern="0" dirty="0">
              <a:latin typeface="Calibri" panose="020F0502020204030204" pitchFamily="34" charset="0"/>
              <a:cs typeface="Calibri" panose="020F0502020204030204" pitchFamily="34" charset="0"/>
            </a:endParaRPr>
          </a:p>
        </p:txBody>
      </p:sp>
      <p:pic>
        <p:nvPicPr>
          <p:cNvPr id="7" name="Picture 2">
            <a:extLst>
              <a:ext uri="{FF2B5EF4-FFF2-40B4-BE49-F238E27FC236}">
                <a16:creationId xmlns:a16="http://schemas.microsoft.com/office/drawing/2014/main" id="{151DCC59-9B05-6670-D204-AC905C52D1B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FAE24C28-9B9A-DF3A-32D6-35B8647DA5FF}"/>
              </a:ext>
            </a:extLst>
          </p:cNvPr>
          <p:cNvPicPr>
            <a:picLocks noChangeAspect="1"/>
          </p:cNvPicPr>
          <p:nvPr/>
        </p:nvPicPr>
        <p:blipFill>
          <a:blip r:embed="rId4"/>
          <a:srcRect/>
          <a:stretch/>
        </p:blipFill>
        <p:spPr>
          <a:xfrm>
            <a:off x="685800" y="6324600"/>
            <a:ext cx="2438400" cy="380999"/>
          </a:xfrm>
          <a:prstGeom prst="rect">
            <a:avLst/>
          </a:prstGeom>
        </p:spPr>
      </p:pic>
      <p:sp>
        <p:nvSpPr>
          <p:cNvPr id="4" name="TextBox 3">
            <a:extLst>
              <a:ext uri="{FF2B5EF4-FFF2-40B4-BE49-F238E27FC236}">
                <a16:creationId xmlns:a16="http://schemas.microsoft.com/office/drawing/2014/main" id="{30227C96-D9BA-8D7F-CF9B-9CD3099B03AA}"/>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15</a:t>
            </a:fld>
            <a:endParaRPr lang="en-US" sz="1600" dirty="0"/>
          </a:p>
        </p:txBody>
      </p:sp>
    </p:spTree>
    <p:extLst>
      <p:ext uri="{BB962C8B-B14F-4D97-AF65-F5344CB8AC3E}">
        <p14:creationId xmlns:p14="http://schemas.microsoft.com/office/powerpoint/2010/main" val="2721482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B993C-0537-8CC9-A197-0D64F439EE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F3AAC6-603B-D165-6699-85481E3F21CC}"/>
              </a:ext>
            </a:extLst>
          </p:cNvPr>
          <p:cNvSpPr>
            <a:spLocks noGrp="1"/>
          </p:cNvSpPr>
          <p:nvPr>
            <p:ph idx="1"/>
          </p:nvPr>
        </p:nvSpPr>
        <p:spPr>
          <a:xfrm>
            <a:off x="265404" y="644527"/>
            <a:ext cx="8548396" cy="5527674"/>
          </a:xfrm>
        </p:spPr>
        <p:txBody>
          <a:bodyPr/>
          <a:lstStyle/>
          <a:p>
            <a:pPr>
              <a:buFont typeface="Wingdings" panose="05000000000000000000" pitchFamily="2" charset="2"/>
              <a:buChar char="q"/>
            </a:pPr>
            <a:r>
              <a:rPr lang="en-US" sz="1600" b="1" i="1" dirty="0">
                <a:solidFill>
                  <a:schemeClr val="accent4"/>
                </a:solidFill>
                <a:latin typeface="Calibri" panose="020F0502020204030204" pitchFamily="34" charset="0"/>
                <a:ea typeface="Calibri" panose="020F0502020204030204" pitchFamily="34" charset="0"/>
                <a:cs typeface="Calibri" panose="020F0502020204030204" pitchFamily="34" charset="0"/>
              </a:rPr>
              <a:t>Audit Procedure:  OUA will review:  </a:t>
            </a:r>
            <a:r>
              <a:rPr lang="en-US" sz="1600" i="1"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1000" i="1"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b="1" dirty="0">
                <a:solidFill>
                  <a:schemeClr val="accent4"/>
                </a:solidFill>
                <a:latin typeface="Calibri" panose="020F0502020204030204" pitchFamily="34" charset="0"/>
                <a:ea typeface="Calibri" panose="020F0502020204030204" pitchFamily="34" charset="0"/>
                <a:cs typeface="Calibri" panose="020F0502020204030204" pitchFamily="34" charset="0"/>
              </a:rPr>
              <a:t>Charges to Sponsored Projects:  </a:t>
            </a:r>
            <a:r>
              <a:rPr lang="en-US" sz="1400" dirty="0">
                <a:latin typeface="Calibri" panose="020F0502020204030204" pitchFamily="34" charset="0"/>
                <a:ea typeface="Calibri" panose="020F0502020204030204" pitchFamily="34" charset="0"/>
                <a:cs typeface="Calibri" panose="020F0502020204030204" pitchFamily="34" charset="0"/>
              </a:rPr>
              <a:t>All costs incurred on a sponsored project must be reasonable, necessary, allowable and appropriate to the specific account charged. </a:t>
            </a:r>
          </a:p>
          <a:p>
            <a:pPr marL="457200" lvl="1" indent="0">
              <a:buNone/>
            </a:pPr>
            <a:endParaRPr lang="en-US" sz="1000" i="1"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Monthly credit limits to determine if they are being followed (obtained from Nate Hodge).</a:t>
            </a:r>
          </a:p>
          <a:p>
            <a:pPr marL="457200" lvl="1" indent="0">
              <a:buNone/>
            </a:pPr>
            <a:r>
              <a:rPr lang="en-US" sz="1400" i="1"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A transaction that exceeds the UR’s single purchase limit ($5,000 per purchase) has to be approved by Nate Hodge, </a:t>
            </a:r>
            <a:r>
              <a:rPr lang="en-US" sz="1400" dirty="0" err="1">
                <a:solidFill>
                  <a:schemeClr val="accent4"/>
                </a:solidFill>
                <a:latin typeface="Calibri" panose="020F0502020204030204" pitchFamily="34" charset="0"/>
                <a:ea typeface="Calibri" panose="020F0502020204030204" pitchFamily="34" charset="0"/>
                <a:cs typeface="Calibri" panose="020F0502020204030204" pitchFamily="34" charset="0"/>
              </a:rPr>
              <a:t>Pcard</a:t>
            </a: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Program Administrator, Procurement.  </a:t>
            </a:r>
          </a:p>
          <a:p>
            <a:pPr lvl="1">
              <a:buFont typeface="Arial" panose="020B0604020202020204" pitchFamily="34" charset="0"/>
              <a:buChar char="•"/>
            </a:pPr>
            <a:endParaRPr lang="en-US" sz="10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Check expenditures to </a:t>
            </a:r>
            <a:r>
              <a:rPr lang="en-US" sz="1400" dirty="0" err="1">
                <a:solidFill>
                  <a:schemeClr val="accent4"/>
                </a:solidFill>
                <a:latin typeface="Calibri" panose="020F0502020204030204" pitchFamily="34" charset="0"/>
                <a:ea typeface="Calibri" panose="020F0502020204030204" pitchFamily="34" charset="0"/>
                <a:cs typeface="Calibri" panose="020F0502020204030204" pitchFamily="34" charset="0"/>
              </a:rPr>
              <a:t>Pcard</a:t>
            </a: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Policy Appendix – 5A Approved and Restricted Use – examples:  </a:t>
            </a:r>
          </a:p>
          <a:p>
            <a:pPr marL="457200" lvl="1" indent="0">
              <a:buNone/>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r>
              <a:rPr lang="en-US" sz="1400" b="1" u="sng" dirty="0">
                <a:latin typeface="Calibri" panose="020F0502020204030204" pitchFamily="34" charset="0"/>
                <a:ea typeface="Calibri" panose="020F0502020204030204" pitchFamily="34" charset="0"/>
                <a:cs typeface="Calibri" panose="020F0502020204030204" pitchFamily="34" charset="0"/>
              </a:rPr>
              <a:t>Cell Phones/Smartphones:  </a:t>
            </a:r>
          </a:p>
          <a:p>
            <a:pPr lvl="2" indent="-285750">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Any such device used for University business that has wireless capability and connects to the University network must be properly vetted and encrypted through University IT to prevent the possibility of cyberattacks/hacking. </a:t>
            </a:r>
          </a:p>
          <a:p>
            <a:pPr lvl="2" indent="-285750">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Best Practice Purchase Method: Purchase through UR Tech Store.</a:t>
            </a:r>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marL="914400" lvl="2" indent="0">
              <a:buNone/>
            </a:pPr>
            <a:r>
              <a:rPr lang="en-US" sz="1400" b="1" u="sng" dirty="0">
                <a:latin typeface="Calibri" panose="020F0502020204030204" pitchFamily="34" charset="0"/>
                <a:ea typeface="Calibri" panose="020F0502020204030204" pitchFamily="34" charset="0"/>
                <a:cs typeface="Calibri" panose="020F0502020204030204" pitchFamily="34" charset="0"/>
              </a:rPr>
              <a:t>Computers:</a:t>
            </a:r>
            <a:r>
              <a:rPr lang="en-US" sz="1400" b="1" dirty="0">
                <a:latin typeface="Calibri" panose="020F0502020204030204" pitchFamily="34" charset="0"/>
                <a:ea typeface="Calibri" panose="020F0502020204030204" pitchFamily="34" charset="0"/>
                <a:cs typeface="Calibri" panose="020F0502020204030204" pitchFamily="34" charset="0"/>
              </a:rPr>
              <a:t> </a:t>
            </a:r>
          </a:p>
          <a:p>
            <a:pPr lvl="2">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May include: desktops, laptops, and tablet devices. Any such device used for University business must be properly imaged &amp; encrypted by University IT to prevent the possibility of cyberattacks/hacking. </a:t>
            </a:r>
          </a:p>
          <a:p>
            <a:pPr lvl="2">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Such devices must also follow the standard capital asset tag process with Plant Accounting, even when the item may not meet the capital purchase threshold. </a:t>
            </a:r>
          </a:p>
          <a:p>
            <a:pPr lvl="2"/>
            <a:r>
              <a:rPr lang="en-US" sz="1400" dirty="0">
                <a:latin typeface="Calibri" panose="020F0502020204030204" pitchFamily="34" charset="0"/>
                <a:ea typeface="Calibri" panose="020F0502020204030204" pitchFamily="34" charset="0"/>
                <a:cs typeface="Calibri" panose="020F0502020204030204" pitchFamily="34" charset="0"/>
              </a:rPr>
              <a:t>Best Practice Purchase Method: Purchase through UR Tech Store.  </a:t>
            </a:r>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407F4556-8D1C-C3A0-805E-E9CC2C4E0130}"/>
              </a:ext>
            </a:extLst>
          </p:cNvPr>
          <p:cNvSpPr txBox="1">
            <a:spLocks/>
          </p:cNvSpPr>
          <p:nvPr/>
        </p:nvSpPr>
        <p:spPr>
          <a:xfrm>
            <a:off x="265404" y="111125"/>
            <a:ext cx="8483600" cy="422275"/>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a:t>
            </a:r>
            <a:r>
              <a:rPr lang="en-US" sz="2400" b="1" i="1" kern="0" dirty="0" err="1">
                <a:latin typeface="Calibri" panose="020F0502020204030204" pitchFamily="34" charset="0"/>
                <a:cs typeface="Calibri" panose="020F0502020204030204" pitchFamily="34" charset="0"/>
              </a:rPr>
              <a:t>Pcards</a:t>
            </a:r>
            <a:r>
              <a:rPr lang="en-US" sz="2400" b="1" i="1" kern="0" dirty="0">
                <a:latin typeface="Calibri" panose="020F0502020204030204" pitchFamily="34" charset="0"/>
                <a:cs typeface="Calibri" panose="020F0502020204030204" pitchFamily="34" charset="0"/>
              </a:rPr>
              <a:t> – Reminders  </a:t>
            </a:r>
            <a:endParaRPr lang="en-US" sz="24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CD538E12-C880-BEE8-0806-C88B56B1CC4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802" y="498475"/>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19204718-410E-21FD-789C-D454DE5497D7}"/>
              </a:ext>
            </a:extLst>
          </p:cNvPr>
          <p:cNvPicPr>
            <a:picLocks noChangeAspect="1"/>
          </p:cNvPicPr>
          <p:nvPr/>
        </p:nvPicPr>
        <p:blipFill>
          <a:blip r:embed="rId3"/>
          <a:srcRect/>
          <a:stretch/>
        </p:blipFill>
        <p:spPr>
          <a:xfrm>
            <a:off x="685800" y="6283328"/>
            <a:ext cx="2514600" cy="346072"/>
          </a:xfrm>
          <a:prstGeom prst="rect">
            <a:avLst/>
          </a:prstGeom>
        </p:spPr>
      </p:pic>
      <p:sp>
        <p:nvSpPr>
          <p:cNvPr id="4" name="TextBox 3">
            <a:extLst>
              <a:ext uri="{FF2B5EF4-FFF2-40B4-BE49-F238E27FC236}">
                <a16:creationId xmlns:a16="http://schemas.microsoft.com/office/drawing/2014/main" id="{75058D06-4866-6BA5-9AE2-B89CCBB4160C}"/>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16</a:t>
            </a:fld>
            <a:endParaRPr lang="en-US" sz="1600" dirty="0"/>
          </a:p>
        </p:txBody>
      </p:sp>
    </p:spTree>
    <p:extLst>
      <p:ext uri="{BB962C8B-B14F-4D97-AF65-F5344CB8AC3E}">
        <p14:creationId xmlns:p14="http://schemas.microsoft.com/office/powerpoint/2010/main" val="3461240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9C230-4122-924B-6B7E-A4FDAC5CE73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ED9EE2-6945-4ABC-71CA-A8EA2BF46759}"/>
              </a:ext>
            </a:extLst>
          </p:cNvPr>
          <p:cNvSpPr>
            <a:spLocks noGrp="1"/>
          </p:cNvSpPr>
          <p:nvPr>
            <p:ph idx="1"/>
          </p:nvPr>
        </p:nvSpPr>
        <p:spPr>
          <a:xfrm>
            <a:off x="265404" y="644527"/>
            <a:ext cx="8548396" cy="5527674"/>
          </a:xfrm>
        </p:spPr>
        <p:txBody>
          <a:bodyPr/>
          <a:lstStyle/>
          <a:p>
            <a:pPr>
              <a:buFont typeface="Wingdings" panose="05000000000000000000" pitchFamily="2" charset="2"/>
              <a:buChar char="q"/>
            </a:pPr>
            <a:r>
              <a:rPr lang="en-US" sz="1400" b="1" dirty="0">
                <a:solidFill>
                  <a:schemeClr val="accent4"/>
                </a:solidFill>
                <a:latin typeface="Arial" panose="020B0604020202020204" pitchFamily="34" charset="0"/>
                <a:cs typeface="Arial" panose="020B0604020202020204" pitchFamily="34" charset="0"/>
              </a:rPr>
              <a:t>Audit Procedure:  </a:t>
            </a:r>
          </a:p>
          <a:p>
            <a:pPr marL="0" indent="0">
              <a:buNone/>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  OUA will select a sample of awards for review  - Run Workday Report URF0400 for Spend Category SC 57150</a:t>
            </a: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          Subcontracts for FYXX for a cost center.   For awards selected for review, OUA will ensure the following</a:t>
            </a: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          controls are in place: </a:t>
            </a:r>
          </a:p>
          <a:p>
            <a:pPr marL="0" indent="0">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400" b="1" u="sng" dirty="0">
                <a:latin typeface="Calibri" panose="020F0502020204030204" pitchFamily="34" charset="0"/>
                <a:ea typeface="Calibri" panose="020F0502020204030204" pitchFamily="34" charset="0"/>
                <a:cs typeface="Calibri" panose="020F0502020204030204" pitchFamily="34" charset="0"/>
              </a:rPr>
              <a:t>UR </a:t>
            </a:r>
            <a:r>
              <a:rPr lang="en-US" sz="1400" b="1" u="sng" dirty="0" err="1">
                <a:latin typeface="Calibri" panose="020F0502020204030204" pitchFamily="34" charset="0"/>
                <a:ea typeface="Calibri" panose="020F0502020204030204" pitchFamily="34" charset="0"/>
                <a:cs typeface="Calibri" panose="020F0502020204030204" pitchFamily="34" charset="0"/>
              </a:rPr>
              <a:t>Subward</a:t>
            </a:r>
            <a:r>
              <a:rPr lang="en-US" sz="1400" b="1" u="sng" dirty="0">
                <a:latin typeface="Calibri" panose="020F0502020204030204" pitchFamily="34" charset="0"/>
                <a:ea typeface="Calibri" panose="020F0502020204030204" pitchFamily="34" charset="0"/>
                <a:cs typeface="Calibri" panose="020F0502020204030204" pitchFamily="34" charset="0"/>
              </a:rPr>
              <a:t> Manual - Section F Fiscal Monitoring:  </a:t>
            </a:r>
            <a:r>
              <a:rPr lang="en-US" sz="1200" u="sng" dirty="0">
                <a:solidFill>
                  <a:srgbClr val="0070C0"/>
                </a:solidFill>
                <a:latin typeface="Calibri" panose="020F0502020204030204" pitchFamily="34" charset="0"/>
                <a:ea typeface="Calibri" panose="020F0502020204030204" pitchFamily="34" charset="0"/>
                <a:cs typeface="Calibri" panose="020F0502020204030204" pitchFamily="34" charset="0"/>
              </a:rPr>
              <a:t>https://www.rochester.edu/orpa/_assets/pdf/train_submanual.pdf</a:t>
            </a:r>
          </a:p>
          <a:p>
            <a:pPr>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Page 30 - The UR PI must approve </a:t>
            </a:r>
            <a:r>
              <a:rPr lang="en-US" sz="1400" dirty="0" err="1">
                <a:latin typeface="Calibri" panose="020F0502020204030204" pitchFamily="34" charset="0"/>
                <a:ea typeface="Calibri" panose="020F0502020204030204" pitchFamily="34" charset="0"/>
                <a:cs typeface="Calibri" panose="020F0502020204030204" pitchFamily="34" charset="0"/>
              </a:rPr>
              <a:t>subawardee</a:t>
            </a:r>
            <a:r>
              <a:rPr lang="en-US" sz="1400" dirty="0">
                <a:latin typeface="Calibri" panose="020F0502020204030204" pitchFamily="34" charset="0"/>
                <a:ea typeface="Calibri" panose="020F0502020204030204" pitchFamily="34" charset="0"/>
                <a:cs typeface="Calibri" panose="020F0502020204030204" pitchFamily="34" charset="0"/>
              </a:rPr>
              <a:t> invoices prior to submitting them to ORACS for payment. The UR PI’s review indicates that the invoice corresponds with the technical performance of the subrecipient. </a:t>
            </a:r>
          </a:p>
          <a:p>
            <a:pPr lvl="1"/>
            <a:r>
              <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rPr>
              <a:t>Given the importance of the UR PI’s oversight, the UR PI cannot delegate this responsibility in </a:t>
            </a:r>
            <a:r>
              <a:rPr lang="en-US" sz="1400" b="1" dirty="0" err="1">
                <a:solidFill>
                  <a:srgbClr val="7030A0"/>
                </a:solidFill>
                <a:latin typeface="Calibri" panose="020F0502020204030204" pitchFamily="34" charset="0"/>
                <a:ea typeface="Calibri" panose="020F0502020204030204" pitchFamily="34" charset="0"/>
                <a:cs typeface="Calibri" panose="020F0502020204030204" pitchFamily="34" charset="0"/>
              </a:rPr>
              <a:t>WorkDay</a:t>
            </a:r>
            <a:r>
              <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rPr>
              <a:t>/UR Financials, unless the PI has manually signed the corresponding invoice</a:t>
            </a:r>
            <a:r>
              <a:rPr lang="en-US" sz="1400" dirty="0">
                <a:latin typeface="Calibri" panose="020F0502020204030204" pitchFamily="34" charset="0"/>
                <a:ea typeface="Calibri" panose="020F0502020204030204" pitchFamily="34" charset="0"/>
                <a:cs typeface="Calibri" panose="020F0502020204030204" pitchFamily="34" charset="0"/>
              </a:rPr>
              <a:t>.  </a:t>
            </a:r>
          </a:p>
          <a:p>
            <a:pPr marL="457200" lvl="1" indent="0">
              <a:buNone/>
            </a:pP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       (note: some exceptions have been granted</a:t>
            </a:r>
            <a:r>
              <a:rPr lang="en-US" sz="1400" dirty="0">
                <a:latin typeface="Calibri" panose="020F0502020204030204" pitchFamily="34" charset="0"/>
                <a:ea typeface="Calibri" panose="020F0502020204030204" pitchFamily="34" charset="0"/>
                <a:cs typeface="Calibri" panose="020F0502020204030204" pitchFamily="34" charset="0"/>
              </a:rPr>
              <a:t>) </a:t>
            </a:r>
          </a:p>
          <a:p>
            <a:pPr lvl="1"/>
            <a:r>
              <a:rPr lang="en-US" sz="1400" dirty="0">
                <a:latin typeface="Calibri" panose="020F0502020204030204" pitchFamily="34" charset="0"/>
                <a:ea typeface="Calibri" panose="020F0502020204030204" pitchFamily="34" charset="0"/>
                <a:cs typeface="Calibri" panose="020F0502020204030204" pitchFamily="34" charset="0"/>
              </a:rPr>
              <a:t>Invoices are reviewed for accuracy and for compliance with the terms of the </a:t>
            </a:r>
            <a:r>
              <a:rPr lang="en-US" sz="1400" dirty="0" err="1">
                <a:latin typeface="Calibri" panose="020F0502020204030204" pitchFamily="34" charset="0"/>
                <a:ea typeface="Calibri" panose="020F0502020204030204" pitchFamily="34" charset="0"/>
                <a:cs typeface="Calibri" panose="020F0502020204030204" pitchFamily="34" charset="0"/>
              </a:rPr>
              <a:t>subagreement</a:t>
            </a:r>
            <a:endParaRPr lang="en-US" sz="1400" b="1" u="sng"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b="1" u="sng" dirty="0">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Page 31 - </a:t>
            </a:r>
            <a:r>
              <a:rPr lang="en-US" sz="1400" dirty="0">
                <a:latin typeface="Calibri" panose="020F0502020204030204" pitchFamily="34" charset="0"/>
                <a:ea typeface="Calibri" panose="020F0502020204030204" pitchFamily="34" charset="0"/>
                <a:cs typeface="Calibri" panose="020F0502020204030204" pitchFamily="34" charset="0"/>
              </a:rPr>
              <a:t>Ensure the request for payment includes the following certification </a:t>
            </a:r>
            <a:r>
              <a:rPr lang="en-US" sz="1400" u="sng" dirty="0">
                <a:latin typeface="Calibri" panose="020F0502020204030204" pitchFamily="34" charset="0"/>
                <a:ea typeface="Calibri" panose="020F0502020204030204" pitchFamily="34" charset="0"/>
                <a:cs typeface="Calibri" panose="020F0502020204030204" pitchFamily="34" charset="0"/>
              </a:rPr>
              <a:t>from either the site’s Principal Investigator or financial representative: </a:t>
            </a:r>
            <a:r>
              <a:rPr lang="en-US" sz="1400" b="1" dirty="0">
                <a:latin typeface="Calibri" panose="020F0502020204030204" pitchFamily="34" charset="0"/>
                <a:ea typeface="Calibri" panose="020F0502020204030204" pitchFamily="34" charset="0"/>
                <a:cs typeface="Calibri" panose="020F0502020204030204" pitchFamily="34" charset="0"/>
              </a:rPr>
              <a:t>“I certify to the best of my knowledge and belief that the information provided herein is true, complete, and accurate. I am aware that the provision of false, fictitious, or fraudulent information, or the omission of any material fact, may subject me to criminal, civil, or administrative consequences including, but not limited to violations of U.S. Code Title 18, Sections 2, 1001, 1343 and Title 31, Sections 3729-3730 and 3801-3812.” </a:t>
            </a:r>
          </a:p>
          <a:p>
            <a:pPr lvl="1">
              <a:buFont typeface="Arial" panose="020B0604020202020204" pitchFamily="34" charset="0"/>
              <a:buChar char="•"/>
            </a:pPr>
            <a:r>
              <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rPr>
              <a:t>This exact statement is required by the Uniform Code 2 CRF §200.415(a) – no partial or other statement can be accepted</a:t>
            </a:r>
          </a:p>
          <a:p>
            <a:pPr lvl="1"/>
            <a:r>
              <a:rPr lang="en-US" sz="1400" dirty="0">
                <a:latin typeface="Calibri" panose="020F0502020204030204" pitchFamily="34" charset="0"/>
                <a:ea typeface="Calibri" panose="020F0502020204030204" pitchFamily="34" charset="0"/>
                <a:cs typeface="Calibri" panose="020F0502020204030204" pitchFamily="34" charset="0"/>
              </a:rPr>
              <a:t>Note: the certified should provide clear documentation of their name and title.</a:t>
            </a:r>
          </a:p>
          <a:p>
            <a:pPr marL="0" indent="0">
              <a:buNone/>
            </a:pPr>
            <a:endParaRPr lang="en-US" sz="12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6943EAA8-C0F8-8DED-2713-0830C7615F99}"/>
              </a:ext>
            </a:extLst>
          </p:cNvPr>
          <p:cNvSpPr txBox="1">
            <a:spLocks/>
          </p:cNvSpPr>
          <p:nvPr/>
        </p:nvSpPr>
        <p:spPr>
          <a:xfrm>
            <a:off x="265404" y="111125"/>
            <a:ext cx="8483600" cy="422275"/>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Subawards –  important requirements</a:t>
            </a:r>
            <a:endParaRPr lang="en-US" sz="24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D2B4944F-28B0-3B4A-CCD5-980E6471995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802" y="498475"/>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46B7CB6E-6B32-4C70-85A7-0C99E5B6F34B}"/>
              </a:ext>
            </a:extLst>
          </p:cNvPr>
          <p:cNvPicPr>
            <a:picLocks noChangeAspect="1"/>
          </p:cNvPicPr>
          <p:nvPr/>
        </p:nvPicPr>
        <p:blipFill>
          <a:blip r:embed="rId3"/>
          <a:srcRect/>
          <a:stretch/>
        </p:blipFill>
        <p:spPr>
          <a:xfrm>
            <a:off x="685800" y="6283328"/>
            <a:ext cx="2590800" cy="346072"/>
          </a:xfrm>
          <a:prstGeom prst="rect">
            <a:avLst/>
          </a:prstGeom>
        </p:spPr>
      </p:pic>
      <p:sp>
        <p:nvSpPr>
          <p:cNvPr id="4" name="TextBox 3">
            <a:extLst>
              <a:ext uri="{FF2B5EF4-FFF2-40B4-BE49-F238E27FC236}">
                <a16:creationId xmlns:a16="http://schemas.microsoft.com/office/drawing/2014/main" id="{A4963824-55CC-AD9A-D4F7-01C57406832B}"/>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17</a:t>
            </a:fld>
            <a:endParaRPr lang="en-US" sz="1600" dirty="0"/>
          </a:p>
        </p:txBody>
      </p:sp>
    </p:spTree>
    <p:extLst>
      <p:ext uri="{BB962C8B-B14F-4D97-AF65-F5344CB8AC3E}">
        <p14:creationId xmlns:p14="http://schemas.microsoft.com/office/powerpoint/2010/main" val="2704125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37AC4-CDC3-DF69-6E02-1DB92311D0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D8C1E1-ADBB-032D-D53B-9219C029D8F6}"/>
              </a:ext>
            </a:extLst>
          </p:cNvPr>
          <p:cNvSpPr>
            <a:spLocks noGrp="1"/>
          </p:cNvSpPr>
          <p:nvPr>
            <p:ph idx="1"/>
          </p:nvPr>
        </p:nvSpPr>
        <p:spPr>
          <a:xfrm>
            <a:off x="265404" y="720725"/>
            <a:ext cx="8548396" cy="5451475"/>
          </a:xfrm>
        </p:spPr>
        <p:txBody>
          <a:bodyPr/>
          <a:lstStyle/>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a:p>
            <a:pPr>
              <a:buFont typeface="Wingdings" panose="05000000000000000000" pitchFamily="2" charset="2"/>
              <a:buChar char="q"/>
            </a:pPr>
            <a:r>
              <a:rPr lang="en-US" sz="1800" dirty="0">
                <a:latin typeface="Calibri" panose="020F0502020204030204" pitchFamily="34" charset="0"/>
                <a:ea typeface="Calibri" panose="020F0502020204030204" pitchFamily="34" charset="0"/>
                <a:cs typeface="Calibri" panose="020F0502020204030204" pitchFamily="34" charset="0"/>
              </a:rPr>
              <a:t>OUA reviews expense reports and other transactions from a Federal Auditor’s perspective to ensure compliance with the University’s Sponsored Research Policies and Federal Regulations. </a:t>
            </a:r>
          </a:p>
          <a:p>
            <a:pPr marL="0" indent="0">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285750">
              <a:buFont typeface="Wingdings" panose="05000000000000000000" pitchFamily="2" charset="2"/>
              <a:buChar char="q"/>
            </a:pPr>
            <a:r>
              <a:rPr lang="en-US" sz="1800" dirty="0">
                <a:latin typeface="Calibri" panose="020F0502020204030204" pitchFamily="34" charset="0"/>
                <a:ea typeface="Calibri" panose="020F0502020204030204" pitchFamily="34" charset="0"/>
                <a:cs typeface="Calibri" panose="020F0502020204030204" pitchFamily="34" charset="0"/>
              </a:rPr>
              <a:t>Incorporates the increased scrutiny by Federal agencies of universities’ use of Federal Funds to help ensure expense transactions, including those from employee expense reports, are appropriate and thoroughly documented to substantiate the charges made to Federally Sponsored Research</a:t>
            </a:r>
          </a:p>
          <a:p>
            <a:pPr>
              <a:buFont typeface="Wingdings" panose="05000000000000000000" pitchFamily="2" charset="2"/>
              <a:buChar char="q"/>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D2E8B604-3D63-42B7-0E8F-DDAA5193100A}"/>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Domestic &amp; Foreign Travel </a:t>
            </a:r>
            <a:endParaRPr lang="en-US" sz="20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4ADCA64A-8A8D-360E-AD4A-F359FBBCC75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1DF00825-BDC7-2494-AFC6-5E4B17D0CC4A}"/>
              </a:ext>
            </a:extLst>
          </p:cNvPr>
          <p:cNvPicPr>
            <a:picLocks noChangeAspect="1"/>
          </p:cNvPicPr>
          <p:nvPr/>
        </p:nvPicPr>
        <p:blipFill>
          <a:blip r:embed="rId3"/>
          <a:srcRect/>
          <a:stretch/>
        </p:blipFill>
        <p:spPr>
          <a:xfrm>
            <a:off x="685800" y="6096000"/>
            <a:ext cx="2514600" cy="386848"/>
          </a:xfrm>
          <a:prstGeom prst="rect">
            <a:avLst/>
          </a:prstGeom>
        </p:spPr>
      </p:pic>
      <p:sp>
        <p:nvSpPr>
          <p:cNvPr id="4" name="TextBox 3">
            <a:extLst>
              <a:ext uri="{FF2B5EF4-FFF2-40B4-BE49-F238E27FC236}">
                <a16:creationId xmlns:a16="http://schemas.microsoft.com/office/drawing/2014/main" id="{396BC12C-74AA-574B-073C-458CAE5CC6DE}"/>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18</a:t>
            </a:fld>
            <a:endParaRPr lang="en-US" sz="1600" dirty="0"/>
          </a:p>
        </p:txBody>
      </p:sp>
    </p:spTree>
    <p:extLst>
      <p:ext uri="{BB962C8B-B14F-4D97-AF65-F5344CB8AC3E}">
        <p14:creationId xmlns:p14="http://schemas.microsoft.com/office/powerpoint/2010/main" val="1000188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600C6-48BC-99C2-C8F2-503B4D35C9F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63F29B-2489-BA1E-6EBE-B6EFDBEB8F52}"/>
              </a:ext>
            </a:extLst>
          </p:cNvPr>
          <p:cNvSpPr>
            <a:spLocks noGrp="1"/>
          </p:cNvSpPr>
          <p:nvPr>
            <p:ph idx="1"/>
          </p:nvPr>
        </p:nvSpPr>
        <p:spPr>
          <a:xfrm>
            <a:off x="265404" y="457201"/>
            <a:ext cx="8548396" cy="5715000"/>
          </a:xfrm>
        </p:spPr>
        <p:txBody>
          <a:bodyPr/>
          <a:lstStyle/>
          <a:p>
            <a:pPr marL="228600" indent="-228600">
              <a:buAutoNum type="arabicPeriod"/>
            </a:pPr>
            <a:r>
              <a:rPr lang="en-US" sz="1400" b="1" u="sng" dirty="0">
                <a:latin typeface="Calibri" panose="020F0502020204030204" pitchFamily="34" charset="0"/>
                <a:ea typeface="Calibri" panose="020F0502020204030204" pitchFamily="34" charset="0"/>
                <a:cs typeface="Calibri" panose="020F0502020204030204" pitchFamily="34" charset="0"/>
              </a:rPr>
              <a:t>One Conference/One Trip per Expense Report</a:t>
            </a:r>
            <a:r>
              <a:rPr lang="en-US" sz="1200" b="1"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limited to a single conference to maintain clarity and transparency.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(Frequent violations here!) </a:t>
            </a:r>
          </a:p>
          <a:p>
            <a:pPr marL="457200" lvl="1"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228600" lvl="0" indent="-228600">
              <a:buAutoNum type="arabicPeriod" startAt="2"/>
            </a:pPr>
            <a:r>
              <a:rPr lang="en-US" sz="1400" b="1" u="sng" dirty="0">
                <a:latin typeface="Calibri" panose="020F0502020204030204" pitchFamily="34" charset="0"/>
                <a:ea typeface="Calibri" panose="020F0502020204030204" pitchFamily="34" charset="0"/>
                <a:cs typeface="Calibri" panose="020F0502020204030204" pitchFamily="34" charset="0"/>
              </a:rPr>
              <a:t>Upfront Supporting Documentatio</a:t>
            </a:r>
            <a:r>
              <a:rPr lang="en-US" sz="1400" b="1" dirty="0">
                <a:latin typeface="Calibri" panose="020F0502020204030204" pitchFamily="34" charset="0"/>
                <a:ea typeface="Calibri" panose="020F0502020204030204" pitchFamily="34" charset="0"/>
                <a:cs typeface="Calibri" panose="020F0502020204030204" pitchFamily="34" charset="0"/>
              </a:rPr>
              <a:t>n as an attachment in Workday</a:t>
            </a:r>
            <a:r>
              <a:rPr lang="en-US" sz="1200" b="1" dirty="0">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This should be required as part of the approval process for travel expense reports, and should include:</a:t>
            </a: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Agendas/itineraries: </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i="1" dirty="0">
                <a:latin typeface="Calibri" panose="020F0502020204030204" pitchFamily="34" charset="0"/>
                <a:ea typeface="Calibri" panose="020F0502020204030204" pitchFamily="34" charset="0"/>
                <a:cs typeface="Calibri" panose="020F0502020204030204" pitchFamily="34" charset="0"/>
              </a:rPr>
              <a:t>UR’s Business Expense and Travel Reimbursement Policy</a:t>
            </a:r>
            <a:r>
              <a:rPr lang="en-US" sz="1200" b="1" i="1" dirty="0">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When attending a conference or meeting, a full copy of the agenda must be included, indicating which meals were provided.    </a:t>
            </a:r>
          </a:p>
          <a:p>
            <a:pPr marL="0"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Substantiate the allowability of direct cost charges to awards when charging days that are outside of the conference/event dates</a:t>
            </a:r>
            <a:r>
              <a:rPr lang="en-US" sz="1200" b="1" dirty="0">
                <a:latin typeface="Calibri" panose="020F0502020204030204" pitchFamily="34" charset="0"/>
                <a:ea typeface="Calibri" panose="020F0502020204030204" pitchFamily="34" charset="0"/>
                <a:cs typeface="Calibri" panose="020F0502020204030204" pitchFamily="34" charset="0"/>
              </a:rPr>
              <a:t>.  </a:t>
            </a:r>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Note:</a:t>
            </a:r>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It is an acceptable University practice to allow travel-related charges on a grant for 1 day before the conference and 1 day after.    </a:t>
            </a:r>
          </a:p>
          <a:p>
            <a:pPr marL="0" indent="0">
              <a:buNone/>
            </a:pPr>
            <a:endParaRPr lang="en-US" sz="1000"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Substantiate the allocation of direct costs to multiple grants, including the benefit to each grant and the basis for allocation</a:t>
            </a:r>
            <a:r>
              <a:rPr lang="en-US" sz="1400" dirty="0">
                <a:latin typeface="Calibri" panose="020F0502020204030204" pitchFamily="34" charset="0"/>
                <a:ea typeface="Calibri" panose="020F0502020204030204" pitchFamily="34" charset="0"/>
                <a:cs typeface="Calibri" panose="020F0502020204030204" pitchFamily="34" charset="0"/>
              </a:rPr>
              <a:t>.  </a:t>
            </a:r>
          </a:p>
          <a:p>
            <a:pPr lvl="1">
              <a:buFont typeface="Wingdings" panose="05000000000000000000" pitchFamily="2" charset="2"/>
              <a:buChar char="§"/>
            </a:pPr>
            <a:endParaRPr lang="en-US" sz="900" dirty="0">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When personal travel is involved, include</a:t>
            </a:r>
            <a:r>
              <a:rPr lang="en-US" sz="1400" dirty="0">
                <a:latin typeface="Calibri" panose="020F0502020204030204" pitchFamily="34" charset="0"/>
                <a:ea typeface="Calibri" panose="020F0502020204030204" pitchFamily="34" charset="0"/>
                <a:cs typeface="Calibri" panose="020F0502020204030204" pitchFamily="34" charset="0"/>
              </a:rPr>
              <a:t>:  </a:t>
            </a:r>
          </a:p>
          <a:p>
            <a:pPr lvl="2">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Further explanation </a:t>
            </a:r>
            <a:r>
              <a:rPr lang="en-US" sz="1200" dirty="0">
                <a:latin typeface="Calibri" panose="020F0502020204030204" pitchFamily="34" charset="0"/>
                <a:ea typeface="Calibri" panose="020F0502020204030204" pitchFamily="34" charset="0"/>
                <a:cs typeface="Calibri" panose="020F0502020204030204" pitchFamily="34" charset="0"/>
              </a:rPr>
              <a:t>as to the dates and documentation to clearly separate the personal travel from the business travel, and a statement to confirm that no personal expenses were charged to UR grants or other UR accounts.</a:t>
            </a:r>
          </a:p>
          <a:p>
            <a:pPr lvl="2">
              <a:buFont typeface="Courier New" panose="02070309020205020404" pitchFamily="49" charset="0"/>
              <a:buChar char="o"/>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Documentation</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to support </a:t>
            </a:r>
            <a:r>
              <a:rPr lang="en-US" sz="1400" b="1" u="sng" dirty="0">
                <a:solidFill>
                  <a:srgbClr val="7030A0"/>
                </a:solidFill>
                <a:latin typeface="Calibri" panose="020F0502020204030204" pitchFamily="34" charset="0"/>
                <a:ea typeface="Calibri" panose="020F0502020204030204" pitchFamily="34" charset="0"/>
                <a:cs typeface="Calibri" panose="020F0502020204030204" pitchFamily="34" charset="0"/>
              </a:rPr>
              <a:t>the Personal Travel Component at the Beginning or End of the Trip”</a:t>
            </a:r>
            <a:r>
              <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rPr>
              <a:t>: </a:t>
            </a:r>
          </a:p>
          <a:p>
            <a:pPr lvl="2"/>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”Lodging, meals, and incidentals incurred during the personal component cannot be reimbursed (from grant or department funds)</a:t>
            </a:r>
          </a:p>
          <a:p>
            <a:pPr lvl="2"/>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Document the comparison of the airfare cost that was incurred to what the airfare cost would have been otherwise (i.e., if the traveler did not add on the personal travel component).</a:t>
            </a:r>
          </a:p>
          <a:p>
            <a:pPr lvl="2"/>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The excess of the actual airfare against the “would be” airfare cannot be allocated to the sponsored project.”  </a:t>
            </a: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C496F1F8-3AA4-1177-1A82-293C87ACBCA0}"/>
              </a:ext>
            </a:extLst>
          </p:cNvPr>
          <p:cNvSpPr txBox="1">
            <a:spLocks/>
          </p:cNvSpPr>
          <p:nvPr/>
        </p:nvSpPr>
        <p:spPr>
          <a:xfrm>
            <a:off x="265404" y="152401"/>
            <a:ext cx="8483600" cy="304799"/>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800" b="1" i="1" kern="0" dirty="0">
                <a:latin typeface="Calibri" panose="020F0502020204030204" pitchFamily="34" charset="0"/>
                <a:cs typeface="Calibri" panose="020F0502020204030204" pitchFamily="34" charset="0"/>
              </a:rPr>
              <a:t>Sponsored Research – Domestic &amp; Foreign Travel </a:t>
            </a:r>
            <a:endParaRPr lang="en-US" sz="1800" b="1" i="1" strike="sngStrike" kern="0" dirty="0">
              <a:latin typeface="Calibri" panose="020F0502020204030204" pitchFamily="34" charset="0"/>
              <a:cs typeface="Calibri" panose="020F0502020204030204" pitchFamily="34" charset="0"/>
            </a:endParaRPr>
          </a:p>
        </p:txBody>
      </p:sp>
      <p:pic>
        <p:nvPicPr>
          <p:cNvPr id="2" name="University of Rochester Logo" descr="Blue text on a black background&#10;&#10;AI-generated content may be incorrect.">
            <a:extLst>
              <a:ext uri="{FF2B5EF4-FFF2-40B4-BE49-F238E27FC236}">
                <a16:creationId xmlns:a16="http://schemas.microsoft.com/office/drawing/2014/main" id="{8CE3A58B-8182-25C5-BD96-A52456DB64BE}"/>
              </a:ext>
            </a:extLst>
          </p:cNvPr>
          <p:cNvPicPr>
            <a:picLocks noChangeAspect="1"/>
          </p:cNvPicPr>
          <p:nvPr/>
        </p:nvPicPr>
        <p:blipFill>
          <a:blip r:embed="rId2"/>
          <a:srcRect/>
          <a:stretch/>
        </p:blipFill>
        <p:spPr>
          <a:xfrm>
            <a:off x="685800" y="6248400"/>
            <a:ext cx="2590800" cy="381000"/>
          </a:xfrm>
          <a:prstGeom prst="rect">
            <a:avLst/>
          </a:prstGeom>
        </p:spPr>
      </p:pic>
      <p:sp>
        <p:nvSpPr>
          <p:cNvPr id="4" name="TextBox 3">
            <a:extLst>
              <a:ext uri="{FF2B5EF4-FFF2-40B4-BE49-F238E27FC236}">
                <a16:creationId xmlns:a16="http://schemas.microsoft.com/office/drawing/2014/main" id="{9AAB47AE-6BE4-B957-FA3E-749185A63FCA}"/>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19</a:t>
            </a:fld>
            <a:endParaRPr lang="en-US" sz="1600" dirty="0"/>
          </a:p>
        </p:txBody>
      </p:sp>
    </p:spTree>
    <p:extLst>
      <p:ext uri="{BB962C8B-B14F-4D97-AF65-F5344CB8AC3E}">
        <p14:creationId xmlns:p14="http://schemas.microsoft.com/office/powerpoint/2010/main" val="2176477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25DD9-1CCB-4BB8-8980-3F63F0C1E7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4CA5E1-301B-9E4B-AAEF-9272F0D0A79F}"/>
              </a:ext>
            </a:extLst>
          </p:cNvPr>
          <p:cNvSpPr>
            <a:spLocks noGrp="1"/>
          </p:cNvSpPr>
          <p:nvPr>
            <p:ph idx="1"/>
          </p:nvPr>
        </p:nvSpPr>
        <p:spPr>
          <a:xfrm>
            <a:off x="304800" y="838200"/>
            <a:ext cx="8534400" cy="5105399"/>
          </a:xfrm>
        </p:spPr>
        <p:txBody>
          <a:bodyPr/>
          <a:lstStyle/>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ORPA</a:t>
            </a:r>
            <a:r>
              <a:rPr lang="en-US" sz="1600" dirty="0">
                <a:latin typeface="Calibri" panose="020F0502020204030204" pitchFamily="34" charset="0"/>
                <a:ea typeface="Calibri" panose="020F0502020204030204" pitchFamily="34" charset="0"/>
                <a:cs typeface="Calibri" panose="020F0502020204030204" pitchFamily="34" charset="0"/>
              </a:rPr>
              <a:t> </a:t>
            </a:r>
            <a:r>
              <a:rPr lang="en-US" sz="1600" b="1" i="1" dirty="0">
                <a:latin typeface="Calibri" panose="020F0502020204030204" pitchFamily="34" charset="0"/>
                <a:ea typeface="Calibri" panose="020F0502020204030204" pitchFamily="34" charset="0"/>
                <a:cs typeface="Calibri" panose="020F0502020204030204" pitchFamily="34" charset="0"/>
              </a:rPr>
              <a:t>(Office of Research and Project Administration</a:t>
            </a:r>
            <a:r>
              <a:rPr lang="en-US" sz="1600" dirty="0">
                <a:latin typeface="Calibri" panose="020F0502020204030204" pitchFamily="34" charset="0"/>
                <a:ea typeface="Calibri" panose="020F0502020204030204" pitchFamily="34" charset="0"/>
                <a:cs typeface="Calibri" panose="020F0502020204030204" pitchFamily="34" charset="0"/>
              </a:rPr>
              <a:t>) – includes pre-award activities, identification of funding opportunities, grant and contract operations, training, and research outreach.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Faculty Members/Investigators  </a:t>
            </a:r>
            <a:endParaRPr lang="en-US" sz="1600" dirty="0">
              <a:latin typeface="Calibri" panose="020F0502020204030204" pitchFamily="34" charset="0"/>
              <a:ea typeface="Calibri" panose="020F0502020204030204" pitchFamily="34" charset="0"/>
              <a:cs typeface="Calibri" panose="020F0502020204030204" pitchFamily="34" charset="0"/>
            </a:endParaRPr>
          </a:p>
          <a:p>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ORACS (</a:t>
            </a:r>
            <a:r>
              <a:rPr lang="en-US" sz="1600" b="1" i="1" dirty="0">
                <a:latin typeface="Calibri" panose="020F0502020204030204" pitchFamily="34" charset="0"/>
                <a:ea typeface="Calibri" panose="020F0502020204030204" pitchFamily="34" charset="0"/>
                <a:cs typeface="Calibri" panose="020F0502020204030204" pitchFamily="34" charset="0"/>
              </a:rPr>
              <a:t>Office of Research Accounting and Costing Standards</a:t>
            </a:r>
            <a:r>
              <a:rPr lang="en-US" sz="1600" b="1" dirty="0">
                <a:latin typeface="Calibri" panose="020F0502020204030204" pitchFamily="34" charset="0"/>
                <a:ea typeface="Calibri" panose="020F0502020204030204" pitchFamily="34" charset="0"/>
                <a:cs typeface="Calibri" panose="020F0502020204030204" pitchFamily="34" charset="0"/>
              </a:rPr>
              <a:t>) - </a:t>
            </a:r>
            <a:r>
              <a:rPr lang="en-US" sz="1600" i="1" dirty="0">
                <a:latin typeface="Calibri" panose="020F0502020204030204" pitchFamily="34" charset="0"/>
                <a:ea typeface="Calibri" panose="020F0502020204030204" pitchFamily="34" charset="0"/>
                <a:cs typeface="Calibri" panose="020F0502020204030204" pitchFamily="34" charset="0"/>
              </a:rPr>
              <a:t>Post-award activities:  </a:t>
            </a:r>
            <a:r>
              <a:rPr lang="en-US" sz="1600" b="1" dirty="0">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Prepares and submits financial reports, Cash management, works with departments for the award close-out process</a:t>
            </a:r>
            <a:r>
              <a:rPr lang="en-US" sz="1600" b="1" dirty="0">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Global Engagement, Legal Counsel, ORISE, Deans’ Offices, Accounts Payable, Purchasing, Administration &amp; Finance, etc.   </a:t>
            </a:r>
          </a:p>
          <a:p>
            <a:pPr>
              <a:buFont typeface="Wingdings" panose="05000000000000000000" pitchFamily="2" charset="2"/>
              <a:buChar char="q"/>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err="1">
                <a:latin typeface="Calibri" panose="020F0502020204030204" pitchFamily="34" charset="0"/>
                <a:ea typeface="Calibri" panose="020F0502020204030204" pitchFamily="34" charset="0"/>
                <a:cs typeface="Calibri" panose="020F0502020204030204" pitchFamily="34" charset="0"/>
              </a:rPr>
              <a:t>myURHR</a:t>
            </a:r>
            <a:r>
              <a:rPr lang="en-US" sz="1600" b="1" dirty="0">
                <a:latin typeface="Calibri" panose="020F0502020204030204" pitchFamily="34" charset="0"/>
                <a:ea typeface="Calibri" panose="020F0502020204030204" pitchFamily="34" charset="0"/>
                <a:cs typeface="Calibri" panose="020F0502020204030204" pitchFamily="34" charset="0"/>
              </a:rPr>
              <a:t> Administrators Best Practice Workgroup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Department / Research Administrator:  </a:t>
            </a:r>
            <a:r>
              <a:rPr lang="en-US" sz="1600" dirty="0">
                <a:latin typeface="Calibri" panose="020F0502020204030204" pitchFamily="34" charset="0"/>
                <a:ea typeface="Calibri" panose="020F0502020204030204" pitchFamily="34" charset="0"/>
                <a:cs typeface="Calibri" panose="020F0502020204030204" pitchFamily="34" charset="0"/>
              </a:rPr>
              <a:t>Awareness of issues – Share in policy development – Proactively maintain up-to-date knowledge – Inform faculty of rules and regulations – “Gate keeper” </a:t>
            </a:r>
            <a:endParaRPr lang="en-US" sz="1600" b="1"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75ABCC1C-4100-CABB-B27C-16A17BDCD04F}"/>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Roles &amp; Responsibilities; Partners</a:t>
            </a:r>
            <a:endParaRPr lang="en-US" sz="2000" b="1" i="1" kern="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2B6AEC6C-C9F1-534C-C740-9C3DE1374D5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5113B77E-45EA-6E95-F120-6A46CCE11257}"/>
              </a:ext>
            </a:extLst>
          </p:cNvPr>
          <p:cNvPicPr>
            <a:picLocks noChangeAspect="1"/>
          </p:cNvPicPr>
          <p:nvPr/>
        </p:nvPicPr>
        <p:blipFill>
          <a:blip r:embed="rId4"/>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31F96F99-FD33-D01E-3780-E413D859C23F}"/>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2</a:t>
            </a:fld>
            <a:endParaRPr lang="en-US" sz="1600" dirty="0"/>
          </a:p>
        </p:txBody>
      </p:sp>
    </p:spTree>
    <p:extLst>
      <p:ext uri="{BB962C8B-B14F-4D97-AF65-F5344CB8AC3E}">
        <p14:creationId xmlns:p14="http://schemas.microsoft.com/office/powerpoint/2010/main" val="722335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CF393-A62B-5BFB-A215-AAD70E3DA2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03BC18-592F-EE19-8297-1FE742CC73A3}"/>
              </a:ext>
            </a:extLst>
          </p:cNvPr>
          <p:cNvSpPr>
            <a:spLocks noGrp="1"/>
          </p:cNvSpPr>
          <p:nvPr>
            <p:ph idx="1"/>
          </p:nvPr>
        </p:nvSpPr>
        <p:spPr>
          <a:xfrm>
            <a:off x="265404" y="720725"/>
            <a:ext cx="8548396" cy="5451475"/>
          </a:xfrm>
        </p:spPr>
        <p:txBody>
          <a:bodyPr/>
          <a:lstStyle/>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 </a:t>
            </a:r>
          </a:p>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3. Direct Cost Principles:</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r>
              <a:rPr lang="en-US" sz="1400" dirty="0">
                <a:latin typeface="Calibri" panose="020F0502020204030204" pitchFamily="34" charset="0"/>
                <a:ea typeface="Calibri" panose="020F0502020204030204" pitchFamily="34" charset="0"/>
                <a:cs typeface="Calibri" panose="020F0502020204030204" pitchFamily="34" charset="0"/>
              </a:rPr>
              <a:t>Ensure all charges to Sponsored Research Accounts, including travel expense reports, adhere to the cost principles.  For costs to be allowable, they must be necessary, reasonable -- prudent person test, allocable (can’t be assigned based on funds availability, award expiration date), and treated consistently with like costs/like circumstances.   </a:t>
            </a:r>
          </a:p>
          <a:p>
            <a:pPr marL="457200" lvl="1"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4.  Personal/Social Events:</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r>
              <a:rPr lang="en-US" sz="1400" dirty="0">
                <a:latin typeface="Calibri" panose="020F0502020204030204" pitchFamily="34" charset="0"/>
                <a:ea typeface="Calibri" panose="020F0502020204030204" pitchFamily="34" charset="0"/>
                <a:cs typeface="Calibri" panose="020F0502020204030204" pitchFamily="34" charset="0"/>
              </a:rPr>
              <a:t>Exclude personal/social events from grant charges that are included in registration, as they are not allowable as direct costs.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If a personal/social networking event is listed separately in the registration with a specified or itemized cost, do not charge it to a grant.</a:t>
            </a:r>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At the Department’s discretion, the cost can be charged to an operating account (OP).  </a:t>
            </a:r>
          </a:p>
          <a:p>
            <a:pPr lvl="1"/>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In the event family members are also traveling with the UR Employee, fees for rental cars beyond mid-size, and incidentals such as child/infant car seats or additional drivers insurance are considered personal expenses, and are not reimbursable by the Sponsor or UR</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a:t>
            </a:r>
            <a:endParaRPr lang="en-US" sz="12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1000"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5.  Per Diem Guidelines:</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r>
              <a:rPr lang="en-US" sz="1400" dirty="0">
                <a:latin typeface="Calibri" panose="020F0502020204030204" pitchFamily="34" charset="0"/>
                <a:ea typeface="Calibri" panose="020F0502020204030204" pitchFamily="34" charset="0"/>
                <a:cs typeface="Calibri" panose="020F0502020204030204" pitchFamily="34" charset="0"/>
              </a:rPr>
              <a:t>Ensure all faculty and staff are aware of Per Diem guidelines, including adjustments for meals provided by conferences and travel days.</a:t>
            </a:r>
            <a:r>
              <a:rPr lang="en-US" sz="1400" dirty="0">
                <a:effectLst/>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Refer to “Workday Expenses, Reference Guides, How to Enter per Diem Meals”) </a:t>
            </a:r>
          </a:p>
          <a:p>
            <a:pPr marL="457200" lvl="1" indent="0">
              <a:buNone/>
            </a:pPr>
            <a:endParaRPr lang="en-US" sz="10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87748BD3-2826-9747-2364-0CFF7D167E0A}"/>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Domestic &amp; Foreign Travel </a:t>
            </a:r>
            <a:endParaRPr lang="en-US" sz="20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769EA19D-04D7-B312-FBED-79A04BAC81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76EFAAD8-315B-6462-62C6-BD655AED46C2}"/>
              </a:ext>
            </a:extLst>
          </p:cNvPr>
          <p:cNvPicPr>
            <a:picLocks noChangeAspect="1"/>
          </p:cNvPicPr>
          <p:nvPr/>
        </p:nvPicPr>
        <p:blipFill>
          <a:blip r:embed="rId3"/>
          <a:srcRect/>
          <a:stretch/>
        </p:blipFill>
        <p:spPr>
          <a:xfrm>
            <a:off x="685800" y="6119124"/>
            <a:ext cx="2514600" cy="386848"/>
          </a:xfrm>
          <a:prstGeom prst="rect">
            <a:avLst/>
          </a:prstGeom>
        </p:spPr>
      </p:pic>
      <p:sp>
        <p:nvSpPr>
          <p:cNvPr id="4" name="TextBox 3">
            <a:extLst>
              <a:ext uri="{FF2B5EF4-FFF2-40B4-BE49-F238E27FC236}">
                <a16:creationId xmlns:a16="http://schemas.microsoft.com/office/drawing/2014/main" id="{04EEE727-BA82-FF27-AF90-407551C86B60}"/>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20</a:t>
            </a:fld>
            <a:endParaRPr lang="en-US" sz="1600" dirty="0"/>
          </a:p>
        </p:txBody>
      </p:sp>
    </p:spTree>
    <p:extLst>
      <p:ext uri="{BB962C8B-B14F-4D97-AF65-F5344CB8AC3E}">
        <p14:creationId xmlns:p14="http://schemas.microsoft.com/office/powerpoint/2010/main" val="1466978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7C6BD-D576-5932-9AE0-1A45188C06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FEE71-23D3-696A-D6DF-DA09C8A68C9F}"/>
              </a:ext>
            </a:extLst>
          </p:cNvPr>
          <p:cNvSpPr>
            <a:spLocks noGrp="1"/>
          </p:cNvSpPr>
          <p:nvPr>
            <p:ph idx="1"/>
          </p:nvPr>
        </p:nvSpPr>
        <p:spPr>
          <a:xfrm>
            <a:off x="350034" y="406843"/>
            <a:ext cx="8548396" cy="5715000"/>
          </a:xfrm>
        </p:spPr>
        <p:txBody>
          <a:bodyPr/>
          <a:lstStyle/>
          <a:p>
            <a:pPr marL="228600" lvl="0" indent="-228600">
              <a:buAutoNum type="arabicPeriod" startAt="6"/>
            </a:pPr>
            <a:r>
              <a:rPr lang="en-US" sz="1400" b="1" dirty="0">
                <a:effectLst/>
                <a:latin typeface="Calibri" panose="020F0502020204030204" pitchFamily="34" charset="0"/>
                <a:ea typeface="Calibri" panose="020F0502020204030204" pitchFamily="34" charset="0"/>
                <a:cs typeface="Calibri" panose="020F0502020204030204" pitchFamily="34" charset="0"/>
              </a:rPr>
              <a:t>Pre-Award Spending Federal Costing Rules:  </a:t>
            </a:r>
          </a:p>
          <a:p>
            <a:pPr marL="740664" lvl="1" indent="-457200">
              <a:spcBef>
                <a:spcPts val="336"/>
              </a:spcBef>
              <a:tabLst>
                <a:tab pos="690563" algn="l"/>
              </a:tabLst>
            </a:pPr>
            <a:r>
              <a:rPr lang="en-US" sz="1400" dirty="0">
                <a:latin typeface="Calibri" panose="020F0502020204030204" pitchFamily="34" charset="0"/>
                <a:ea typeface="Calibri" panose="020F0502020204030204" pitchFamily="34" charset="0"/>
                <a:cs typeface="Calibri" panose="020F0502020204030204" pitchFamily="34" charset="0"/>
              </a:rPr>
              <a:t>Expenses incurred more than 90 calendar days pre-award require </a:t>
            </a:r>
            <a:r>
              <a:rPr lang="en-US" sz="1400" u="sng" dirty="0">
                <a:latin typeface="Calibri" panose="020F0502020204030204" pitchFamily="34" charset="0"/>
                <a:ea typeface="Calibri" panose="020F0502020204030204" pitchFamily="34" charset="0"/>
                <a:cs typeface="Calibri" panose="020F0502020204030204" pitchFamily="34" charset="0"/>
              </a:rPr>
              <a:t>prior approval of the Federal Awarding Agency</a:t>
            </a:r>
            <a:r>
              <a:rPr lang="en-US" sz="1400" dirty="0">
                <a:latin typeface="Calibri" panose="020F0502020204030204" pitchFamily="34" charset="0"/>
                <a:ea typeface="Calibri" panose="020F0502020204030204" pitchFamily="34" charset="0"/>
                <a:cs typeface="Calibri" panose="020F0502020204030204" pitchFamily="34" charset="0"/>
              </a:rPr>
              <a:t>.  </a:t>
            </a:r>
          </a:p>
          <a:p>
            <a:pPr marL="740664" lvl="1" indent="-457200">
              <a:spcBef>
                <a:spcPts val="336"/>
              </a:spcBef>
            </a:pPr>
            <a:r>
              <a:rPr lang="en-US" sz="1400" dirty="0">
                <a:latin typeface="Calibri" panose="020F0502020204030204" pitchFamily="34" charset="0"/>
                <a:ea typeface="Calibri" panose="020F0502020204030204" pitchFamily="34" charset="0"/>
                <a:cs typeface="Calibri" panose="020F0502020204030204" pitchFamily="34" charset="0"/>
              </a:rPr>
              <a:t>All costs incurred before the Federal awarding agency makes the Federal award are at the recipient's risk (i.e., the Federal awarding agency is not required to reimburse such costs if, for any reason, the recipient does not receive a Federal award or if the Federal award is less than anticipated and inadequate to cover such costs.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10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57150" indent="0">
              <a:buNone/>
            </a:pPr>
            <a:r>
              <a:rPr lang="en-US" sz="1400" b="1" dirty="0">
                <a:effectLst/>
                <a:latin typeface="Calibri" panose="020F0502020204030204" pitchFamily="34" charset="0"/>
                <a:ea typeface="Calibri" panose="020F0502020204030204" pitchFamily="34" charset="0"/>
                <a:cs typeface="Calibri" panose="020F0502020204030204" pitchFamily="34" charset="0"/>
              </a:rPr>
              <a:t>7.  Foreign Travel:</a:t>
            </a:r>
            <a:r>
              <a:rPr lang="en-US" sz="1400"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  </a:t>
            </a:r>
          </a:p>
          <a:p>
            <a:pPr lvl="1"/>
            <a:r>
              <a:rPr lang="en-US" sz="1400" b="1" i="1" dirty="0">
                <a:latin typeface="Calibri" panose="020F0502020204030204" pitchFamily="34" charset="0"/>
                <a:ea typeface="Calibri" panose="020F0502020204030204" pitchFamily="34" charset="0"/>
                <a:cs typeface="Calibri" panose="020F0502020204030204" pitchFamily="34" charset="0"/>
              </a:rPr>
              <a:t>UR’s Business Expense and Travel Reimbursement Policy: </a:t>
            </a:r>
          </a:p>
          <a:p>
            <a:pPr lvl="2">
              <a:buFont typeface="Courier New" panose="02070309020205020404" pitchFamily="49" charset="0"/>
              <a:buChar char="o"/>
            </a:pPr>
            <a:r>
              <a:rPr lang="en-US" sz="1200" dirty="0">
                <a:latin typeface="Calibri" panose="020F0502020204030204" pitchFamily="34" charset="0"/>
                <a:ea typeface="Calibri" panose="020F0502020204030204" pitchFamily="34" charset="0"/>
                <a:cs typeface="Calibri" panose="020F0502020204030204" pitchFamily="34" charset="0"/>
              </a:rPr>
              <a:t>“Receipts in foreign languages should be translated if the type of expense is not clear, indicating the type of purchase (e.g., meal, transportation, etc.) and the US dollar equivalency”.   </a:t>
            </a:r>
          </a:p>
          <a:p>
            <a:pPr lvl="2">
              <a:buFont typeface="Courier New" panose="02070309020205020404" pitchFamily="49" charset="0"/>
              <a:buChar char="o"/>
            </a:pPr>
            <a:r>
              <a:rPr lang="en-US" sz="1200" dirty="0">
                <a:latin typeface="Calibri" panose="020F0502020204030204" pitchFamily="34" charset="0"/>
                <a:ea typeface="Calibri" panose="020F0502020204030204" pitchFamily="34" charset="0"/>
                <a:cs typeface="Calibri" panose="020F0502020204030204" pitchFamily="34" charset="0"/>
              </a:rPr>
              <a:t>To help ensure support documents are easily reviewable by internal (and potentially external) parties, we recommend the department require travelers to foreign countries to provide some additional translation for key details and elements of foreign language receipts, such as, for example, the name of the airlines, airport, other travelers on the trip, etc.</a:t>
            </a:r>
            <a:endParaRPr lang="en-US" sz="1200" i="1" dirty="0">
              <a:solidFill>
                <a:srgbClr val="7030A0"/>
              </a:solidFill>
              <a:effectLst/>
              <a:latin typeface="Calibri" panose="020F0502020204030204" pitchFamily="34" charset="0"/>
              <a:ea typeface="Calibri" panose="020F0502020204030204" pitchFamily="34" charset="0"/>
              <a:cs typeface="Calibri" panose="020F0502020204030204" pitchFamily="34" charset="0"/>
            </a:endParaRPr>
          </a:p>
          <a:p>
            <a:pPr marL="628650" lvl="1" indent="-171450"/>
            <a:r>
              <a:rPr lang="en-US" sz="1400" b="1" i="1" dirty="0">
                <a:latin typeface="Calibri" panose="020F0502020204030204" pitchFamily="34" charset="0"/>
                <a:ea typeface="Calibri" panose="020F0502020204030204" pitchFamily="34" charset="0"/>
                <a:cs typeface="Calibri" panose="020F0502020204030204" pitchFamily="34" charset="0"/>
              </a:rPr>
              <a:t>UR’s Malign Foreign Talent Recruitment Programs &amp; Foreign Talent Recruitment Programs Policy.  </a:t>
            </a:r>
          </a:p>
          <a:p>
            <a:pPr marL="457200" lvl="1" indent="0">
              <a:buNone/>
            </a:pPr>
            <a:endParaRPr lang="en-US" sz="900" b="1" i="1" dirty="0">
              <a:solidFill>
                <a:srgbClr val="7030A0"/>
              </a:solidFill>
              <a:effectLst/>
              <a:latin typeface="Calibri" panose="020F0502020204030204" pitchFamily="34" charset="0"/>
              <a:ea typeface="Calibri" panose="020F0502020204030204" pitchFamily="34" charset="0"/>
              <a:cs typeface="Calibri" panose="020F0502020204030204" pitchFamily="34" charset="0"/>
            </a:endParaRPr>
          </a:p>
          <a:p>
            <a:pPr marL="0" marR="0">
              <a:spcAft>
                <a:spcPts val="0"/>
              </a:spcAft>
              <a:buNone/>
            </a:pPr>
            <a:r>
              <a:rPr lang="en-US" sz="1400" b="1" i="1" dirty="0">
                <a:effectLst/>
                <a:latin typeface="Calibri" panose="020F0502020204030204" pitchFamily="34" charset="0"/>
                <a:ea typeface="Calibri" panose="020F0502020204030204" pitchFamily="34" charset="0"/>
                <a:cs typeface="Calibri" panose="020F0502020204030204" pitchFamily="34" charset="0"/>
              </a:rPr>
              <a:t> </a:t>
            </a:r>
            <a:r>
              <a:rPr lang="en-US" sz="1400" b="1" dirty="0">
                <a:effectLst/>
                <a:latin typeface="Calibri" panose="020F0502020204030204" pitchFamily="34" charset="0"/>
                <a:ea typeface="Calibri" panose="020F0502020204030204" pitchFamily="34" charset="0"/>
                <a:cs typeface="Calibri" panose="020F0502020204030204" pitchFamily="34" charset="0"/>
              </a:rPr>
              <a:t>8.</a:t>
            </a:r>
            <a:r>
              <a:rPr lang="en-US" sz="1400" b="1" i="1" dirty="0">
                <a:effectLst/>
                <a:latin typeface="Calibri" panose="020F0502020204030204" pitchFamily="34" charset="0"/>
                <a:ea typeface="Calibri" panose="020F0502020204030204" pitchFamily="34" charset="0"/>
                <a:cs typeface="Calibri" panose="020F0502020204030204" pitchFamily="34" charset="0"/>
              </a:rPr>
              <a:t>  </a:t>
            </a:r>
            <a:r>
              <a:rPr lang="en-US" sz="1400" b="1" dirty="0">
                <a:effectLst/>
                <a:latin typeface="Calibri" panose="020F0502020204030204" pitchFamily="34" charset="0"/>
                <a:ea typeface="Calibri" panose="020F0502020204030204" pitchFamily="34" charset="0"/>
                <a:cs typeface="Calibri" panose="020F0502020204030204" pitchFamily="34" charset="0"/>
              </a:rPr>
              <a:t>Meals and Conf (while NOT on travel status)</a:t>
            </a:r>
            <a:r>
              <a:rPr lang="en-US" sz="1400" b="1" i="1" dirty="0">
                <a:effectLst/>
                <a:latin typeface="Calibri" panose="020F0502020204030204" pitchFamily="34" charset="0"/>
                <a:ea typeface="Calibri" panose="020F0502020204030204" pitchFamily="34" charset="0"/>
                <a:cs typeface="Calibri" panose="020F0502020204030204" pitchFamily="34" charset="0"/>
              </a:rPr>
              <a:t>	</a:t>
            </a:r>
          </a:p>
          <a:p>
            <a:pPr marL="800100" lvl="2">
              <a:spcAft>
                <a:spcPts val="1000"/>
              </a:spcAft>
            </a:pPr>
            <a:r>
              <a:rPr lang="en-US" sz="1400" dirty="0">
                <a:effectLst/>
                <a:latin typeface="Calibri" panose="020F0502020204030204" pitchFamily="34" charset="0"/>
                <a:ea typeface="Calibri" panose="020F0502020204030204" pitchFamily="34" charset="0"/>
                <a:cs typeface="Calibri" panose="020F0502020204030204" pitchFamily="34" charset="0"/>
              </a:rPr>
              <a:t>In general, meals and working session ancillary foods and </a:t>
            </a:r>
            <a:r>
              <a:rPr lang="en-US" sz="1400" dirty="0">
                <a:latin typeface="Calibri" panose="020F0502020204030204" pitchFamily="34" charset="0"/>
                <a:ea typeface="Calibri" panose="020F0502020204030204" pitchFamily="34" charset="0"/>
                <a:cs typeface="Calibri" panose="020F0502020204030204" pitchFamily="34" charset="0"/>
              </a:rPr>
              <a:t>beverages are NOT allowed by Federal Sponsors UNLESS the employee working on research is on Travel Status.  Local dinners with Lab personnel, ordering meals in for “lab meetings and discussions,” and ANYTIME spouses, or other family members, are present, those </a:t>
            </a:r>
            <a:r>
              <a:rPr lang="en-US" sz="1400" dirty="0">
                <a:effectLst/>
                <a:latin typeface="Calibri" panose="020F0502020204030204" pitchFamily="34" charset="0"/>
                <a:ea typeface="Calibri" panose="020F0502020204030204" pitchFamily="34" charset="0"/>
                <a:cs typeface="Calibri" panose="020F0502020204030204" pitchFamily="34" charset="0"/>
              </a:rPr>
              <a:t>meals are NOT reimbursable by Sponsors, and only possibly allowed on Non-Federal sponsored projects if they are specifically budgeted and approved</a:t>
            </a:r>
            <a:r>
              <a:rPr lang="en-US" sz="1400" i="1" dirty="0">
                <a:effectLst/>
                <a:latin typeface="Calibri" panose="020F0502020204030204" pitchFamily="34" charset="0"/>
                <a:ea typeface="Calibri" panose="020F0502020204030204" pitchFamily="34" charset="0"/>
                <a:cs typeface="Calibri" panose="020F0502020204030204" pitchFamily="34" charset="0"/>
              </a:rPr>
              <a:t>. </a:t>
            </a:r>
          </a:p>
          <a:p>
            <a:pPr marL="800100" lvl="2">
              <a:spcAft>
                <a:spcPts val="1000"/>
              </a:spcAft>
            </a:pPr>
            <a:r>
              <a:rPr lang="en-US" sz="1400" dirty="0">
                <a:effectLst/>
                <a:latin typeface="Calibri" panose="020F0502020204030204" pitchFamily="34" charset="0"/>
                <a:ea typeface="Calibri" panose="020F0502020204030204" pitchFamily="34" charset="0"/>
                <a:cs typeface="Calibri" panose="020F0502020204030204" pitchFamily="34" charset="0"/>
              </a:rPr>
              <a:t>Local conferences MUST be included in the Proposal budget to be reimbursable by the Sponsor</a:t>
            </a:r>
            <a:r>
              <a:rPr lang="en-US" sz="1400" b="1" i="1" dirty="0">
                <a:effectLst/>
                <a:latin typeface="Calibri" panose="020F0502020204030204" pitchFamily="34" charset="0"/>
                <a:ea typeface="Calibri" panose="020F0502020204030204" pitchFamily="34" charset="0"/>
                <a:cs typeface="Calibri" panose="020F0502020204030204" pitchFamily="34" charset="0"/>
              </a:rPr>
              <a:t>.</a:t>
            </a:r>
          </a:p>
          <a:p>
            <a:pPr marL="0" marR="0">
              <a:lnSpc>
                <a:spcPct val="115000"/>
              </a:lnSpc>
              <a:spcAft>
                <a:spcPts val="1000"/>
              </a:spcAft>
              <a:buNone/>
            </a:pPr>
            <a:r>
              <a:rPr lang="en-US" sz="1400" dirty="0">
                <a:effectLst/>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q"/>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E2F1C9A4-E6D8-7F15-AFED-9365B89D94BE}"/>
              </a:ext>
            </a:extLst>
          </p:cNvPr>
          <p:cNvSpPr txBox="1">
            <a:spLocks/>
          </p:cNvSpPr>
          <p:nvPr/>
        </p:nvSpPr>
        <p:spPr>
          <a:xfrm>
            <a:off x="265404" y="76201"/>
            <a:ext cx="8483600" cy="30045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800" b="1" i="1" kern="0" dirty="0">
                <a:latin typeface="Calibri" panose="020F0502020204030204" pitchFamily="34" charset="0"/>
                <a:cs typeface="Calibri" panose="020F0502020204030204" pitchFamily="34" charset="0"/>
              </a:rPr>
              <a:t>Sponsored Research – Domestic &amp; Foreign Travel </a:t>
            </a:r>
            <a:endParaRPr lang="en-US" sz="1800" b="1" i="1" strike="sngStrike" kern="0" dirty="0">
              <a:latin typeface="Calibri" panose="020F0502020204030204" pitchFamily="34" charset="0"/>
              <a:cs typeface="Calibri" panose="020F0502020204030204" pitchFamily="34" charset="0"/>
            </a:endParaRPr>
          </a:p>
        </p:txBody>
      </p:sp>
      <p:pic>
        <p:nvPicPr>
          <p:cNvPr id="2" name="University of Rochester Logo" descr="Blue text on a black background&#10;&#10;AI-generated content may be incorrect.">
            <a:extLst>
              <a:ext uri="{FF2B5EF4-FFF2-40B4-BE49-F238E27FC236}">
                <a16:creationId xmlns:a16="http://schemas.microsoft.com/office/drawing/2014/main" id="{0C6DDBAE-FDB3-8A84-BB45-C3FE599961ED}"/>
              </a:ext>
            </a:extLst>
          </p:cNvPr>
          <p:cNvPicPr>
            <a:picLocks noChangeAspect="1"/>
          </p:cNvPicPr>
          <p:nvPr/>
        </p:nvPicPr>
        <p:blipFill>
          <a:blip r:embed="rId2"/>
          <a:srcRect/>
          <a:stretch/>
        </p:blipFill>
        <p:spPr>
          <a:xfrm>
            <a:off x="685800" y="6152034"/>
            <a:ext cx="2438400" cy="401166"/>
          </a:xfrm>
          <a:prstGeom prst="rect">
            <a:avLst/>
          </a:prstGeom>
        </p:spPr>
      </p:pic>
      <p:sp>
        <p:nvSpPr>
          <p:cNvPr id="4" name="TextBox 3">
            <a:extLst>
              <a:ext uri="{FF2B5EF4-FFF2-40B4-BE49-F238E27FC236}">
                <a16:creationId xmlns:a16="http://schemas.microsoft.com/office/drawing/2014/main" id="{8A1ED19D-9915-5174-F13F-32FC6847302A}"/>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21</a:t>
            </a:fld>
            <a:endParaRPr lang="en-US" sz="1600" dirty="0"/>
          </a:p>
        </p:txBody>
      </p:sp>
    </p:spTree>
    <p:extLst>
      <p:ext uri="{BB962C8B-B14F-4D97-AF65-F5344CB8AC3E}">
        <p14:creationId xmlns:p14="http://schemas.microsoft.com/office/powerpoint/2010/main" val="1261000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217" y="609600"/>
            <a:ext cx="8534400" cy="5656997"/>
          </a:xfrm>
        </p:spPr>
        <p:txBody>
          <a:bodyPr/>
          <a:lstStyle/>
          <a:p>
            <a:pPr marL="0" lvl="0" indent="0">
              <a:buNone/>
            </a:pPr>
            <a:endParaRPr lang="en-US" sz="1800" b="1" u="sng" dirty="0">
              <a:solidFill>
                <a:srgbClr val="000000"/>
              </a:solidFill>
              <a:latin typeface="Calibri" panose="020F0502020204030204" pitchFamily="34" charset="0"/>
              <a:cs typeface="Calibri" panose="020F0502020204030204" pitchFamily="34" charset="0"/>
            </a:endParaRPr>
          </a:p>
          <a:p>
            <a:pPr marL="0" lvl="0" indent="0">
              <a:buNone/>
            </a:pPr>
            <a:endParaRPr lang="en-US" sz="1600" b="1" u="sng" dirty="0">
              <a:solidFill>
                <a:srgbClr val="000000"/>
              </a:solidFill>
              <a:latin typeface="Calibri" panose="020F0502020204030204" pitchFamily="34" charset="0"/>
              <a:cs typeface="Calibri" panose="020F0502020204030204" pitchFamily="34" charset="0"/>
            </a:endParaRPr>
          </a:p>
          <a:p>
            <a:pPr marL="0" lvl="0" indent="0">
              <a:buNone/>
            </a:pPr>
            <a:endParaRPr lang="en-US" sz="1800" b="1" u="sng" dirty="0">
              <a:solidFill>
                <a:srgbClr val="000000"/>
              </a:solidFill>
              <a:latin typeface="Calibri" panose="020F0502020204030204" pitchFamily="34" charset="0"/>
              <a:cs typeface="Calibri" panose="020F0502020204030204" pitchFamily="34" charset="0"/>
            </a:endParaRPr>
          </a:p>
          <a:p>
            <a:pPr marL="0" lvl="0" indent="0">
              <a:buNone/>
            </a:pPr>
            <a:endParaRPr lang="en-US" sz="1800" b="1" u="sng" dirty="0">
              <a:solidFill>
                <a:srgbClr val="000000"/>
              </a:solidFill>
              <a:latin typeface="Calibri" panose="020F0502020204030204" pitchFamily="34" charset="0"/>
              <a:cs typeface="Calibri" panose="020F0502020204030204" pitchFamily="34" charset="0"/>
            </a:endParaRPr>
          </a:p>
          <a:p>
            <a:pPr marL="285750" lvl="0">
              <a:buFont typeface="Wingdings" panose="05000000000000000000" pitchFamily="2" charset="2"/>
              <a:buChar char="q"/>
            </a:pPr>
            <a:endParaRPr lang="en-US" sz="1800" b="1" u="sng" dirty="0">
              <a:solidFill>
                <a:srgbClr val="000000"/>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4BEDE690-290A-4EFF-A409-144B4FF5B53C}"/>
              </a:ext>
            </a:extLst>
          </p:cNvPr>
          <p:cNvSpPr txBox="1"/>
          <p:nvPr/>
        </p:nvSpPr>
        <p:spPr>
          <a:xfrm>
            <a:off x="381000" y="950178"/>
            <a:ext cx="8131783" cy="4124206"/>
          </a:xfrm>
          <a:prstGeom prst="rect">
            <a:avLst/>
          </a:prstGeom>
          <a:noFill/>
        </p:spPr>
        <p:txBody>
          <a:bodyPr wrap="square" rtlCol="0">
            <a:spAutoFit/>
          </a:bodyPr>
          <a:lstStyle/>
          <a:p>
            <a:pPr>
              <a:buNone/>
            </a:pPr>
            <a:r>
              <a:rPr lang="en-US" altLang="en-US" sz="1600" b="1" dirty="0">
                <a:latin typeface="Calibri" panose="020F0502020204030204" pitchFamily="34" charset="0"/>
                <a:cs typeface="Calibri" panose="020F0502020204030204" pitchFamily="34" charset="0"/>
              </a:rPr>
              <a:t>Christopher W. Butler, CPA</a:t>
            </a:r>
          </a:p>
          <a:p>
            <a:pPr>
              <a:buNone/>
            </a:pPr>
            <a:r>
              <a:rPr lang="en-US" altLang="en-US" sz="1400" dirty="0">
                <a:latin typeface="Calibri" panose="020F0502020204030204" pitchFamily="34" charset="0"/>
                <a:cs typeface="Calibri" panose="020F0502020204030204" pitchFamily="34" charset="0"/>
              </a:rPr>
              <a:t>     Chief Audit Executive, Office of University Audit</a:t>
            </a:r>
          </a:p>
          <a:p>
            <a:pPr>
              <a:buNone/>
            </a:pPr>
            <a:r>
              <a:rPr lang="en-US" altLang="en-US" sz="1400" dirty="0">
                <a:latin typeface="Calibri" panose="020F0502020204030204" pitchFamily="34" charset="0"/>
                <a:cs typeface="Calibri" panose="020F0502020204030204" pitchFamily="34" charset="0"/>
              </a:rPr>
              <a:t>     University of Rochester, Box 278931, Rochester, NY 14627</a:t>
            </a:r>
          </a:p>
          <a:p>
            <a:pPr>
              <a:buNone/>
            </a:pPr>
            <a:r>
              <a:rPr lang="en-US" altLang="en-US" sz="1400" dirty="0">
                <a:latin typeface="Calibri" panose="020F0502020204030204" pitchFamily="34" charset="0"/>
                <a:cs typeface="Calibri" panose="020F0502020204030204" pitchFamily="34" charset="0"/>
              </a:rPr>
              <a:t>     Phone: (585) 275-1099; Fax (585) 256-3444 </a:t>
            </a:r>
          </a:p>
          <a:p>
            <a:pPr>
              <a:buNone/>
            </a:pPr>
            <a:r>
              <a:rPr lang="en-US" altLang="en-US" sz="1400" dirty="0">
                <a:latin typeface="Calibri" panose="020F0502020204030204" pitchFamily="34" charset="0"/>
                <a:cs typeface="Calibri" panose="020F0502020204030204" pitchFamily="34" charset="0"/>
              </a:rPr>
              <a:t>     E-Mail: </a:t>
            </a:r>
            <a:r>
              <a:rPr lang="en-US" altLang="en-US" sz="1400" dirty="0">
                <a:latin typeface="Calibri" panose="020F0502020204030204" pitchFamily="34" charset="0"/>
                <a:cs typeface="Calibri" panose="020F0502020204030204" pitchFamily="34" charset="0"/>
                <a:hlinkClick r:id="rId2"/>
              </a:rPr>
              <a:t>chris.w.butler@rochester.edu</a:t>
            </a:r>
            <a:r>
              <a:rPr lang="en-US" altLang="en-US" sz="1400" dirty="0">
                <a:latin typeface="Calibri" panose="020F0502020204030204" pitchFamily="34" charset="0"/>
                <a:cs typeface="Calibri" panose="020F0502020204030204" pitchFamily="34" charset="0"/>
              </a:rPr>
              <a:t> </a:t>
            </a:r>
            <a:r>
              <a:rPr lang="en-US" altLang="en-US" sz="1400" u="sng" dirty="0">
                <a:latin typeface="Calibri" panose="020F0502020204030204" pitchFamily="34" charset="0"/>
                <a:cs typeface="Calibri" panose="020F0502020204030204" pitchFamily="34" charset="0"/>
              </a:rPr>
              <a:t> </a:t>
            </a:r>
          </a:p>
          <a:p>
            <a:pPr>
              <a:buNone/>
            </a:pPr>
            <a:endParaRPr lang="en-US" altLang="en-US" sz="1600" dirty="0">
              <a:latin typeface="Calibri" panose="020F0502020204030204" pitchFamily="34" charset="0"/>
              <a:cs typeface="Calibri" panose="020F0502020204030204" pitchFamily="34" charset="0"/>
            </a:endParaRPr>
          </a:p>
          <a:p>
            <a:pPr marR="0">
              <a:spcBef>
                <a:spcPts val="0"/>
              </a:spcBef>
              <a:spcAft>
                <a:spcPts val="0"/>
              </a:spcAft>
              <a:buNone/>
            </a:pPr>
            <a:r>
              <a:rPr lang="en-US" sz="1600" b="1" dirty="0">
                <a:effectLst/>
                <a:latin typeface="Calibri" panose="020F0502020204030204" pitchFamily="34" charset="0"/>
                <a:ea typeface="Calibri" panose="020F0502020204030204" pitchFamily="34" charset="0"/>
                <a:cs typeface="Calibri" panose="020F0502020204030204" pitchFamily="34" charset="0"/>
              </a:rPr>
              <a:t>Kimberly A. Davis, MBA</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a:buNone/>
            </a:pPr>
            <a:r>
              <a:rPr lang="en-US" sz="1400" dirty="0">
                <a:effectLst/>
                <a:latin typeface="Calibri" panose="020F0502020204030204" pitchFamily="34" charset="0"/>
                <a:ea typeface="Calibri" panose="020F0502020204030204" pitchFamily="34" charset="0"/>
                <a:cs typeface="Calibri" panose="020F0502020204030204" pitchFamily="34" charset="0"/>
              </a:rPr>
              <a:t>     Senior Internal Auditor</a:t>
            </a:r>
          </a:p>
          <a:p>
            <a:pPr>
              <a:buNone/>
            </a:pPr>
            <a:r>
              <a:rPr lang="en-US" altLang="en-US" sz="1400" dirty="0">
                <a:latin typeface="Calibri" panose="020F0502020204030204" pitchFamily="34" charset="0"/>
                <a:cs typeface="Calibri" panose="020F0502020204030204" pitchFamily="34" charset="0"/>
              </a:rPr>
              <a:t>     University of Rochester, Box 278931, Rochester, NY 14627</a:t>
            </a:r>
          </a:p>
          <a:p>
            <a:pPr>
              <a:buNone/>
            </a:pPr>
            <a:r>
              <a:rPr lang="en-US" sz="1400" dirty="0">
                <a:effectLst/>
                <a:latin typeface="Calibri" panose="020F0502020204030204" pitchFamily="34" charset="0"/>
                <a:ea typeface="Calibri" panose="020F0502020204030204" pitchFamily="34" charset="0"/>
                <a:cs typeface="Calibri" panose="020F0502020204030204" pitchFamily="34" charset="0"/>
              </a:rPr>
              <a:t>     Phone: (585) 275-0671; </a:t>
            </a:r>
            <a:r>
              <a:rPr lang="en-US" altLang="en-US" sz="1400" dirty="0">
                <a:latin typeface="Calibri" panose="020F0502020204030204" pitchFamily="34" charset="0"/>
                <a:cs typeface="Calibri" panose="020F0502020204030204" pitchFamily="34" charset="0"/>
              </a:rPr>
              <a:t>Fax: (585) 256-3444</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p>
            <a:pPr>
              <a:buNone/>
            </a:pPr>
            <a:r>
              <a:rPr lang="en-US" sz="1400" dirty="0">
                <a:latin typeface="Calibri" panose="020F0502020204030204" pitchFamily="34" charset="0"/>
                <a:ea typeface="Calibri" panose="020F0502020204030204" pitchFamily="34" charset="0"/>
                <a:cs typeface="Calibri" panose="020F0502020204030204" pitchFamily="34" charset="0"/>
              </a:rPr>
              <a:t>     E-</a:t>
            </a:r>
            <a:r>
              <a:rPr lang="en-US" sz="1400" dirty="0">
                <a:effectLst/>
                <a:latin typeface="Calibri" panose="020F0502020204030204" pitchFamily="34" charset="0"/>
                <a:ea typeface="Calibri" panose="020F0502020204030204" pitchFamily="34" charset="0"/>
                <a:cs typeface="Calibri" panose="020F0502020204030204" pitchFamily="34" charset="0"/>
              </a:rPr>
              <a:t>mail: </a:t>
            </a:r>
            <a:r>
              <a:rPr lang="en-US" sz="1400"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kdavis56@ur.rochester.edu</a:t>
            </a:r>
            <a:endParaRPr lang="en-US" sz="1400" u="sng" dirty="0">
              <a:latin typeface="Calibri" panose="020F0502020204030204" pitchFamily="34" charset="0"/>
              <a:ea typeface="Calibri" panose="020F0502020204030204" pitchFamily="34" charset="0"/>
              <a:cs typeface="Calibri" panose="020F0502020204030204" pitchFamily="34" charset="0"/>
            </a:endParaRPr>
          </a:p>
          <a:p>
            <a:pPr>
              <a:buNone/>
            </a:pPr>
            <a:endParaRPr lang="en-US" altLang="en-US" sz="1600" dirty="0">
              <a:latin typeface="Calibri" panose="020F0502020204030204" pitchFamily="34" charset="0"/>
              <a:cs typeface="Calibri" panose="020F0502020204030204" pitchFamily="34" charset="0"/>
            </a:endParaRPr>
          </a:p>
          <a:p>
            <a:pPr>
              <a:buNone/>
            </a:pPr>
            <a:r>
              <a:rPr lang="en-US" altLang="en-US" sz="1600" b="1" dirty="0">
                <a:latin typeface="Calibri" panose="020F0502020204030204" pitchFamily="34" charset="0"/>
                <a:cs typeface="Calibri" panose="020F0502020204030204" pitchFamily="34" charset="0"/>
              </a:rPr>
              <a:t>Shirley F. Brown, CIA, CISA, MBA, MMM</a:t>
            </a:r>
          </a:p>
          <a:p>
            <a:pPr>
              <a:buNone/>
            </a:pPr>
            <a:r>
              <a:rPr lang="en-US" altLang="en-US" sz="1400" dirty="0">
                <a:latin typeface="Calibri" panose="020F0502020204030204" pitchFamily="34" charset="0"/>
                <a:cs typeface="Calibri" panose="020F0502020204030204" pitchFamily="34" charset="0"/>
              </a:rPr>
              <a:t>     Audit Manager</a:t>
            </a:r>
          </a:p>
          <a:p>
            <a:pPr>
              <a:buNone/>
            </a:pPr>
            <a:r>
              <a:rPr lang="en-US" altLang="en-US" sz="1400" dirty="0">
                <a:latin typeface="Calibri" panose="020F0502020204030204" pitchFamily="34" charset="0"/>
                <a:cs typeface="Calibri" panose="020F0502020204030204" pitchFamily="34" charset="0"/>
              </a:rPr>
              <a:t>     University of Rochester, Box 278931, Rochester, NY 14627</a:t>
            </a:r>
          </a:p>
          <a:p>
            <a:pPr>
              <a:buNone/>
            </a:pPr>
            <a:r>
              <a:rPr lang="en-US" altLang="en-US" sz="1400" dirty="0">
                <a:latin typeface="Calibri" panose="020F0502020204030204" pitchFamily="34" charset="0"/>
                <a:cs typeface="Calibri" panose="020F0502020204030204" pitchFamily="34" charset="0"/>
              </a:rPr>
              <a:t>     Phone: (585) 313-3866; Fax: (585) 256-3444</a:t>
            </a:r>
          </a:p>
          <a:p>
            <a:pPr>
              <a:buNone/>
            </a:pPr>
            <a:r>
              <a:rPr lang="en-US" altLang="en-US" sz="1400" dirty="0">
                <a:latin typeface="Calibri" panose="020F0502020204030204" pitchFamily="34" charset="0"/>
                <a:cs typeface="Calibri" panose="020F0502020204030204" pitchFamily="34" charset="0"/>
              </a:rPr>
              <a:t>     E-Mail: </a:t>
            </a:r>
            <a:r>
              <a:rPr lang="en-US" altLang="en-US" sz="1400" u="sng" dirty="0">
                <a:latin typeface="Calibri" panose="020F0502020204030204" pitchFamily="34" charset="0"/>
                <a:cs typeface="Calibri" panose="020F0502020204030204" pitchFamily="34" charset="0"/>
                <a:hlinkClick r:id="rId4"/>
              </a:rPr>
              <a:t>Shirley.brown@Rochester.edu</a:t>
            </a:r>
            <a:endParaRPr lang="en-US" altLang="en-US" sz="1400" u="sng" dirty="0">
              <a:latin typeface="Calibri" panose="020F0502020204030204" pitchFamily="34" charset="0"/>
              <a:cs typeface="Calibri" panose="020F0502020204030204" pitchFamily="34" charset="0"/>
            </a:endParaRPr>
          </a:p>
          <a:p>
            <a:pPr>
              <a:buNone/>
            </a:pPr>
            <a:endParaRPr lang="en-US" altLang="en-US" sz="1400" u="sng" dirty="0">
              <a:solidFill>
                <a:srgbClr val="FF0000"/>
              </a:solidFill>
              <a:latin typeface="Calibri" panose="020F0502020204030204" pitchFamily="34" charset="0"/>
              <a:cs typeface="Calibri" panose="020F0502020204030204" pitchFamily="34" charset="0"/>
            </a:endParaRPr>
          </a:p>
        </p:txBody>
      </p:sp>
      <p:sp>
        <p:nvSpPr>
          <p:cNvPr id="6" name="Title 1"/>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University Audit Contacts</a:t>
            </a:r>
            <a:endParaRPr lang="en-US" sz="2000" b="1" i="1" kern="0" dirty="0">
              <a:latin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647EEFBA-2973-3444-FE66-364EFB08948D}"/>
              </a:ext>
            </a:extLst>
          </p:cNvPr>
          <p:cNvPicPr>
            <a:picLocks noChangeAspect="1"/>
          </p:cNvPicPr>
          <p:nvPr/>
        </p:nvPicPr>
        <p:blipFill>
          <a:blip r:embed="rId6"/>
          <a:srcRect/>
          <a:stretch/>
        </p:blipFill>
        <p:spPr>
          <a:xfrm>
            <a:off x="685800" y="6313600"/>
            <a:ext cx="2514600" cy="392000"/>
          </a:xfrm>
          <a:prstGeom prst="rect">
            <a:avLst/>
          </a:prstGeom>
        </p:spPr>
      </p:pic>
      <p:sp>
        <p:nvSpPr>
          <p:cNvPr id="4" name="TextBox 3">
            <a:extLst>
              <a:ext uri="{FF2B5EF4-FFF2-40B4-BE49-F238E27FC236}">
                <a16:creationId xmlns:a16="http://schemas.microsoft.com/office/drawing/2014/main" id="{016D8736-3BCF-BCA9-D232-F5CE5E0E56DE}"/>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22</a:t>
            </a:fld>
            <a:endParaRPr lang="en-US" sz="1600" dirty="0"/>
          </a:p>
        </p:txBody>
      </p:sp>
    </p:spTree>
    <p:extLst>
      <p:ext uri="{BB962C8B-B14F-4D97-AF65-F5344CB8AC3E}">
        <p14:creationId xmlns:p14="http://schemas.microsoft.com/office/powerpoint/2010/main" val="3097435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F6D09-7488-FE86-B7CF-D568B390E3F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2A8050-ABD3-3458-12ED-31C6828BD766}"/>
              </a:ext>
            </a:extLst>
          </p:cNvPr>
          <p:cNvSpPr>
            <a:spLocks noGrp="1"/>
          </p:cNvSpPr>
          <p:nvPr>
            <p:ph idx="1"/>
          </p:nvPr>
        </p:nvSpPr>
        <p:spPr>
          <a:xfrm>
            <a:off x="304800" y="838200"/>
            <a:ext cx="8534400" cy="5105399"/>
          </a:xfrm>
        </p:spPr>
        <p:txBody>
          <a:bodyPr/>
          <a:lstStyle/>
          <a:p>
            <a:pPr>
              <a:buFont typeface="Wingdings" panose="05000000000000000000" pitchFamily="2" charset="2"/>
              <a:buChar char="q"/>
            </a:pPr>
            <a:r>
              <a:rPr lang="en-US" sz="1600" b="1" dirty="0">
                <a:latin typeface="Calibri" panose="020F0502020204030204" pitchFamily="34" charset="0"/>
                <a:cs typeface="Calibri" panose="020F0502020204030204" pitchFamily="34" charset="0"/>
              </a:rPr>
              <a:t>Horizontal Audits -  </a:t>
            </a:r>
            <a:r>
              <a:rPr lang="en-US" sz="1600" dirty="0">
                <a:latin typeface="Calibri" panose="020F0502020204030204" pitchFamily="34" charset="0"/>
                <a:cs typeface="Calibri" panose="020F0502020204030204" pitchFamily="34" charset="0"/>
              </a:rPr>
              <a:t>Reviews a key risk area across multiple departments/areas (e.g. </a:t>
            </a:r>
            <a:r>
              <a:rPr lang="en-US" sz="1600" b="1" dirty="0">
                <a:latin typeface="Calibri" panose="020F0502020204030204" pitchFamily="34" charset="0"/>
                <a:cs typeface="Calibri" panose="020F0502020204030204" pitchFamily="34" charset="0"/>
              </a:rPr>
              <a:t>Effort Reporting Policy Compliance)  </a:t>
            </a:r>
          </a:p>
          <a:p>
            <a:pPr marL="0" indent="0">
              <a:buNone/>
            </a:pPr>
            <a:endParaRPr lang="en-US" sz="1600" b="1" dirty="0">
              <a:latin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cs typeface="Calibri" panose="020F0502020204030204" pitchFamily="34" charset="0"/>
              </a:rPr>
              <a:t>Full Scope Departmental Audits - </a:t>
            </a:r>
            <a:r>
              <a:rPr lang="en-US" sz="1600" dirty="0">
                <a:latin typeface="Calibri" panose="020F0502020204030204" pitchFamily="34" charset="0"/>
                <a:cs typeface="Calibri" panose="020F0502020204030204" pitchFamily="34" charset="0"/>
              </a:rPr>
              <a:t>Reviews various key risk areas within a specific department/area (e.g. Direct Costs, Service Centers, Sub-Awards, etc.) </a:t>
            </a:r>
          </a:p>
          <a:p>
            <a:pPr marL="971550" lvl="2" indent="-171450">
              <a:spcBef>
                <a:spcPts val="1000"/>
              </a:spcBef>
              <a:buFont typeface="Arial" panose="020B0604020202020204" pitchFamily="34" charset="0"/>
              <a:buChar char="•"/>
            </a:pPr>
            <a:r>
              <a:rPr lang="en-US" sz="1600" b="1" dirty="0">
                <a:latin typeface="Calibri" panose="020F0502020204030204" pitchFamily="34" charset="0"/>
                <a:cs typeface="Calibri" panose="020F0502020204030204" pitchFamily="34" charset="0"/>
              </a:rPr>
              <a:t>Risk based methodology used to select departments to review based on:</a:t>
            </a:r>
          </a:p>
          <a:p>
            <a:pPr marL="1662113" lvl="5" indent="-285750">
              <a:spcBef>
                <a:spcPts val="300"/>
              </a:spcBef>
              <a:buFont typeface="Courier New" panose="02070309020205020404" pitchFamily="49" charset="0"/>
              <a:buChar char="o"/>
              <a:tabLst>
                <a:tab pos="801688" algn="l"/>
              </a:tabLst>
            </a:pPr>
            <a:r>
              <a:rPr lang="en-US" altLang="en-US" sz="1600" dirty="0">
                <a:latin typeface="Calibri" panose="020F0502020204030204" pitchFamily="34" charset="0"/>
                <a:cs typeface="Calibri" panose="020F0502020204030204" pitchFamily="34" charset="0"/>
              </a:rPr>
              <a:t>Funded sponsored research programs</a:t>
            </a:r>
          </a:p>
          <a:p>
            <a:pPr marL="1662113" lvl="5" indent="-285750">
              <a:spcBef>
                <a:spcPts val="300"/>
              </a:spcBef>
              <a:buFont typeface="Courier New" panose="02070309020205020404" pitchFamily="49" charset="0"/>
              <a:buChar char="o"/>
            </a:pPr>
            <a:r>
              <a:rPr lang="en-US" altLang="en-US" sz="1600" dirty="0">
                <a:latin typeface="Calibri" panose="020F0502020204030204" pitchFamily="34" charset="0"/>
                <a:cs typeface="Calibri" panose="020F0502020204030204" pitchFamily="34" charset="0"/>
              </a:rPr>
              <a:t>Clinical Trials</a:t>
            </a:r>
          </a:p>
          <a:p>
            <a:pPr marL="1662113" lvl="5" indent="-285750">
              <a:spcBef>
                <a:spcPts val="300"/>
              </a:spcBef>
              <a:buFont typeface="Courier New" panose="02070309020205020404" pitchFamily="49" charset="0"/>
              <a:buChar char="o"/>
            </a:pPr>
            <a:r>
              <a:rPr lang="en-US" altLang="en-US" sz="1600" dirty="0">
                <a:latin typeface="Calibri" panose="020F0502020204030204" pitchFamily="34" charset="0"/>
                <a:cs typeface="Calibri" panose="020F0502020204030204" pitchFamily="34" charset="0"/>
              </a:rPr>
              <a:t>Audit history</a:t>
            </a:r>
          </a:p>
          <a:p>
            <a:pPr marL="461963" lvl="3" indent="0">
              <a:spcBef>
                <a:spcPts val="300"/>
              </a:spcBef>
              <a:buNone/>
            </a:pPr>
            <a:endParaRPr lang="en-US" sz="1600" dirty="0">
              <a:latin typeface="Calibri" panose="020F0502020204030204" pitchFamily="34" charset="0"/>
              <a:cs typeface="Calibri" panose="020F0502020204030204" pitchFamily="34" charset="0"/>
            </a:endParaRPr>
          </a:p>
          <a:p>
            <a:pPr marL="176213" lvl="2" indent="-171450">
              <a:spcBef>
                <a:spcPts val="300"/>
              </a:spcBef>
              <a:buFont typeface="Wingdings" panose="05000000000000000000" pitchFamily="2" charset="2"/>
              <a:buChar char="q"/>
            </a:pPr>
            <a:r>
              <a:rPr lang="en-US" sz="1600" dirty="0">
                <a:latin typeface="Calibri" panose="020F0502020204030204" pitchFamily="34" charset="0"/>
                <a:cs typeface="Calibri" panose="020F0502020204030204" pitchFamily="34" charset="0"/>
              </a:rPr>
              <a:t>  </a:t>
            </a:r>
            <a:r>
              <a:rPr lang="en-US" sz="1600" b="1" dirty="0">
                <a:latin typeface="Calibri" panose="020F0502020204030204" pitchFamily="34" charset="0"/>
                <a:cs typeface="Calibri" panose="020F0502020204030204" pitchFamily="34" charset="0"/>
              </a:rPr>
              <a:t>Consultation &amp; Outreach</a:t>
            </a:r>
          </a:p>
          <a:p>
            <a:pPr marL="4763" lvl="2" indent="0">
              <a:spcBef>
                <a:spcPts val="300"/>
              </a:spcBef>
              <a:buNone/>
            </a:pPr>
            <a:endParaRPr lang="en-US" sz="1600" dirty="0">
              <a:latin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cs typeface="Calibri" panose="020F0502020204030204" pitchFamily="34" charset="0"/>
              </a:rPr>
              <a:t>Data Analytics -  </a:t>
            </a:r>
            <a:r>
              <a:rPr lang="en-US" sz="1600" dirty="0">
                <a:latin typeface="Calibri" panose="020F0502020204030204" pitchFamily="34" charset="0"/>
                <a:cs typeface="Calibri" panose="020F0502020204030204" pitchFamily="34" charset="0"/>
              </a:rPr>
              <a:t>Reviews system/application transaction data for actionable insights, useful information, outliers, or anomalies  </a:t>
            </a:r>
          </a:p>
          <a:p>
            <a:pPr marL="0" indent="0">
              <a:spcBef>
                <a:spcPts val="0"/>
              </a:spcBef>
              <a:buFont typeface="Wingdings" panose="05000000000000000000" pitchFamily="2" charset="2"/>
              <a:buChar char="q"/>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390F2DCA-AA15-5756-E62E-C9144F840F13}"/>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Types of OUA Reviews </a:t>
            </a:r>
            <a:endParaRPr lang="en-US" sz="2000" b="1" i="1" kern="0" dirty="0">
              <a:latin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8BE41F13-41CB-9B89-6279-218C90FD720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A3BBF098-8F60-F55D-BC78-65E62DF16FC6}"/>
              </a:ext>
            </a:extLst>
          </p:cNvPr>
          <p:cNvPicPr>
            <a:picLocks noChangeAspect="1"/>
          </p:cNvPicPr>
          <p:nvPr/>
        </p:nvPicPr>
        <p:blipFill>
          <a:blip r:embed="rId3"/>
          <a:srcRect/>
          <a:stretch/>
        </p:blipFill>
        <p:spPr>
          <a:xfrm>
            <a:off x="685800" y="6096000"/>
            <a:ext cx="2590800" cy="386848"/>
          </a:xfrm>
          <a:prstGeom prst="rect">
            <a:avLst/>
          </a:prstGeom>
        </p:spPr>
      </p:pic>
      <p:sp>
        <p:nvSpPr>
          <p:cNvPr id="4" name="TextBox 3">
            <a:extLst>
              <a:ext uri="{FF2B5EF4-FFF2-40B4-BE49-F238E27FC236}">
                <a16:creationId xmlns:a16="http://schemas.microsoft.com/office/drawing/2014/main" id="{CFE95B39-44C5-0D68-8481-EE50ECCCAC43}"/>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3</a:t>
            </a:fld>
            <a:endParaRPr lang="en-US" sz="1600" dirty="0"/>
          </a:p>
        </p:txBody>
      </p:sp>
    </p:spTree>
    <p:extLst>
      <p:ext uri="{BB962C8B-B14F-4D97-AF65-F5344CB8AC3E}">
        <p14:creationId xmlns:p14="http://schemas.microsoft.com/office/powerpoint/2010/main" val="47534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C91CB-11B3-C491-B331-B19832EABEC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E7404-BC40-A825-B247-37955CFDBF5E}"/>
              </a:ext>
            </a:extLst>
          </p:cNvPr>
          <p:cNvSpPr>
            <a:spLocks noGrp="1"/>
          </p:cNvSpPr>
          <p:nvPr>
            <p:ph idx="1"/>
          </p:nvPr>
        </p:nvSpPr>
        <p:spPr>
          <a:xfrm>
            <a:off x="304800" y="838200"/>
            <a:ext cx="8534400" cy="5105399"/>
          </a:xfrm>
        </p:spPr>
        <p:txBody>
          <a:bodyPr/>
          <a:lstStyle/>
          <a:p>
            <a:pPr marL="0" indent="0">
              <a:spcBef>
                <a:spcPts val="0"/>
              </a:spcBef>
              <a:buFont typeface="Wingdings" panose="05000000000000000000" pitchFamily="2" charset="2"/>
              <a:buChar char="q"/>
            </a:pPr>
            <a:r>
              <a:rPr lang="en-US" sz="1800" dirty="0">
                <a:latin typeface="Calibri" panose="020F0502020204030204" pitchFamily="34" charset="0"/>
                <a:ea typeface="Calibri" panose="020F0502020204030204" pitchFamily="34" charset="0"/>
                <a:cs typeface="Calibri" panose="020F0502020204030204" pitchFamily="34" charset="0"/>
              </a:rPr>
              <a:t>    Internal controls are policies, procedures, and checks implemented by management</a:t>
            </a:r>
          </a:p>
          <a:p>
            <a:pPr marL="0" indent="0">
              <a:spcBef>
                <a:spcPts val="0"/>
              </a:spcBef>
              <a:buNone/>
            </a:pPr>
            <a:r>
              <a:rPr lang="en-US" sz="1800" dirty="0">
                <a:latin typeface="Calibri" panose="020F0502020204030204" pitchFamily="34" charset="0"/>
                <a:ea typeface="Calibri" panose="020F0502020204030204" pitchFamily="34" charset="0"/>
                <a:cs typeface="Calibri" panose="020F0502020204030204" pitchFamily="34" charset="0"/>
              </a:rPr>
              <a:t>        to ensure reliable financial reporting, operational efficiency, and compliance with</a:t>
            </a:r>
          </a:p>
          <a:p>
            <a:pPr marL="0" indent="0">
              <a:spcBef>
                <a:spcPts val="0"/>
              </a:spcBef>
              <a:buNone/>
            </a:pPr>
            <a:r>
              <a:rPr lang="en-US" sz="1800" dirty="0">
                <a:latin typeface="Calibri" panose="020F0502020204030204" pitchFamily="34" charset="0"/>
                <a:ea typeface="Calibri" panose="020F0502020204030204" pitchFamily="34" charset="0"/>
                <a:cs typeface="Calibri" panose="020F0502020204030204" pitchFamily="34" charset="0"/>
              </a:rPr>
              <a:t>        laws, while safeguarding assets against fraud and errors.</a:t>
            </a:r>
          </a:p>
          <a:p>
            <a:pPr marL="0" indent="0">
              <a:spcBef>
                <a:spcPts val="0"/>
              </a:spcBef>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a:spcBef>
                <a:spcPts val="0"/>
              </a:spcBef>
              <a:buFont typeface="Wingdings" panose="05000000000000000000" pitchFamily="2" charset="2"/>
              <a:buChar char="q"/>
            </a:pPr>
            <a:r>
              <a:rPr lang="en-US" sz="1800" dirty="0">
                <a:latin typeface="Calibri" panose="020F0502020204030204" pitchFamily="34" charset="0"/>
                <a:ea typeface="Calibri" panose="020F0502020204030204" pitchFamily="34" charset="0"/>
                <a:cs typeface="Calibri" panose="020F0502020204030204" pitchFamily="34" charset="0"/>
              </a:rPr>
              <a:t>Some important expected key controls that your departments are responsible for ensuring are in place and being followed – </a:t>
            </a:r>
            <a:r>
              <a:rPr lang="en-US" sz="1800" i="1" dirty="0">
                <a:latin typeface="Calibri" panose="020F0502020204030204" pitchFamily="34" charset="0"/>
                <a:ea typeface="Calibri" panose="020F0502020204030204" pitchFamily="34" charset="0"/>
                <a:cs typeface="Calibri" panose="020F0502020204030204" pitchFamily="34" charset="0"/>
              </a:rPr>
              <a:t>next slide: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B1FEFF1F-85B7-F212-D56F-7DB697C388BD}"/>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Expected Key Internal Controls </a:t>
            </a:r>
          </a:p>
        </p:txBody>
      </p:sp>
      <p:pic>
        <p:nvPicPr>
          <p:cNvPr id="8" name="Picture 2">
            <a:extLst>
              <a:ext uri="{FF2B5EF4-FFF2-40B4-BE49-F238E27FC236}">
                <a16:creationId xmlns:a16="http://schemas.microsoft.com/office/drawing/2014/main" id="{97DE70D8-0D3F-3C68-BF79-B2438844D84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D5E4B67D-4494-5A45-DD7F-0EDB9AB75D1D}"/>
              </a:ext>
            </a:extLst>
          </p:cNvPr>
          <p:cNvPicPr>
            <a:picLocks noChangeAspect="1"/>
          </p:cNvPicPr>
          <p:nvPr/>
        </p:nvPicPr>
        <p:blipFill>
          <a:blip r:embed="rId3"/>
          <a:srcRect/>
          <a:stretch/>
        </p:blipFill>
        <p:spPr>
          <a:xfrm>
            <a:off x="685800" y="6096000"/>
            <a:ext cx="2667000" cy="386848"/>
          </a:xfrm>
          <a:prstGeom prst="rect">
            <a:avLst/>
          </a:prstGeom>
        </p:spPr>
      </p:pic>
      <p:sp>
        <p:nvSpPr>
          <p:cNvPr id="4" name="TextBox 3">
            <a:extLst>
              <a:ext uri="{FF2B5EF4-FFF2-40B4-BE49-F238E27FC236}">
                <a16:creationId xmlns:a16="http://schemas.microsoft.com/office/drawing/2014/main" id="{DA425646-E1F2-2F1B-670E-70641946BFFF}"/>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4</a:t>
            </a:fld>
            <a:endParaRPr lang="en-US" sz="1600" dirty="0"/>
          </a:p>
        </p:txBody>
      </p:sp>
    </p:spTree>
    <p:extLst>
      <p:ext uri="{BB962C8B-B14F-4D97-AF65-F5344CB8AC3E}">
        <p14:creationId xmlns:p14="http://schemas.microsoft.com/office/powerpoint/2010/main" val="3820592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CC32A-B818-9AEF-55B7-4161623547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82A8C-9717-88DE-BFA0-731D7A802E24}"/>
              </a:ext>
            </a:extLst>
          </p:cNvPr>
          <p:cNvSpPr>
            <a:spLocks noGrp="1"/>
          </p:cNvSpPr>
          <p:nvPr>
            <p:ph idx="1"/>
          </p:nvPr>
        </p:nvSpPr>
        <p:spPr>
          <a:xfrm>
            <a:off x="304800" y="838200"/>
            <a:ext cx="8534400" cy="5280924"/>
          </a:xfrm>
        </p:spPr>
        <p:txBody>
          <a:bodyPr/>
          <a:lstStyle/>
          <a:p>
            <a:pPr marL="400050" lvl="1" indent="0">
              <a:spcBef>
                <a:spcPts val="0"/>
              </a:spcBef>
              <a:buNone/>
            </a:pPr>
            <a:endParaRPr lang="en-US" sz="14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26E47238-F58F-B1E4-0110-1E25196ED1F2}"/>
              </a:ext>
            </a:extLst>
          </p:cNvPr>
          <p:cNvSpPr txBox="1">
            <a:spLocks/>
          </p:cNvSpPr>
          <p:nvPr/>
        </p:nvSpPr>
        <p:spPr>
          <a:xfrm>
            <a:off x="265404" y="76200"/>
            <a:ext cx="8483600" cy="305625"/>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600" b="1" i="1" kern="0" dirty="0">
                <a:latin typeface="Calibri" panose="020F0502020204030204" pitchFamily="34" charset="0"/>
                <a:cs typeface="Calibri" panose="020F0502020204030204" pitchFamily="34" charset="0"/>
              </a:rPr>
              <a:t>Sponsored Research - Expected Key Internal Controls </a:t>
            </a:r>
          </a:p>
        </p:txBody>
      </p:sp>
      <p:pic>
        <p:nvPicPr>
          <p:cNvPr id="8" name="Picture 2">
            <a:extLst>
              <a:ext uri="{FF2B5EF4-FFF2-40B4-BE49-F238E27FC236}">
                <a16:creationId xmlns:a16="http://schemas.microsoft.com/office/drawing/2014/main" id="{C99236B7-1AE3-6603-2121-55A9CB331A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592550"/>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a:extLst>
              <a:ext uri="{FF2B5EF4-FFF2-40B4-BE49-F238E27FC236}">
                <a16:creationId xmlns:a16="http://schemas.microsoft.com/office/drawing/2014/main" id="{B1A09D55-B982-7CFC-D9B1-891BB01AC2F8}"/>
              </a:ext>
            </a:extLst>
          </p:cNvPr>
          <p:cNvGraphicFramePr>
            <a:graphicFrameLocks noGrp="1"/>
          </p:cNvGraphicFramePr>
          <p:nvPr>
            <p:extLst>
              <p:ext uri="{D42A27DB-BD31-4B8C-83A1-F6EECF244321}">
                <p14:modId xmlns:p14="http://schemas.microsoft.com/office/powerpoint/2010/main" val="1067471631"/>
              </p:ext>
            </p:extLst>
          </p:nvPr>
        </p:nvGraphicFramePr>
        <p:xfrm>
          <a:off x="228600" y="483760"/>
          <a:ext cx="8649996" cy="5978000"/>
        </p:xfrm>
        <a:graphic>
          <a:graphicData uri="http://schemas.openxmlformats.org/drawingml/2006/table">
            <a:tbl>
              <a:tblPr firstRow="1" bandRow="1">
                <a:tableStyleId>{F5AB1C69-6EDB-4FF4-983F-18BD219EF322}</a:tableStyleId>
              </a:tblPr>
              <a:tblGrid>
                <a:gridCol w="2438400">
                  <a:extLst>
                    <a:ext uri="{9D8B030D-6E8A-4147-A177-3AD203B41FA5}">
                      <a16:colId xmlns:a16="http://schemas.microsoft.com/office/drawing/2014/main" val="2564424106"/>
                    </a:ext>
                  </a:extLst>
                </a:gridCol>
                <a:gridCol w="1658967">
                  <a:extLst>
                    <a:ext uri="{9D8B030D-6E8A-4147-A177-3AD203B41FA5}">
                      <a16:colId xmlns:a16="http://schemas.microsoft.com/office/drawing/2014/main" val="1642756105"/>
                    </a:ext>
                  </a:extLst>
                </a:gridCol>
                <a:gridCol w="2655699">
                  <a:extLst>
                    <a:ext uri="{9D8B030D-6E8A-4147-A177-3AD203B41FA5}">
                      <a16:colId xmlns:a16="http://schemas.microsoft.com/office/drawing/2014/main" val="2634188890"/>
                    </a:ext>
                  </a:extLst>
                </a:gridCol>
                <a:gridCol w="1896930">
                  <a:extLst>
                    <a:ext uri="{9D8B030D-6E8A-4147-A177-3AD203B41FA5}">
                      <a16:colId xmlns:a16="http://schemas.microsoft.com/office/drawing/2014/main" val="1008224045"/>
                    </a:ext>
                  </a:extLst>
                </a:gridCol>
              </a:tblGrid>
              <a:tr h="292005">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Internal Control </a:t>
                      </a:r>
                    </a:p>
                  </a:txBody>
                  <a:tcPr>
                    <a:solidFill>
                      <a:schemeClr val="accent5"/>
                    </a:solidFill>
                  </a:tcPr>
                </a:tc>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UR Policy</a:t>
                      </a:r>
                    </a:p>
                  </a:txBody>
                  <a:tcPr>
                    <a:solidFill>
                      <a:schemeClr val="accent5"/>
                    </a:solidFill>
                  </a:tcPr>
                </a:tc>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Link to document</a:t>
                      </a:r>
                    </a:p>
                  </a:txBody>
                  <a:tcPr>
                    <a:solidFill>
                      <a:schemeClr val="accent5"/>
                    </a:solidFill>
                  </a:tcPr>
                </a:tc>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Comments </a:t>
                      </a:r>
                    </a:p>
                  </a:txBody>
                  <a:tcPr>
                    <a:solidFill>
                      <a:schemeClr val="accent5"/>
                    </a:solidFill>
                  </a:tcPr>
                </a:tc>
                <a:extLst>
                  <a:ext uri="{0D108BD9-81ED-4DB2-BD59-A6C34878D82A}">
                    <a16:rowId xmlns:a16="http://schemas.microsoft.com/office/drawing/2014/main" val="1893097115"/>
                  </a:ext>
                </a:extLst>
              </a:tr>
              <a:tr h="2131633">
                <a:tc>
                  <a:txBody>
                    <a:bodyPr/>
                    <a:lstStyle/>
                    <a:p>
                      <a:pPr marL="0" indent="0">
                        <a:buNone/>
                      </a:pPr>
                      <a:r>
                        <a:rPr lang="en-US" sz="1400" b="1" u="sng" dirty="0">
                          <a:latin typeface="Calibri" panose="020F0502020204030204" pitchFamily="34" charset="0"/>
                          <a:ea typeface="Calibri" panose="020F0502020204030204" pitchFamily="34" charset="0"/>
                          <a:cs typeface="Calibri" panose="020F0502020204030204" pitchFamily="34" charset="0"/>
                        </a:rPr>
                        <a:t>1a. Management of Effort</a:t>
                      </a:r>
                    </a:p>
                    <a:p>
                      <a:pPr marL="0" indent="0">
                        <a:buNone/>
                      </a:pPr>
                      <a:r>
                        <a:rPr lang="en-US" sz="1400" b="1" u="sng" dirty="0">
                          <a:latin typeface="Calibri" panose="020F0502020204030204" pitchFamily="34" charset="0"/>
                          <a:ea typeface="Calibri" panose="020F0502020204030204" pitchFamily="34" charset="0"/>
                          <a:cs typeface="Calibri" panose="020F0502020204030204" pitchFamily="34" charset="0"/>
                        </a:rPr>
                        <a:t>     Commitments:  </a:t>
                      </a:r>
                    </a:p>
                    <a:p>
                      <a:pPr marL="0" indent="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57150" indent="-45720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“Required Internal Control related to Management of  Faculty Member/Investigator Effort Commitment” </a:t>
                      </a: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University’s Effort Reporting Policy: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u="none" dirty="0">
                          <a:latin typeface="Calibri" panose="020F0502020204030204" pitchFamily="34" charset="0"/>
                          <a:ea typeface="Calibri" panose="020F0502020204030204" pitchFamily="34" charset="0"/>
                          <a:cs typeface="Calibri" panose="020F0502020204030204" pitchFamily="34" charset="0"/>
                        </a:rPr>
                        <a:t>   Section D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u="none" dirty="0">
                          <a:latin typeface="Calibri" panose="020F0502020204030204" pitchFamily="34" charset="0"/>
                          <a:ea typeface="Calibri" panose="020F0502020204030204" pitchFamily="34" charset="0"/>
                          <a:cs typeface="Calibri" panose="020F0502020204030204" pitchFamily="34" charset="0"/>
                        </a:rPr>
                        <a:t>    Appendix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https://www.rochester.edu/orpa/_assets/pdf/policy_EffortReportingPolicy.pdf</a:t>
                      </a:r>
                      <a:endParaRPr lang="en-US" sz="1200" u="sng"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sz="1200" b="1" dirty="0">
                          <a:latin typeface="Calibri" panose="020F0502020204030204" pitchFamily="34" charset="0"/>
                          <a:ea typeface="Calibri" panose="020F0502020204030204" pitchFamily="34" charset="0"/>
                          <a:cs typeface="Calibri" panose="020F0502020204030204" pitchFamily="34" charset="0"/>
                        </a:rPr>
                        <a:t>Supplementary OUA expectations document, “</a:t>
                      </a:r>
                      <a:r>
                        <a:rPr lang="en-US" sz="1200" b="1" i="1" dirty="0">
                          <a:latin typeface="Calibri" panose="020F0502020204030204" pitchFamily="34" charset="0"/>
                          <a:ea typeface="Calibri" panose="020F0502020204030204" pitchFamily="34" charset="0"/>
                          <a:cs typeface="Calibri" panose="020F0502020204030204" pitchFamily="34" charset="0"/>
                        </a:rPr>
                        <a:t>Required Department Internal Controls for  Sponsored Research Effort Reporting Policy Compliance:  </a:t>
                      </a:r>
                      <a:r>
                        <a:rPr lang="en-US" sz="1400" b="1" i="1" dirty="0">
                          <a:latin typeface="Calibri" panose="020F0502020204030204" pitchFamily="34" charset="0"/>
                          <a:ea typeface="Calibri" panose="020F0502020204030204" pitchFamily="34" charset="0"/>
                          <a:cs typeface="Calibri" panose="020F0502020204030204" pitchFamily="34" charset="0"/>
                        </a:rPr>
                        <a:t> </a:t>
                      </a:r>
                      <a:r>
                        <a:rPr lang="en-US" sz="1800" kern="1200" dirty="0">
                          <a:solidFill>
                            <a:schemeClr val="dk1"/>
                          </a:solidFill>
                          <a:effectLst/>
                          <a:latin typeface="+mn-lt"/>
                          <a:ea typeface="+mn-ea"/>
                          <a:cs typeface="+mn-cs"/>
                        </a:rPr>
                        <a:t> </a:t>
                      </a:r>
                    </a:p>
                    <a:p>
                      <a:r>
                        <a:rPr lang="en-US" sz="1200" b="0" u="sng" kern="1200" dirty="0">
                          <a:solidFill>
                            <a:srgbClr val="0070C0"/>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Required Departmental Internal Controls for Sponsored Research Effort Reporting</a:t>
                      </a:r>
                      <a:r>
                        <a:rPr lang="en-US" sz="1200" b="0" kern="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(.pdf) </a:t>
                      </a:r>
                      <a:r>
                        <a:rPr lang="en-US" sz="1200" b="0" i="1" kern="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February 2026</a:t>
                      </a:r>
                      <a:endParaRPr lang="en-US" sz="1200" b="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400" b="0" i="0" dirty="0">
                          <a:solidFill>
                            <a:schemeClr val="accent4"/>
                          </a:solidFill>
                          <a:latin typeface="Calibri" panose="020F0502020204030204" pitchFamily="34" charset="0"/>
                          <a:ea typeface="Calibri" panose="020F0502020204030204" pitchFamily="34" charset="0"/>
                          <a:cs typeface="Calibri" panose="020F0502020204030204" pitchFamily="34" charset="0"/>
                        </a:rPr>
                        <a:t>Reviewed by University Audit as part of our Sponsored Research audits  </a:t>
                      </a:r>
                      <a:r>
                        <a:rPr lang="en-US" sz="1200" b="1" i="1" dirty="0">
                          <a:solidFill>
                            <a:schemeClr val="accent4"/>
                          </a:solidFill>
                          <a:latin typeface="Calibri" panose="020F0502020204030204" pitchFamily="34" charset="0"/>
                          <a:ea typeface="Calibri" panose="020F0502020204030204" pitchFamily="34" charset="0"/>
                          <a:cs typeface="Calibri" panose="020F0502020204030204" pitchFamily="34" charset="0"/>
                        </a:rPr>
                        <a:t>Details – next slides  </a:t>
                      </a:r>
                    </a:p>
                  </a:txBody>
                  <a:tcPr/>
                </a:tc>
                <a:extLst>
                  <a:ext uri="{0D108BD9-81ED-4DB2-BD59-A6C34878D82A}">
                    <a16:rowId xmlns:a16="http://schemas.microsoft.com/office/drawing/2014/main" val="507300259"/>
                  </a:ext>
                </a:extLst>
              </a:tr>
              <a:tr h="1569343">
                <a:tc>
                  <a:txBody>
                    <a:bodyPr/>
                    <a:lstStyle/>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1b Changes to Previously</a:t>
                      </a:r>
                    </a:p>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Certified Effort Payroll</a:t>
                      </a:r>
                    </a:p>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Accounting Adjustments </a:t>
                      </a:r>
                    </a:p>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(PAAs)  </a:t>
                      </a:r>
                    </a:p>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(Previously “Reallocations”)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University’s Effort Reporting Policy: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u="none" dirty="0">
                          <a:latin typeface="Calibri" panose="020F0502020204030204" pitchFamily="34" charset="0"/>
                          <a:ea typeface="Calibri" panose="020F0502020204030204" pitchFamily="34" charset="0"/>
                          <a:cs typeface="Calibri" panose="020F0502020204030204" pitchFamily="34" charset="0"/>
                        </a:rPr>
                        <a:t>    Section E6 </a:t>
                      </a:r>
                      <a:endParaRPr lang="en-US" sz="1400" i="1" u="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ea typeface="Calibri" panose="020F0502020204030204" pitchFamily="34" charset="0"/>
                          <a:cs typeface="Calibri" panose="020F0502020204030204" pitchFamily="34" charset="0"/>
                        </a:rPr>
                        <a:t>Supplementary OUA expectations document, “</a:t>
                      </a:r>
                      <a:r>
                        <a:rPr lang="en-US" sz="1200" b="1" i="1" dirty="0">
                          <a:latin typeface="Calibri" panose="020F0502020204030204" pitchFamily="34" charset="0"/>
                          <a:ea typeface="Calibri" panose="020F0502020204030204" pitchFamily="34" charset="0"/>
                          <a:cs typeface="Calibri" panose="020F0502020204030204" pitchFamily="34" charset="0"/>
                        </a:rPr>
                        <a:t>Required Department Internal Controls for  Sponsored Research Effort Reporting Policy Compliance: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sng" kern="1200" dirty="0">
                          <a:solidFill>
                            <a:srgbClr val="0070C0"/>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Required Departmental Internal Controls for Sponsored Research Effort Reporting</a:t>
                      </a:r>
                      <a:r>
                        <a:rPr lang="en-US" sz="1200" b="0" kern="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(.pdf) </a:t>
                      </a:r>
                      <a:r>
                        <a:rPr lang="en-US" sz="1200" b="0" i="1" kern="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February 2026</a:t>
                      </a:r>
                      <a:endParaRPr lang="en-US" sz="1200" b="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400" b="0" i="0" dirty="0">
                          <a:solidFill>
                            <a:schemeClr val="accent4"/>
                          </a:solidFill>
                          <a:latin typeface="Calibri" panose="020F0502020204030204" pitchFamily="34" charset="0"/>
                          <a:ea typeface="Calibri" panose="020F0502020204030204" pitchFamily="34" charset="0"/>
                          <a:cs typeface="Calibri" panose="020F0502020204030204" pitchFamily="34" charset="0"/>
                        </a:rPr>
                        <a:t>Reviewed by University Audit as part of our Sponsored Research audits -</a:t>
                      </a:r>
                      <a:r>
                        <a:rPr lang="en-US" sz="1200" b="1" i="1" dirty="0">
                          <a:solidFill>
                            <a:schemeClr val="accent4"/>
                          </a:solidFill>
                          <a:latin typeface="Calibri" panose="020F0502020204030204" pitchFamily="34" charset="0"/>
                          <a:ea typeface="Calibri" panose="020F0502020204030204" pitchFamily="34" charset="0"/>
                          <a:cs typeface="Calibri" panose="020F0502020204030204" pitchFamily="34" charset="0"/>
                        </a:rPr>
                        <a:t>Details – next slides</a:t>
                      </a:r>
                      <a:endParaRPr lang="en-US" sz="1200" b="0" i="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32378804"/>
                  </a:ext>
                </a:extLst>
              </a:tr>
              <a:tr h="751057">
                <a:tc>
                  <a:txBody>
                    <a:bodyPr/>
                    <a:lstStyle/>
                    <a:p>
                      <a:r>
                        <a:rPr lang="en-US" sz="1400" b="1" dirty="0">
                          <a:latin typeface="Calibri" panose="020F0502020204030204" pitchFamily="34" charset="0"/>
                          <a:ea typeface="Calibri" panose="020F0502020204030204" pitchFamily="34" charset="0"/>
                          <a:cs typeface="Calibri" panose="020F0502020204030204" pitchFamily="34" charset="0"/>
                        </a:rPr>
                        <a:t>1c. Certification of Effort</a:t>
                      </a: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University’s Effort Reporting Policy: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   </a:t>
                      </a:r>
                      <a:r>
                        <a:rPr lang="en-US" sz="1400" b="1" i="1" u="none" dirty="0">
                          <a:latin typeface="Calibri" panose="020F0502020204030204" pitchFamily="34" charset="0"/>
                          <a:ea typeface="Calibri" panose="020F0502020204030204" pitchFamily="34" charset="0"/>
                          <a:cs typeface="Calibri" panose="020F0502020204030204" pitchFamily="34" charset="0"/>
                        </a:rPr>
                        <a:t>Section E  </a:t>
                      </a:r>
                      <a:endParaRPr lang="en-US" sz="14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ORACS kicks off this process and reviews </a:t>
                      </a:r>
                    </a:p>
                    <a:p>
                      <a:r>
                        <a:rPr lang="en-US" sz="1200" b="1" i="1" dirty="0">
                          <a:solidFill>
                            <a:schemeClr val="accent4"/>
                          </a:solidFill>
                          <a:latin typeface="Calibri" panose="020F0502020204030204" pitchFamily="34" charset="0"/>
                          <a:ea typeface="Calibri" panose="020F0502020204030204" pitchFamily="34" charset="0"/>
                          <a:cs typeface="Calibri" panose="020F0502020204030204" pitchFamily="34" charset="0"/>
                        </a:rPr>
                        <a:t>Details – next slides</a:t>
                      </a:r>
                    </a:p>
                  </a:txBody>
                  <a:tcPr/>
                </a:tc>
                <a:extLst>
                  <a:ext uri="{0D108BD9-81ED-4DB2-BD59-A6C34878D82A}">
                    <a16:rowId xmlns:a16="http://schemas.microsoft.com/office/drawing/2014/main" val="2167799727"/>
                  </a:ext>
                </a:extLst>
              </a:tr>
              <a:tr h="963615">
                <a:tc>
                  <a:txBody>
                    <a:bodyPr/>
                    <a:lstStyle/>
                    <a:p>
                      <a:r>
                        <a:rPr lang="en-US" sz="1400" b="1" dirty="0">
                          <a:highlight>
                            <a:srgbClr val="FFFFFF"/>
                          </a:highlight>
                          <a:latin typeface="Calibri" panose="020F0502020204030204" pitchFamily="34" charset="0"/>
                          <a:cs typeface="Calibri" panose="020F0502020204030204" pitchFamily="34" charset="0"/>
                        </a:rPr>
                        <a:t>2. </a:t>
                      </a:r>
                      <a:r>
                        <a:rPr lang="en-US" sz="1400" b="1" u="sng" dirty="0">
                          <a:highlight>
                            <a:srgbClr val="FFFFFF"/>
                          </a:highlight>
                          <a:latin typeface="Calibri" panose="020F0502020204030204" pitchFamily="34" charset="0"/>
                          <a:cs typeface="Calibri" panose="020F0502020204030204" pitchFamily="34" charset="0"/>
                        </a:rPr>
                        <a:t>Fiscal Management </a:t>
                      </a:r>
                    </a:p>
                    <a:p>
                      <a:r>
                        <a:rPr lang="en-US" sz="1400" b="1" u="sng" dirty="0">
                          <a:highlight>
                            <a:srgbClr val="FFFFFF"/>
                          </a:highlight>
                          <a:latin typeface="Calibri" panose="020F0502020204030204" pitchFamily="34" charset="0"/>
                          <a:cs typeface="Calibri" panose="020F0502020204030204" pitchFamily="34" charset="0"/>
                        </a:rPr>
                        <a:t>    (FAO controls</a:t>
                      </a:r>
                      <a:r>
                        <a:rPr lang="en-US" sz="1400" b="1" u="sng" dirty="0">
                          <a:solidFill>
                            <a:schemeClr val="accent4"/>
                          </a:solidFill>
                          <a:highlight>
                            <a:srgbClr val="FFFFFF"/>
                          </a:highlight>
                          <a:latin typeface="Calibri" panose="020F0502020204030204" pitchFamily="34" charset="0"/>
                          <a:cs typeface="Calibri" panose="020F0502020204030204" pitchFamily="34" charset="0"/>
                        </a:rPr>
                        <a:t>)</a:t>
                      </a:r>
                      <a:endParaRPr lang="en-US" sz="1400" u="sng"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200" b="1" dirty="0">
                          <a:solidFill>
                            <a:schemeClr val="accent4"/>
                          </a:solidFill>
                          <a:latin typeface="Calibri" panose="020F0502020204030204" pitchFamily="34" charset="0"/>
                          <a:ea typeface="Calibri" panose="020F0502020204030204" pitchFamily="34" charset="0"/>
                          <a:cs typeface="Calibri" panose="020F0502020204030204" pitchFamily="34" charset="0"/>
                        </a:rPr>
                        <a:t>OUA Guidance Document</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https://www.rochester.edu/adminfinance/audit/wp-content/uploads/2024/06/FAOManagement-InternalControls-Feb2017.pdf</a:t>
                      </a:r>
                      <a:endParaRPr lang="en-US" sz="12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400" b="0" i="0" dirty="0">
                          <a:solidFill>
                            <a:schemeClr val="accent4"/>
                          </a:solidFill>
                          <a:latin typeface="Calibri" panose="020F0502020204030204" pitchFamily="34" charset="0"/>
                          <a:ea typeface="Calibri" panose="020F0502020204030204" pitchFamily="34" charset="0"/>
                          <a:cs typeface="Calibri" panose="020F0502020204030204" pitchFamily="34" charset="0"/>
                        </a:rPr>
                        <a:t>Reviewed by University Audit as part of our Sponsored Research audits </a:t>
                      </a:r>
                      <a:r>
                        <a:rPr lang="en-US" sz="1200" b="1" i="1" dirty="0">
                          <a:solidFill>
                            <a:schemeClr val="accent4"/>
                          </a:solidFill>
                          <a:latin typeface="Calibri" panose="020F0502020204030204" pitchFamily="34" charset="0"/>
                          <a:ea typeface="Calibri" panose="020F0502020204030204" pitchFamily="34" charset="0"/>
                          <a:cs typeface="Calibri" panose="020F0502020204030204" pitchFamily="34" charset="0"/>
                        </a:rPr>
                        <a:t>Details – next slides</a:t>
                      </a:r>
                    </a:p>
                  </a:txBody>
                  <a:tcPr/>
                </a:tc>
                <a:extLst>
                  <a:ext uri="{0D108BD9-81ED-4DB2-BD59-A6C34878D82A}">
                    <a16:rowId xmlns:a16="http://schemas.microsoft.com/office/drawing/2014/main" val="1906930897"/>
                  </a:ext>
                </a:extLst>
              </a:tr>
            </a:tbl>
          </a:graphicData>
        </a:graphic>
      </p:graphicFrame>
      <p:pic>
        <p:nvPicPr>
          <p:cNvPr id="4" name="University of Rochester Logo" descr="Blue text on a black background&#10;&#10;AI-generated content may be incorrect.">
            <a:extLst>
              <a:ext uri="{FF2B5EF4-FFF2-40B4-BE49-F238E27FC236}">
                <a16:creationId xmlns:a16="http://schemas.microsoft.com/office/drawing/2014/main" id="{FA17A458-3F93-B023-C5CF-CA90F698A341}"/>
              </a:ext>
            </a:extLst>
          </p:cNvPr>
          <p:cNvPicPr>
            <a:picLocks noChangeAspect="1"/>
          </p:cNvPicPr>
          <p:nvPr/>
        </p:nvPicPr>
        <p:blipFill>
          <a:blip r:embed="rId6"/>
          <a:srcRect/>
          <a:stretch/>
        </p:blipFill>
        <p:spPr>
          <a:xfrm>
            <a:off x="685800" y="6461760"/>
            <a:ext cx="2590800" cy="320040"/>
          </a:xfrm>
          <a:prstGeom prst="rect">
            <a:avLst/>
          </a:prstGeom>
        </p:spPr>
      </p:pic>
      <p:sp>
        <p:nvSpPr>
          <p:cNvPr id="6" name="TextBox 5">
            <a:extLst>
              <a:ext uri="{FF2B5EF4-FFF2-40B4-BE49-F238E27FC236}">
                <a16:creationId xmlns:a16="http://schemas.microsoft.com/office/drawing/2014/main" id="{1A436D9A-EF0C-3F80-57CC-EE1199B92921}"/>
              </a:ext>
            </a:extLst>
          </p:cNvPr>
          <p:cNvSpPr txBox="1"/>
          <p:nvPr/>
        </p:nvSpPr>
        <p:spPr>
          <a:xfrm>
            <a:off x="8001000" y="6271524"/>
            <a:ext cx="914400" cy="584775"/>
          </a:xfrm>
          <a:prstGeom prst="rect">
            <a:avLst/>
          </a:prstGeom>
          <a:noFill/>
        </p:spPr>
        <p:txBody>
          <a:bodyPr wrap="square" rtlCol="0">
            <a:spAutoFit/>
          </a:bodyPr>
          <a:lstStyle/>
          <a:p>
            <a:endParaRPr lang="en-US" sz="1600" dirty="0"/>
          </a:p>
          <a:p>
            <a:fld id="{AEAA99D4-5C5E-4C4C-BB97-69CA1101F4B0}" type="slidenum">
              <a:rPr lang="en-US" sz="1600" smtClean="0"/>
              <a:t>5</a:t>
            </a:fld>
            <a:endParaRPr lang="en-US" sz="1600" dirty="0"/>
          </a:p>
        </p:txBody>
      </p:sp>
    </p:spTree>
    <p:extLst>
      <p:ext uri="{BB962C8B-B14F-4D97-AF65-F5344CB8AC3E}">
        <p14:creationId xmlns:p14="http://schemas.microsoft.com/office/powerpoint/2010/main" val="1042713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73" y="753818"/>
            <a:ext cx="8487177" cy="5350364"/>
          </a:xfrm>
        </p:spPr>
        <p:txBody>
          <a:bodyPr/>
          <a:lstStyle/>
          <a:p>
            <a:pPr marL="0" indent="0">
              <a:buNone/>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highlight>
                  <a:srgbClr val="FFFF00"/>
                </a:highlight>
                <a:latin typeface="Calibri" panose="020F0502020204030204" pitchFamily="34" charset="0"/>
                <a:ea typeface="Calibri" panose="020F0502020204030204" pitchFamily="34" charset="0"/>
                <a:cs typeface="Calibri" panose="020F0502020204030204" pitchFamily="34" charset="0"/>
              </a:rPr>
              <a:t>Departmental Research Administrator or Financial Administrator</a:t>
            </a:r>
            <a:r>
              <a:rPr lang="en-US" sz="1600" b="1" dirty="0">
                <a:latin typeface="Calibri" panose="020F0502020204030204" pitchFamily="34" charset="0"/>
                <a:ea typeface="Calibri" panose="020F0502020204030204" pitchFamily="34" charset="0"/>
                <a:cs typeface="Calibri" panose="020F0502020204030204" pitchFamily="34" charset="0"/>
              </a:rPr>
              <a:t> </a:t>
            </a:r>
            <a:r>
              <a:rPr lang="en-US" sz="1600" dirty="0">
                <a:latin typeface="Calibri" panose="020F0502020204030204" pitchFamily="34" charset="0"/>
                <a:ea typeface="Calibri" panose="020F0502020204030204" pitchFamily="34" charset="0"/>
                <a:cs typeface="Calibri" panose="020F0502020204030204" pitchFamily="34" charset="0"/>
              </a:rPr>
              <a:t>responsible for grants must show evidence of a departmental process to </a:t>
            </a:r>
            <a:r>
              <a:rPr lang="en-US" sz="1600" b="1" i="1" u="sng" dirty="0">
                <a:latin typeface="Calibri" panose="020F0502020204030204" pitchFamily="34" charset="0"/>
                <a:ea typeface="Calibri" panose="020F0502020204030204" pitchFamily="34" charset="0"/>
                <a:cs typeface="Calibri" panose="020F0502020204030204" pitchFamily="34" charset="0"/>
              </a:rPr>
              <a:t>actively</a:t>
            </a:r>
            <a:r>
              <a:rPr lang="en-US" sz="1600" b="1" i="1" dirty="0">
                <a:latin typeface="Calibri" panose="020F0502020204030204" pitchFamily="34" charset="0"/>
                <a:ea typeface="Calibri" panose="020F0502020204030204" pitchFamily="34" charset="0"/>
                <a:cs typeface="Calibri" panose="020F0502020204030204" pitchFamily="34" charset="0"/>
              </a:rPr>
              <a:t> and </a:t>
            </a:r>
            <a:r>
              <a:rPr lang="en-US" sz="1600" b="1" i="1" u="sng" dirty="0">
                <a:latin typeface="Calibri" panose="020F0502020204030204" pitchFamily="34" charset="0"/>
                <a:ea typeface="Calibri" panose="020F0502020204030204" pitchFamily="34" charset="0"/>
                <a:cs typeface="Calibri" panose="020F0502020204030204" pitchFamily="34" charset="0"/>
              </a:rPr>
              <a:t>routinely</a:t>
            </a:r>
            <a:r>
              <a:rPr lang="en-US" sz="1600" b="1" i="1" dirty="0">
                <a:latin typeface="Calibri" panose="020F0502020204030204" pitchFamily="34" charset="0"/>
                <a:ea typeface="Calibri" panose="020F0502020204030204" pitchFamily="34" charset="0"/>
                <a:cs typeface="Calibri" panose="020F0502020204030204" pitchFamily="34" charset="0"/>
              </a:rPr>
              <a:t> monitor and verify effort and payroll allocations </a:t>
            </a:r>
            <a:r>
              <a:rPr lang="en-US" sz="1600" dirty="0">
                <a:latin typeface="Calibri" panose="020F0502020204030204" pitchFamily="34" charset="0"/>
                <a:ea typeface="Calibri" panose="020F0502020204030204" pitchFamily="34" charset="0"/>
                <a:cs typeface="Calibri" panose="020F0502020204030204" pitchFamily="34" charset="0"/>
              </a:rPr>
              <a:t>of all departmental faculty members / investigators </a:t>
            </a:r>
            <a:r>
              <a:rPr lang="en-US" sz="1600" u="sng" dirty="0">
                <a:latin typeface="Calibri" panose="020F0502020204030204" pitchFamily="34" charset="0"/>
                <a:ea typeface="Calibri" panose="020F0502020204030204" pitchFamily="34" charset="0"/>
                <a:cs typeface="Calibri" panose="020F0502020204030204" pitchFamily="34" charset="0"/>
              </a:rPr>
              <a:t>(named on at least one award as key personnel).</a:t>
            </a:r>
            <a:r>
              <a:rPr lang="en-US" sz="1600" b="1" u="sng" dirty="0">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i="1" dirty="0">
                <a:latin typeface="Calibri" panose="020F0502020204030204" pitchFamily="34" charset="0"/>
                <a:ea typeface="Calibri" panose="020F0502020204030204" pitchFamily="34" charset="0"/>
                <a:cs typeface="Calibri" panose="020F0502020204030204" pitchFamily="34" charset="0"/>
              </a:rPr>
              <a:t>Policy Objectives: </a:t>
            </a:r>
            <a:endParaRPr lang="en-US" sz="1600" dirty="0">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rPr>
              <a:t>Faculty member/investigator is not overcommitted </a:t>
            </a:r>
          </a:p>
          <a:p>
            <a:pPr lvl="1">
              <a:buFont typeface="Arial" panose="020B0604020202020204" pitchFamily="34" charset="0"/>
              <a:buChar char="•"/>
            </a:pPr>
            <a:r>
              <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rPr>
              <a:t>Effort/payroll allocations are </a:t>
            </a:r>
            <a:r>
              <a:rPr lang="en-US" sz="1600" b="1" u="sng" dirty="0">
                <a:solidFill>
                  <a:srgbClr val="7030A0"/>
                </a:solidFill>
                <a:latin typeface="Calibri" panose="020F0502020204030204" pitchFamily="34" charset="0"/>
                <a:ea typeface="Calibri" panose="020F0502020204030204" pitchFamily="34" charset="0"/>
                <a:cs typeface="Calibri" panose="020F0502020204030204" pitchFamily="34" charset="0"/>
              </a:rPr>
              <a:t>reasonable</a:t>
            </a:r>
            <a:r>
              <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rPr>
              <a:t> reflections of the actual work performed</a:t>
            </a:r>
          </a:p>
          <a:p>
            <a:pPr lvl="1">
              <a:buFont typeface="Arial" panose="020B0604020202020204" pitchFamily="34" charset="0"/>
              <a:buChar char="•"/>
            </a:pPr>
            <a:r>
              <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rPr>
              <a:t>Any variance from committed effort requiring sponsor approval is identified and approv</a:t>
            </a:r>
            <a:r>
              <a:rPr lang="en-US" sz="1600" dirty="0">
                <a:latin typeface="Calibri" panose="020F0502020204030204" pitchFamily="34" charset="0"/>
                <a:ea typeface="Calibri" panose="020F0502020204030204" pitchFamily="34" charset="0"/>
                <a:cs typeface="Calibri" panose="020F0502020204030204" pitchFamily="34" charset="0"/>
              </a:rPr>
              <a:t>ed</a:t>
            </a:r>
            <a:r>
              <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rPr>
              <a:t> – </a:t>
            </a:r>
            <a:r>
              <a:rPr lang="en-US" sz="1600" i="1" dirty="0">
                <a:solidFill>
                  <a:schemeClr val="accent4"/>
                </a:solidFill>
                <a:latin typeface="Calibri" panose="020F0502020204030204" pitchFamily="34" charset="0"/>
                <a:ea typeface="Calibri" panose="020F0502020204030204" pitchFamily="34" charset="0"/>
                <a:cs typeface="Calibri" panose="020F0502020204030204" pitchFamily="34" charset="0"/>
              </a:rPr>
              <a:t>policy has specifics requirements </a:t>
            </a:r>
          </a:p>
          <a:p>
            <a:pPr lvl="1">
              <a:buFont typeface="Arial" panose="020B0604020202020204" pitchFamily="34" charset="0"/>
              <a:buChar char="•"/>
            </a:pPr>
            <a:r>
              <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rPr>
              <a:t>Timely changes in payroll allocations are identified and updated </a:t>
            </a:r>
            <a:r>
              <a:rPr lang="en-US" sz="1600" b="1" i="1" dirty="0">
                <a:solidFill>
                  <a:srgbClr val="7030A0"/>
                </a:solidFill>
                <a:latin typeface="Calibri" panose="020F0502020204030204" pitchFamily="34" charset="0"/>
                <a:ea typeface="Calibri" panose="020F0502020204030204" pitchFamily="34" charset="0"/>
                <a:cs typeface="Calibri" panose="020F0502020204030204" pitchFamily="34" charset="0"/>
              </a:rPr>
              <a:t>(90 days, similar to cost transfers)</a:t>
            </a:r>
          </a:p>
          <a:p>
            <a:pPr marL="0" indent="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i="1" dirty="0">
                <a:latin typeface="Calibri" panose="020F0502020204030204" pitchFamily="34" charset="0"/>
                <a:ea typeface="Calibri" panose="020F0502020204030204" pitchFamily="34" charset="0"/>
                <a:cs typeface="Calibri" panose="020F0502020204030204" pitchFamily="34" charset="0"/>
              </a:rPr>
              <a:t>Audit Procedure:  </a:t>
            </a:r>
          </a:p>
          <a:p>
            <a:pPr lvl="1">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OUA will review the Department’s Internal Control Procedures for Monitoring Effort &amp; Payroll Allocations </a:t>
            </a:r>
            <a:r>
              <a:rPr lang="en-US" sz="1600" i="1" dirty="0">
                <a:latin typeface="Calibri" panose="020F0502020204030204" pitchFamily="34" charset="0"/>
                <a:ea typeface="Calibri" panose="020F0502020204030204" pitchFamily="34" charset="0"/>
                <a:cs typeface="Calibri" panose="020F0502020204030204" pitchFamily="34" charset="0"/>
              </a:rPr>
              <a:t>– </a:t>
            </a:r>
            <a:r>
              <a:rPr lang="en-US" sz="1600" b="1" i="1" dirty="0">
                <a:latin typeface="Calibri" panose="020F0502020204030204" pitchFamily="34" charset="0"/>
                <a:ea typeface="Calibri" panose="020F0502020204030204" pitchFamily="34" charset="0"/>
                <a:cs typeface="Calibri" panose="020F0502020204030204" pitchFamily="34" charset="0"/>
              </a:rPr>
              <a:t>refer to the next slides</a:t>
            </a:r>
            <a:r>
              <a:rPr lang="en-US" sz="1600" b="1" dirty="0">
                <a:solidFill>
                  <a:srgbClr val="7030A0"/>
                </a:solidFill>
                <a:latin typeface="Calibri" panose="020F0502020204030204" pitchFamily="34" charset="0"/>
                <a:ea typeface="Calibri" panose="020F0502020204030204" pitchFamily="34" charset="0"/>
                <a:cs typeface="Calibri" panose="020F0502020204030204" pitchFamily="34" charset="0"/>
              </a:rPr>
              <a:t>.  </a:t>
            </a:r>
            <a:endParaRPr lang="en-US" sz="1600" b="1" dirty="0">
              <a:latin typeface="Calibri" panose="020F0502020204030204" pitchFamily="34" charset="0"/>
              <a:ea typeface="Calibri" panose="020F0502020204030204" pitchFamily="34" charset="0"/>
              <a:cs typeface="Calibri" panose="020F0502020204030204" pitchFamily="34" charset="0"/>
            </a:endParaRPr>
          </a:p>
        </p:txBody>
      </p:sp>
      <p:sp>
        <p:nvSpPr>
          <p:cNvPr id="7" name="Title 1"/>
          <p:cNvSpPr txBox="1">
            <a:spLocks/>
          </p:cNvSpPr>
          <p:nvPr/>
        </p:nvSpPr>
        <p:spPr>
          <a:xfrm>
            <a:off x="261826" y="304800"/>
            <a:ext cx="8729773" cy="56305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marL="57150" indent="-457200" algn="l">
              <a:buNone/>
            </a:pPr>
            <a:r>
              <a:rPr lang="en-US" sz="1600" b="1" i="1" kern="0" dirty="0">
                <a:latin typeface="Calibri" panose="020F0502020204030204" pitchFamily="34" charset="0"/>
                <a:cs typeface="Calibri" panose="020F0502020204030204" pitchFamily="34" charset="0"/>
              </a:rPr>
              <a:t>1a. Effort Reporting Policy Compliance -</a:t>
            </a:r>
            <a:r>
              <a:rPr lang="en-US" sz="1600" b="1" dirty="0">
                <a:latin typeface="Calibri" panose="020F0502020204030204" pitchFamily="34" charset="0"/>
                <a:ea typeface="Calibri" panose="020F0502020204030204" pitchFamily="34" charset="0"/>
                <a:cs typeface="Calibri" panose="020F0502020204030204" pitchFamily="34" charset="0"/>
              </a:rPr>
              <a:t> Management of  Faculty Member/Investigator Effort</a:t>
            </a:r>
          </a:p>
          <a:p>
            <a:pPr marL="57150" indent="-457200" algn="l">
              <a:buNone/>
            </a:pPr>
            <a:r>
              <a:rPr lang="en-US" sz="1600" b="1" dirty="0">
                <a:latin typeface="Calibri" panose="020F0502020204030204" pitchFamily="34" charset="0"/>
                <a:ea typeface="Calibri" panose="020F0502020204030204" pitchFamily="34" charset="0"/>
                <a:cs typeface="Calibri" panose="020F0502020204030204" pitchFamily="34" charset="0"/>
              </a:rPr>
              <a:t>       Commitment</a:t>
            </a:r>
            <a:endParaRPr lang="en-US" sz="1600" b="1" i="1" kern="0" dirty="0">
              <a:latin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1827" y="867853"/>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8197F2CD-3C5A-B804-5C0C-477A715590B9}"/>
              </a:ext>
            </a:extLst>
          </p:cNvPr>
          <p:cNvPicPr>
            <a:picLocks noChangeAspect="1"/>
          </p:cNvPicPr>
          <p:nvPr/>
        </p:nvPicPr>
        <p:blipFill>
          <a:blip r:embed="rId3"/>
          <a:srcRect/>
          <a:stretch/>
        </p:blipFill>
        <p:spPr>
          <a:xfrm>
            <a:off x="685800" y="6218217"/>
            <a:ext cx="2514600" cy="449017"/>
          </a:xfrm>
          <a:prstGeom prst="rect">
            <a:avLst/>
          </a:prstGeom>
        </p:spPr>
      </p:pic>
      <p:sp>
        <p:nvSpPr>
          <p:cNvPr id="4" name="TextBox 3">
            <a:extLst>
              <a:ext uri="{FF2B5EF4-FFF2-40B4-BE49-F238E27FC236}">
                <a16:creationId xmlns:a16="http://schemas.microsoft.com/office/drawing/2014/main" id="{0D67E038-3D3E-AF46-7635-026124695ADB}"/>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6</a:t>
            </a:fld>
            <a:endParaRPr lang="en-US" sz="1600" dirty="0"/>
          </a:p>
        </p:txBody>
      </p:sp>
    </p:spTree>
    <p:extLst>
      <p:ext uri="{BB962C8B-B14F-4D97-AF65-F5344CB8AC3E}">
        <p14:creationId xmlns:p14="http://schemas.microsoft.com/office/powerpoint/2010/main" val="4233285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404" y="790577"/>
            <a:ext cx="8726196" cy="5381624"/>
          </a:xfrm>
        </p:spPr>
        <p:txBody>
          <a:bodyPr/>
          <a:lstStyle/>
          <a:p>
            <a:pPr marL="687388" indent="-225425">
              <a:spcBef>
                <a:spcPts val="0"/>
              </a:spcBef>
              <a:buFont typeface="Arial" panose="020B0604020202020204" pitchFamily="34" charset="0"/>
              <a:buChar char="•"/>
            </a:pPr>
            <a:endParaRPr lang="en-US" sz="1200" u="sng" dirty="0">
              <a:latin typeface="Calibri" panose="020F0502020204030204" pitchFamily="34" charset="0"/>
              <a:ea typeface="Calibri" panose="020F0502020204030204" pitchFamily="34" charset="0"/>
              <a:cs typeface="Times New Roman" panose="02020603050405020304" pitchFamily="18" charset="0"/>
            </a:endParaRPr>
          </a:p>
          <a:p>
            <a:pPr marL="687388" indent="-225425">
              <a:spcBef>
                <a:spcPts val="0"/>
              </a:spcBef>
              <a:buFont typeface="Arial" panose="020B0604020202020204" pitchFamily="34" charset="0"/>
              <a:buChar char="•"/>
            </a:pPr>
            <a:endParaRPr lang="en-US" sz="1200" u="sng" dirty="0">
              <a:effectLst/>
              <a:latin typeface="Calibri" panose="020F0502020204030204" pitchFamily="34" charset="0"/>
              <a:ea typeface="Calibri" panose="020F0502020204030204" pitchFamily="34" charset="0"/>
              <a:cs typeface="Times New Roman" panose="02020603050405020304" pitchFamily="18" charset="0"/>
            </a:endParaRPr>
          </a:p>
          <a:p>
            <a:pPr marL="461963" indent="0">
              <a:spcBef>
                <a:spcPts val="0"/>
              </a:spcBef>
              <a:buNone/>
            </a:pPr>
            <a:endParaRPr lang="en-US" sz="1600" u="sng" dirty="0">
              <a:effectLst/>
              <a:latin typeface="Calibri" panose="020F0502020204030204" pitchFamily="34" charset="0"/>
              <a:ea typeface="Calibri" panose="020F0502020204030204" pitchFamily="34" charset="0"/>
              <a:cs typeface="Times New Roman" panose="02020603050405020304" pitchFamily="18" charset="0"/>
            </a:endParaRPr>
          </a:p>
          <a:p>
            <a:pPr marL="461963" indent="0">
              <a:spcBef>
                <a:spcPts val="0"/>
              </a:spcBef>
              <a:buNone/>
            </a:pPr>
            <a:r>
              <a:rPr lang="en-US" sz="1600" u="sng"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u="sng" dirty="0">
              <a:latin typeface="Calibri" panose="020F0502020204030204" pitchFamily="34" charset="0"/>
              <a:cs typeface="Calibri" panose="020F0502020204030204" pitchFamily="34" charset="0"/>
            </a:endParaRPr>
          </a:p>
          <a:p>
            <a:pPr marL="339725" lvl="1" indent="0">
              <a:buNone/>
              <a:tabLst>
                <a:tab pos="2343150" algn="l"/>
                <a:tab pos="2803525" algn="l"/>
                <a:tab pos="2855913" algn="l"/>
              </a:tabLst>
            </a:pPr>
            <a:endParaRPr lang="en-US" sz="1200" b="1" i="1" dirty="0">
              <a:highlight>
                <a:srgbClr val="00FF00"/>
              </a:highlight>
              <a:latin typeface="Calibri" panose="020F0502020204030204" pitchFamily="34" charset="0"/>
              <a:cs typeface="Calibri" panose="020F0502020204030204" pitchFamily="34" charset="0"/>
            </a:endParaRPr>
          </a:p>
          <a:p>
            <a:pPr marL="339725" lvl="1" indent="0">
              <a:buNone/>
              <a:tabLst>
                <a:tab pos="2343150" algn="l"/>
                <a:tab pos="2803525" algn="l"/>
                <a:tab pos="2855913" algn="l"/>
              </a:tabLst>
            </a:pPr>
            <a:endParaRPr lang="en-US" sz="1200" b="1" i="1" dirty="0">
              <a:highlight>
                <a:srgbClr val="00FF00"/>
              </a:highlight>
              <a:latin typeface="Calibri" panose="020F0502020204030204" pitchFamily="34" charset="0"/>
              <a:cs typeface="Calibri" panose="020F0502020204030204" pitchFamily="34" charset="0"/>
            </a:endParaRPr>
          </a:p>
          <a:p>
            <a:pPr marL="339725" lvl="1" indent="0">
              <a:buNone/>
              <a:tabLst>
                <a:tab pos="2343150" algn="l"/>
                <a:tab pos="2803525" algn="l"/>
                <a:tab pos="2855913" algn="l"/>
              </a:tabLst>
            </a:pPr>
            <a:endParaRPr lang="en-US" sz="1200" b="1" i="1" dirty="0">
              <a:highlight>
                <a:srgbClr val="00FF00"/>
              </a:highlight>
              <a:latin typeface="Calibri" panose="020F0502020204030204" pitchFamily="34" charset="0"/>
              <a:cs typeface="Calibri" panose="020F0502020204030204" pitchFamily="34" charset="0"/>
            </a:endParaRPr>
          </a:p>
          <a:p>
            <a:pPr marL="0" indent="0">
              <a:buNone/>
            </a:pPr>
            <a:endParaRPr lang="en-US" sz="1000" b="1" dirty="0">
              <a:latin typeface="Arial" panose="020B0604020202020204" pitchFamily="34" charset="0"/>
              <a:cs typeface="Arial" panose="020B0604020202020204" pitchFamily="34" charset="0"/>
            </a:endParaRPr>
          </a:p>
        </p:txBody>
      </p:sp>
      <p:graphicFrame>
        <p:nvGraphicFramePr>
          <p:cNvPr id="6" name="Table 6">
            <a:extLst>
              <a:ext uri="{FF2B5EF4-FFF2-40B4-BE49-F238E27FC236}">
                <a16:creationId xmlns:a16="http://schemas.microsoft.com/office/drawing/2014/main" id="{792D6BD0-2EAB-4BA0-A7AD-7B1D3F135FF5}"/>
              </a:ext>
            </a:extLst>
          </p:cNvPr>
          <p:cNvGraphicFramePr>
            <a:graphicFrameLocks noGrp="1"/>
          </p:cNvGraphicFramePr>
          <p:nvPr>
            <p:extLst>
              <p:ext uri="{D42A27DB-BD31-4B8C-83A1-F6EECF244321}">
                <p14:modId xmlns:p14="http://schemas.microsoft.com/office/powerpoint/2010/main" val="2159274248"/>
              </p:ext>
            </p:extLst>
          </p:nvPr>
        </p:nvGraphicFramePr>
        <p:xfrm>
          <a:off x="228600" y="990601"/>
          <a:ext cx="8763000" cy="5134018"/>
        </p:xfrm>
        <a:graphic>
          <a:graphicData uri="http://schemas.openxmlformats.org/drawingml/2006/table">
            <a:tbl>
              <a:tblPr firstRow="1" bandRow="1">
                <a:tableStyleId>{F5AB1C69-6EDB-4FF4-983F-18BD219EF322}</a:tableStyleId>
              </a:tblPr>
              <a:tblGrid>
                <a:gridCol w="1143000">
                  <a:extLst>
                    <a:ext uri="{9D8B030D-6E8A-4147-A177-3AD203B41FA5}">
                      <a16:colId xmlns:a16="http://schemas.microsoft.com/office/drawing/2014/main" val="1673019030"/>
                    </a:ext>
                  </a:extLst>
                </a:gridCol>
                <a:gridCol w="1117692">
                  <a:extLst>
                    <a:ext uri="{9D8B030D-6E8A-4147-A177-3AD203B41FA5}">
                      <a16:colId xmlns:a16="http://schemas.microsoft.com/office/drawing/2014/main" val="2363887420"/>
                    </a:ext>
                  </a:extLst>
                </a:gridCol>
                <a:gridCol w="6502308">
                  <a:extLst>
                    <a:ext uri="{9D8B030D-6E8A-4147-A177-3AD203B41FA5}">
                      <a16:colId xmlns:a16="http://schemas.microsoft.com/office/drawing/2014/main" val="2039704193"/>
                    </a:ext>
                  </a:extLst>
                </a:gridCol>
              </a:tblGrid>
              <a:tr h="485750">
                <a:tc>
                  <a:txBody>
                    <a:bodyPr/>
                    <a:lstStyle/>
                    <a:p>
                      <a:r>
                        <a:rPr lang="en-US" sz="1600" dirty="0">
                          <a:solidFill>
                            <a:schemeClr val="tx1"/>
                          </a:solidFill>
                          <a:latin typeface="Calibri" panose="020F0502020204030204" pitchFamily="34" charset="0"/>
                          <a:cs typeface="Calibri" panose="020F0502020204030204" pitchFamily="34" charset="0"/>
                        </a:rPr>
                        <a:t>Effort </a:t>
                      </a:r>
                    </a:p>
                  </a:txBody>
                  <a:tcPr/>
                </a:tc>
                <a:tc>
                  <a:txBody>
                    <a:bodyPr/>
                    <a:lstStyle/>
                    <a:p>
                      <a:r>
                        <a:rPr lang="en-US" sz="1600" dirty="0">
                          <a:solidFill>
                            <a:schemeClr val="tx1"/>
                          </a:solidFill>
                          <a:latin typeface="Calibri" panose="020F0502020204030204" pitchFamily="34" charset="0"/>
                          <a:cs typeface="Calibri" panose="020F0502020204030204" pitchFamily="34" charset="0"/>
                        </a:rPr>
                        <a:t>Source </a:t>
                      </a:r>
                    </a:p>
                  </a:txBody>
                  <a:tcPr/>
                </a:tc>
                <a:tc>
                  <a:txBody>
                    <a:bodyPr/>
                    <a:lstStyle/>
                    <a:p>
                      <a:r>
                        <a:rPr lang="en-US" sz="1600" b="1" dirty="0">
                          <a:solidFill>
                            <a:schemeClr val="tx1"/>
                          </a:solidFill>
                          <a:latin typeface="Calibri" panose="020F0502020204030204" pitchFamily="34" charset="0"/>
                          <a:cs typeface="Calibri" panose="020F0502020204030204" pitchFamily="34" charset="0"/>
                        </a:rPr>
                        <a:t>Description </a:t>
                      </a:r>
                    </a:p>
                  </a:txBody>
                  <a:tcPr/>
                </a:tc>
                <a:extLst>
                  <a:ext uri="{0D108BD9-81ED-4DB2-BD59-A6C34878D82A}">
                    <a16:rowId xmlns:a16="http://schemas.microsoft.com/office/drawing/2014/main" val="1166799395"/>
                  </a:ext>
                </a:extLst>
              </a:tr>
              <a:tr h="1038249">
                <a:tc>
                  <a:txBody>
                    <a:bodyPr/>
                    <a:lstStyle/>
                    <a:p>
                      <a:r>
                        <a:rPr lang="en-US" sz="1400" b="1" dirty="0">
                          <a:solidFill>
                            <a:srgbClr val="00B050"/>
                          </a:solidFill>
                          <a:latin typeface="Calibri" panose="020F0502020204030204" pitchFamily="34" charset="0"/>
                          <a:cs typeface="Calibri" panose="020F0502020204030204" pitchFamily="34" charset="0"/>
                        </a:rPr>
                        <a:t>Committed</a:t>
                      </a:r>
                    </a:p>
                  </a:txBody>
                  <a:tcPr/>
                </a:tc>
                <a:tc>
                  <a:txBody>
                    <a:bodyPr/>
                    <a:lstStyle/>
                    <a:p>
                      <a:r>
                        <a:rPr lang="en-US" sz="1400" b="0" dirty="0">
                          <a:latin typeface="Calibri" panose="020F0502020204030204" pitchFamily="34" charset="0"/>
                          <a:cs typeface="Calibri" panose="020F0502020204030204" pitchFamily="34" charset="0"/>
                        </a:rPr>
                        <a:t>Per the Award </a:t>
                      </a:r>
                    </a:p>
                  </a:txBody>
                  <a:tcPr/>
                </a:tc>
                <a:tc>
                  <a:txBody>
                    <a:bodyPr/>
                    <a:lstStyle/>
                    <a:p>
                      <a:r>
                        <a:rPr lang="en-US" sz="1400" dirty="0">
                          <a:latin typeface="Calibri" panose="020F0502020204030204" pitchFamily="34" charset="0"/>
                          <a:cs typeface="Calibri" panose="020F0502020204030204" pitchFamily="34" charset="0"/>
                        </a:rPr>
                        <a:t>Effort promised in the award (</a:t>
                      </a:r>
                      <a:r>
                        <a:rPr lang="en-US" sz="1400" b="0" i="0" u="none" strike="noStrike" dirty="0">
                          <a:effectLst/>
                          <a:latin typeface="Calibri" panose="020F0502020204030204" pitchFamily="34" charset="0"/>
                          <a:cs typeface="Calibri" panose="020F0502020204030204" pitchFamily="34" charset="0"/>
                        </a:rPr>
                        <a:t>agreed to by the Sponsor and PI); </a:t>
                      </a:r>
                    </a:p>
                    <a:p>
                      <a:r>
                        <a:rPr lang="en-US" sz="1400" b="1" i="1" u="none" strike="noStrike" dirty="0">
                          <a:solidFill>
                            <a:srgbClr val="002060"/>
                          </a:solidFill>
                          <a:effectLst/>
                          <a:latin typeface="Calibri" panose="020F0502020204030204" pitchFamily="34" charset="0"/>
                          <a:cs typeface="Calibri" panose="020F0502020204030204" pitchFamily="34" charset="0"/>
                        </a:rPr>
                        <a:t>IORA system and also government web sites to obtain this information directly from the awards.  </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01939958"/>
                  </a:ext>
                </a:extLst>
              </a:tr>
              <a:tr h="977572">
                <a:tc>
                  <a:txBody>
                    <a:bodyPr/>
                    <a:lstStyle/>
                    <a:p>
                      <a:r>
                        <a:rPr lang="en-US" sz="1400" b="1" dirty="0">
                          <a:solidFill>
                            <a:srgbClr val="00B0F0"/>
                          </a:solidFill>
                          <a:latin typeface="Calibri" panose="020F0502020204030204" pitchFamily="34" charset="0"/>
                          <a:cs typeface="Calibri" panose="020F0502020204030204" pitchFamily="34" charset="0"/>
                        </a:rPr>
                        <a:t>Reported</a:t>
                      </a:r>
                      <a:r>
                        <a:rPr lang="en-US" sz="1400" b="1" dirty="0">
                          <a:latin typeface="Calibri" panose="020F0502020204030204" pitchFamily="34" charset="0"/>
                          <a:cs typeface="Calibri" panose="020F0502020204030204" pitchFamily="34" charset="0"/>
                        </a:rPr>
                        <a:t> </a:t>
                      </a:r>
                    </a:p>
                  </a:txBody>
                  <a:tcPr/>
                </a:tc>
                <a:tc>
                  <a:txBody>
                    <a:bodyPr/>
                    <a:lstStyle/>
                    <a:p>
                      <a:pPr marL="0" marR="0">
                        <a:lnSpc>
                          <a:spcPct val="107000"/>
                        </a:lnSpc>
                        <a:spcAft>
                          <a:spcPts val="8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Per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myURHR</a:t>
                      </a:r>
                      <a:r>
                        <a:rPr lang="en-US" sz="1400" dirty="0">
                          <a:effectLst/>
                          <a:latin typeface="Calibri" panose="020F0502020204030204" pitchFamily="34" charset="0"/>
                          <a:ea typeface="Calibri" panose="020F0502020204030204" pitchFamily="34" charset="0"/>
                          <a:cs typeface="Times New Roman" panose="02020603050405020304" pitchFamily="18" charset="0"/>
                        </a:rPr>
                        <a:t> Workday  </a:t>
                      </a:r>
                    </a:p>
                  </a:txBody>
                  <a:tcPr marL="68580" marR="68580" marT="0" marB="0"/>
                </a:tc>
                <a:tc>
                  <a:txBody>
                    <a:bodyPr/>
                    <a:lstStyle/>
                    <a:p>
                      <a:pPr marL="0" marR="0">
                        <a:lnSpc>
                          <a:spcPct val="107000"/>
                        </a:lnSpc>
                        <a:spcAft>
                          <a:spcPts val="800"/>
                        </a:spcAft>
                        <a:buNone/>
                      </a:pPr>
                      <a:r>
                        <a:rPr lang="en-US" sz="1400" i="0" u="none" dirty="0">
                          <a:solidFill>
                            <a:schemeClr val="accent4"/>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Effort/payroll allocation in </a:t>
                      </a:r>
                      <a:r>
                        <a:rPr lang="en-US" sz="1400" i="0" u="none" dirty="0" err="1">
                          <a:solidFill>
                            <a:schemeClr val="accent4"/>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myURHR</a:t>
                      </a:r>
                      <a:r>
                        <a:rPr lang="en-US" sz="1400" i="0" u="none" dirty="0">
                          <a:solidFill>
                            <a:schemeClr val="accent4"/>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 (Workday)  </a:t>
                      </a:r>
                    </a:p>
                    <a:p>
                      <a:pPr marL="0" marR="0">
                        <a:lnSpc>
                          <a:spcPct val="107000"/>
                        </a:lnSpc>
                        <a:spcAft>
                          <a:spcPts val="800"/>
                        </a:spcAft>
                        <a:buNone/>
                      </a:pPr>
                      <a:r>
                        <a:rPr lang="en-US" sz="1400" i="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URHCM0391b</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 Effort Distribution by Fiscal Period </a:t>
                      </a:r>
                      <a:r>
                        <a:rPr lang="en-US" sz="1400" dirty="0">
                          <a:effectLst/>
                          <a:latin typeface="Calibri" panose="020F0502020204030204" pitchFamily="34" charset="0"/>
                          <a:ea typeface="Calibri" panose="020F0502020204030204" pitchFamily="34" charset="0"/>
                          <a:cs typeface="Times New Roman" panose="02020603050405020304" pitchFamily="18" charset="0"/>
                        </a:rPr>
                        <a:t> used to obtain effort/payroll allocations for selected researchers.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(This report includes Salary Over the Cap and Cost Sharing)</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951390836"/>
                  </a:ext>
                </a:extLst>
              </a:tr>
              <a:tr h="2605385">
                <a:tc>
                  <a:txBody>
                    <a:bodyPr/>
                    <a:lstStyle/>
                    <a:p>
                      <a:r>
                        <a:rPr lang="en-US" sz="1400" b="1" dirty="0">
                          <a:solidFill>
                            <a:srgbClr val="FF33CC"/>
                          </a:solidFill>
                          <a:latin typeface="Calibri" panose="020F0502020204030204" pitchFamily="34" charset="0"/>
                          <a:cs typeface="Calibri" panose="020F0502020204030204" pitchFamily="34" charset="0"/>
                        </a:rPr>
                        <a:t>Actual</a:t>
                      </a:r>
                      <a:r>
                        <a:rPr lang="en-US" sz="1400" b="1" dirty="0">
                          <a:latin typeface="Calibri" panose="020F0502020204030204" pitchFamily="34" charset="0"/>
                          <a:cs typeface="Calibri" panose="020F0502020204030204" pitchFamily="34" charset="0"/>
                        </a:rPr>
                        <a:t> </a:t>
                      </a:r>
                      <a:r>
                        <a:rPr lang="en-US" sz="1400" b="1" dirty="0">
                          <a:solidFill>
                            <a:srgbClr val="FF33CC"/>
                          </a:solidFill>
                          <a:latin typeface="Calibri" panose="020F0502020204030204" pitchFamily="34" charset="0"/>
                          <a:cs typeface="Calibri" panose="020F0502020204030204" pitchFamily="34" charset="0"/>
                        </a:rPr>
                        <a:t>Devoted</a:t>
                      </a:r>
                    </a:p>
                  </a:txBody>
                  <a:tcPr/>
                </a:tc>
                <a:tc>
                  <a:txBody>
                    <a:bodyPr/>
                    <a:lstStyle/>
                    <a:p>
                      <a:r>
                        <a:rPr lang="en-US" sz="1400" b="0" dirty="0">
                          <a:latin typeface="Calibri" panose="020F0502020204030204" pitchFamily="34" charset="0"/>
                          <a:cs typeface="Calibri" panose="020F0502020204030204" pitchFamily="34" charset="0"/>
                        </a:rPr>
                        <a:t>Per the Researcher Interview</a:t>
                      </a:r>
                    </a:p>
                  </a:txBody>
                  <a:tcPr/>
                </a:tc>
                <a:tc>
                  <a:txBody>
                    <a:bodyPr/>
                    <a:lstStyle/>
                    <a:p>
                      <a:r>
                        <a:rPr lang="en-US" sz="1400" i="0" dirty="0">
                          <a:solidFill>
                            <a:schemeClr val="accent4"/>
                          </a:solidFill>
                          <a:highlight>
                            <a:srgbClr val="FFFFFF"/>
                          </a:highlight>
                          <a:latin typeface="Calibri" panose="020F0502020204030204" pitchFamily="34" charset="0"/>
                          <a:cs typeface="Calibri" panose="020F0502020204030204" pitchFamily="34" charset="0"/>
                        </a:rPr>
                        <a:t>Actual work performed according to the faculty member/investigator or other responsible person with suitable means of verifying effort.  </a:t>
                      </a:r>
                      <a:r>
                        <a:rPr lang="en-US" sz="1400" i="0" dirty="0">
                          <a:solidFill>
                            <a:srgbClr val="FF0000"/>
                          </a:solidFill>
                          <a:highlight>
                            <a:srgbClr val="FFFFFF"/>
                          </a:highlight>
                          <a:latin typeface="Calibri" panose="020F0502020204030204" pitchFamily="34" charset="0"/>
                          <a:cs typeface="Calibri" panose="020F0502020204030204" pitchFamily="34" charset="0"/>
                        </a:rPr>
                        <a:t> </a:t>
                      </a:r>
                    </a:p>
                    <a:p>
                      <a:pPr marL="515937" lvl="0" indent="-285750">
                        <a:spcBef>
                          <a:spcPts val="0"/>
                        </a:spcBef>
                        <a:spcAft>
                          <a:spcPts val="0"/>
                        </a:spcAft>
                        <a:buFont typeface="Arial" panose="020B0604020202020204" pitchFamily="34" charset="0"/>
                        <a:buChar char="•"/>
                        <a:tabLst>
                          <a:tab pos="457200" algn="l"/>
                        </a:tabLs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All Total University Effort (TUE) - Sponsored Research, proposal writing, teaching, professional development, administrative </a:t>
                      </a:r>
                      <a:r>
                        <a:rPr lang="en-US" sz="1400" i="1" dirty="0">
                          <a:latin typeface="Calibri" panose="020F0502020204030204" pitchFamily="34" charset="0"/>
                          <a:ea typeface="Calibri" panose="020F0502020204030204" pitchFamily="34" charset="0"/>
                          <a:cs typeface="Times New Roman" panose="02020603050405020304" pitchFamily="18" charset="0"/>
                        </a:rPr>
                        <a:t>d</a:t>
                      </a:r>
                      <a:r>
                        <a:rPr lang="en-US" sz="1400" i="1" dirty="0">
                          <a:effectLst/>
                          <a:latin typeface="Calibri" panose="020F0502020204030204" pitchFamily="34" charset="0"/>
                          <a:ea typeface="Calibri" panose="020F0502020204030204" pitchFamily="34" charset="0"/>
                          <a:cs typeface="Times New Roman" panose="02020603050405020304" pitchFamily="18" charset="0"/>
                        </a:rPr>
                        <a:t>uties, clinical practice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regardless of when</a:t>
                      </a:r>
                      <a:r>
                        <a:rPr lang="en-US" sz="1400" i="1" dirty="0">
                          <a:effectLst/>
                          <a:latin typeface="Calibri" panose="020F0502020204030204" pitchFamily="34" charset="0"/>
                          <a:ea typeface="Calibri" panose="020F0502020204030204" pitchFamily="34" charset="0"/>
                          <a:cs typeface="Times New Roman" panose="02020603050405020304" pitchFamily="18" charset="0"/>
                        </a:rPr>
                        <a:t> (daytime, evening, weekends)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or where</a:t>
                      </a:r>
                      <a:r>
                        <a:rPr lang="en-US" sz="1400" i="1" dirty="0">
                          <a:effectLst/>
                          <a:latin typeface="Calibri" panose="020F0502020204030204" pitchFamily="34" charset="0"/>
                          <a:ea typeface="Calibri" panose="020F0502020204030204" pitchFamily="34" charset="0"/>
                          <a:cs typeface="Times New Roman" panose="02020603050405020304" pitchFamily="18" charset="0"/>
                        </a:rPr>
                        <a:t> (on site, at home, traveling) the activities occur.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7" lvl="0" indent="-285750">
                        <a:spcBef>
                          <a:spcPts val="0"/>
                        </a:spcBef>
                        <a:spcAft>
                          <a:spcPts val="0"/>
                        </a:spcAft>
                        <a:buFont typeface="Arial" panose="020B0604020202020204" pitchFamily="34" charset="0"/>
                        <a:buChar char="•"/>
                        <a:tabLst>
                          <a:tab pos="457200" algn="l"/>
                        </a:tabLs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Total University Effort is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not</a:t>
                      </a:r>
                      <a:r>
                        <a:rPr lang="en-US" sz="1400" i="1" dirty="0">
                          <a:effectLst/>
                          <a:latin typeface="Calibri" panose="020F0502020204030204" pitchFamily="34" charset="0"/>
                          <a:ea typeface="Calibri" panose="020F0502020204030204" pitchFamily="34" charset="0"/>
                          <a:cs typeface="Times New Roman" panose="02020603050405020304" pitchFamily="18" charset="0"/>
                        </a:rPr>
                        <a:t> based on a specified number of hours (e.g., 40 hours per week).  Cannot have greater than 100% effort.</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752490527"/>
                  </a:ext>
                </a:extLst>
              </a:tr>
            </a:tbl>
          </a:graphicData>
        </a:graphic>
      </p:graphicFrame>
      <p:sp>
        <p:nvSpPr>
          <p:cNvPr id="8" name="Title 1"/>
          <p:cNvSpPr txBox="1">
            <a:spLocks/>
          </p:cNvSpPr>
          <p:nvPr/>
        </p:nvSpPr>
        <p:spPr>
          <a:xfrm>
            <a:off x="265404" y="263525"/>
            <a:ext cx="8483600" cy="56991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marL="57150" algn="l"/>
            <a:r>
              <a:rPr lang="en-US" sz="1600" b="1" i="1" kern="0" dirty="0">
                <a:latin typeface="Calibri" panose="020F0502020204030204" pitchFamily="34" charset="0"/>
                <a:cs typeface="Calibri" panose="020F0502020204030204" pitchFamily="34" charset="0"/>
              </a:rPr>
              <a:t>1a. Effort Reporting Policy Compliance -</a:t>
            </a:r>
            <a:r>
              <a:rPr lang="en-US" sz="1600" b="1" dirty="0">
                <a:latin typeface="Calibri" panose="020F0502020204030204" pitchFamily="34" charset="0"/>
                <a:ea typeface="Calibri" panose="020F0502020204030204" pitchFamily="34" charset="0"/>
                <a:cs typeface="Calibri" panose="020F0502020204030204" pitchFamily="34" charset="0"/>
              </a:rPr>
              <a:t> Management of  Faculty Member/Investigator Effort</a:t>
            </a:r>
          </a:p>
          <a:p>
            <a:pPr marL="57150" algn="l"/>
            <a:r>
              <a:rPr lang="en-US" sz="1600" b="1" dirty="0">
                <a:latin typeface="Calibri" panose="020F0502020204030204" pitchFamily="34" charset="0"/>
                <a:ea typeface="Calibri" panose="020F0502020204030204" pitchFamily="34" charset="0"/>
                <a:cs typeface="Calibri" panose="020F0502020204030204" pitchFamily="34" charset="0"/>
              </a:rPr>
              <a:t>      Commitment - </a:t>
            </a:r>
            <a:r>
              <a:rPr lang="en-US" sz="1600" b="1" i="1" dirty="0">
                <a:latin typeface="Calibri" panose="020F0502020204030204" pitchFamily="34" charset="0"/>
                <a:ea typeface="Calibri" panose="020F0502020204030204" pitchFamily="34" charset="0"/>
                <a:cs typeface="Calibri" panose="020F0502020204030204" pitchFamily="34" charset="0"/>
              </a:rPr>
              <a:t>Definitions</a:t>
            </a:r>
            <a:r>
              <a:rPr lang="en-US" sz="1600" b="1" dirty="0">
                <a:latin typeface="Calibri" panose="020F0502020204030204" pitchFamily="34" charset="0"/>
                <a:ea typeface="Calibri" panose="020F0502020204030204" pitchFamily="34" charset="0"/>
                <a:cs typeface="Calibri" panose="020F0502020204030204" pitchFamily="34" charset="0"/>
              </a:rPr>
              <a:t> </a:t>
            </a:r>
            <a:endParaRPr lang="en-US" sz="1600" b="1" u="sng" dirty="0">
              <a:latin typeface="Calibri" panose="020F0502020204030204" pitchFamily="34" charset="0"/>
              <a:ea typeface="Calibri" panose="020F0502020204030204" pitchFamily="34" charset="0"/>
              <a:cs typeface="Calibri" panose="020F0502020204030204" pitchFamily="34" charset="0"/>
            </a:endParaRPr>
          </a:p>
        </p:txBody>
      </p:sp>
      <p:pic>
        <p:nvPicPr>
          <p:cNvPr id="9"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833435"/>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C9598D1B-186A-DA77-C472-9ACF2FFE9A83}"/>
              </a:ext>
            </a:extLst>
          </p:cNvPr>
          <p:cNvPicPr>
            <a:picLocks noChangeAspect="1"/>
          </p:cNvPicPr>
          <p:nvPr/>
        </p:nvPicPr>
        <p:blipFill>
          <a:blip r:embed="rId3"/>
          <a:srcRect/>
          <a:stretch/>
        </p:blipFill>
        <p:spPr>
          <a:xfrm>
            <a:off x="685800" y="6324643"/>
            <a:ext cx="2667000" cy="374609"/>
          </a:xfrm>
          <a:prstGeom prst="rect">
            <a:avLst/>
          </a:prstGeom>
        </p:spPr>
      </p:pic>
      <p:sp>
        <p:nvSpPr>
          <p:cNvPr id="4" name="TextBox 3">
            <a:extLst>
              <a:ext uri="{FF2B5EF4-FFF2-40B4-BE49-F238E27FC236}">
                <a16:creationId xmlns:a16="http://schemas.microsoft.com/office/drawing/2014/main" id="{7B76C6EC-6989-AAE5-24FB-BEC9BA20606C}"/>
              </a:ext>
            </a:extLst>
          </p:cNvPr>
          <p:cNvSpPr txBox="1"/>
          <p:nvPr/>
        </p:nvSpPr>
        <p:spPr>
          <a:xfrm>
            <a:off x="7863840" y="6119540"/>
            <a:ext cx="609600" cy="338554"/>
          </a:xfrm>
          <a:prstGeom prst="rect">
            <a:avLst/>
          </a:prstGeom>
          <a:noFill/>
        </p:spPr>
        <p:txBody>
          <a:bodyPr wrap="square" rtlCol="0">
            <a:spAutoFit/>
          </a:bodyPr>
          <a:lstStyle/>
          <a:p>
            <a:fld id="{AEAA99D4-5C5E-4C4C-BB97-69CA1101F4B0}" type="slidenum">
              <a:rPr lang="en-US" sz="1600" smtClean="0"/>
              <a:t>7</a:t>
            </a:fld>
            <a:endParaRPr lang="en-US" sz="1600" dirty="0"/>
          </a:p>
        </p:txBody>
      </p:sp>
    </p:spTree>
    <p:extLst>
      <p:ext uri="{BB962C8B-B14F-4D97-AF65-F5344CB8AC3E}">
        <p14:creationId xmlns:p14="http://schemas.microsoft.com/office/powerpoint/2010/main" val="103047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CD3D2-BFFD-AEEC-E61E-6B514D2B1F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E24D69-6F76-C487-DCAA-B66435D5C40D}"/>
              </a:ext>
            </a:extLst>
          </p:cNvPr>
          <p:cNvSpPr>
            <a:spLocks noGrp="1"/>
          </p:cNvSpPr>
          <p:nvPr>
            <p:ph idx="1"/>
          </p:nvPr>
        </p:nvSpPr>
        <p:spPr>
          <a:xfrm>
            <a:off x="261827" y="838200"/>
            <a:ext cx="8616769" cy="5340348"/>
          </a:xfrm>
        </p:spPr>
        <p:txBody>
          <a:bodyPr/>
          <a:lstStyle/>
          <a:p>
            <a:pPr marL="0" indent="0">
              <a:buNone/>
            </a:pPr>
            <a:endParaRPr lang="en-US" sz="1600" b="1" u="sng"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u="sng" dirty="0">
                <a:latin typeface="Calibri" panose="020F0502020204030204" pitchFamily="34" charset="0"/>
                <a:ea typeface="Calibri" panose="020F0502020204030204" pitchFamily="34" charset="0"/>
                <a:cs typeface="Calibri" panose="020F0502020204030204" pitchFamily="34" charset="0"/>
              </a:rPr>
              <a:t>Department’s Internal Control Procedures for Monitoring Effort &amp; Payroll Allocations</a:t>
            </a:r>
            <a:endParaRPr lang="en-US" sz="1200" u="sng"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900" u="sng"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600" b="1" i="1"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1</a:t>
            </a:r>
            <a:r>
              <a:rPr lang="en-US" sz="1600" b="1" i="1"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Maintain an Effort Monitoring spreadsheet </a:t>
            </a:r>
            <a:r>
              <a:rPr lang="en-US" sz="1400" dirty="0">
                <a:latin typeface="Calibri" panose="020F0502020204030204" pitchFamily="34" charset="0"/>
                <a:ea typeface="Calibri" panose="020F0502020204030204" pitchFamily="34" charset="0"/>
                <a:cs typeface="Calibri" panose="020F0502020204030204" pitchFamily="34" charset="0"/>
              </a:rPr>
              <a:t>(minimum requirement to update </a:t>
            </a:r>
            <a:r>
              <a:rPr lang="en-US" sz="1400" b="1" u="sng" dirty="0">
                <a:latin typeface="Calibri" panose="020F0502020204030204" pitchFamily="34" charset="0"/>
                <a:ea typeface="Calibri" panose="020F0502020204030204" pitchFamily="34" charset="0"/>
                <a:cs typeface="Calibri" panose="020F0502020204030204" pitchFamily="34" charset="0"/>
              </a:rPr>
              <a:t>– quarterly</a:t>
            </a:r>
            <a:r>
              <a:rPr lang="en-US" sz="1400" dirty="0">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Excel template from ORPA website (</a:t>
            </a:r>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Effort Verification Spreadsheet</a:t>
            </a:r>
            <a:r>
              <a:rPr lang="en-US" sz="1400" i="1" dirty="0">
                <a:latin typeface="Calibri" panose="020F0502020204030204" pitchFamily="34" charset="0"/>
                <a:ea typeface="Calibri" panose="020F0502020204030204" pitchFamily="34" charset="0"/>
                <a:cs typeface="Calibri" panose="020F0502020204030204" pitchFamily="34" charset="0"/>
              </a:rPr>
              <a:t>) o</a:t>
            </a:r>
            <a:r>
              <a:rPr lang="en-US" sz="1400" dirty="0">
                <a:latin typeface="Calibri" panose="020F0502020204030204" pitchFamily="34" charset="0"/>
                <a:ea typeface="Calibri" panose="020F0502020204030204" pitchFamily="34" charset="0"/>
                <a:cs typeface="Calibri" panose="020F0502020204030204" pitchFamily="34" charset="0"/>
              </a:rPr>
              <a:t>r similar spreadsheet for each faculty member/investigator that documents and compares the three components of effort (</a:t>
            </a:r>
            <a:r>
              <a:rPr 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Committed,</a:t>
            </a:r>
            <a:r>
              <a:rPr lang="en-US" sz="1400" dirty="0">
                <a:solidFill>
                  <a:srgbClr val="00B050"/>
                </a:solidFill>
                <a:latin typeface="Calibri" panose="020F0502020204030204" pitchFamily="34" charset="0"/>
                <a:ea typeface="Calibri" panose="020F0502020204030204" pitchFamily="34" charset="0"/>
                <a:cs typeface="Calibri" panose="020F0502020204030204" pitchFamily="34" charset="0"/>
              </a:rPr>
              <a:t> </a:t>
            </a:r>
            <a:r>
              <a:rPr lang="en-US" sz="1400" b="1" dirty="0">
                <a:solidFill>
                  <a:srgbClr val="00B0F0"/>
                </a:solidFill>
                <a:latin typeface="Calibri" panose="020F0502020204030204" pitchFamily="34" charset="0"/>
                <a:ea typeface="Calibri" panose="020F0502020204030204" pitchFamily="34" charset="0"/>
                <a:cs typeface="Calibri" panose="020F0502020204030204" pitchFamily="34" charset="0"/>
              </a:rPr>
              <a:t>Reported</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dirty="0">
                <a:solidFill>
                  <a:srgbClr val="FF33CC"/>
                </a:solidFill>
                <a:latin typeface="Calibri" panose="020F0502020204030204" pitchFamily="34" charset="0"/>
                <a:ea typeface="Calibri" panose="020F0502020204030204" pitchFamily="34" charset="0"/>
                <a:cs typeface="Calibri" panose="020F0502020204030204" pitchFamily="34" charset="0"/>
              </a:rPr>
              <a:t>Actual Devoted</a:t>
            </a:r>
            <a:r>
              <a:rPr lang="en-US" sz="1400" dirty="0">
                <a:latin typeface="Calibri" panose="020F0502020204030204" pitchFamily="34" charset="0"/>
                <a:ea typeface="Calibri" panose="020F0502020204030204" pitchFamily="34" charset="0"/>
                <a:cs typeface="Calibri" panose="020F0502020204030204" pitchFamily="34" charset="0"/>
              </a:rPr>
              <a:t>) and includes activities/responsibilities (research, clinical, teaching, admin, etc.)</a:t>
            </a:r>
          </a:p>
          <a:p>
            <a:pPr lvl="1">
              <a:buFont typeface="Arial" panose="020B0604020202020204" pitchFamily="34" charset="0"/>
              <a:buChar char="•"/>
            </a:pPr>
            <a:r>
              <a:rPr lang="en-US" sz="1400" i="1" dirty="0">
                <a:latin typeface="Calibri" panose="020F0502020204030204" pitchFamily="34" charset="0"/>
                <a:ea typeface="Calibri" panose="020F0502020204030204" pitchFamily="34" charset="0"/>
                <a:cs typeface="Calibri" panose="020F0502020204030204" pitchFamily="34" charset="0"/>
              </a:rPr>
              <a:t>A department may need to maintain supporting workbooks to collect and track effort percentages to prepare for this control.   </a:t>
            </a:r>
          </a:p>
          <a:p>
            <a:pPr lvl="1">
              <a:buFont typeface="Arial" panose="020B0604020202020204" pitchFamily="34" charset="0"/>
              <a:buChar char="•"/>
            </a:pPr>
            <a:r>
              <a:rPr lang="en-US" sz="1400" i="1" dirty="0">
                <a:latin typeface="Calibri" panose="020F0502020204030204" pitchFamily="34" charset="0"/>
                <a:ea typeface="Calibri" panose="020F0502020204030204" pitchFamily="34" charset="0"/>
                <a:cs typeface="Calibri" panose="020F0502020204030204" pitchFamily="34" charset="0"/>
              </a:rPr>
              <a:t>UR Gems is acceptable </a:t>
            </a:r>
            <a:r>
              <a:rPr lang="en-US" sz="1400" b="1" i="1" u="sng" dirty="0">
                <a:latin typeface="Calibri" panose="020F0502020204030204" pitchFamily="34" charset="0"/>
                <a:ea typeface="Calibri" panose="020F0502020204030204" pitchFamily="34" charset="0"/>
                <a:cs typeface="Calibri" panose="020F0502020204030204" pitchFamily="34" charset="0"/>
              </a:rPr>
              <a:t>(assuming actual charges are in agreement)</a:t>
            </a:r>
          </a:p>
          <a:p>
            <a:pPr marL="457200" lvl="1" indent="0">
              <a:buNone/>
            </a:pPr>
            <a:endParaRPr lang="en-US" sz="1000" i="1" dirty="0">
              <a:latin typeface="Calibri" panose="020F0502020204030204" pitchFamily="34" charset="0"/>
              <a:ea typeface="Calibri" panose="020F0502020204030204" pitchFamily="34" charset="0"/>
              <a:cs typeface="Calibri" panose="020F0502020204030204" pitchFamily="34" charset="0"/>
            </a:endParaRPr>
          </a:p>
          <a:p>
            <a:pPr marL="57150" indent="0">
              <a:buNone/>
            </a:pPr>
            <a:r>
              <a:rPr lang="en-US" sz="1400" b="1" dirty="0">
                <a:latin typeface="Calibri" panose="020F0502020204030204" pitchFamily="34" charset="0"/>
                <a:ea typeface="Calibri" panose="020F0502020204030204" pitchFamily="34" charset="0"/>
                <a:cs typeface="Calibri" panose="020F0502020204030204" pitchFamily="34" charset="0"/>
              </a:rPr>
              <a:t>2.  Periodic direct meetings with faculty members/investigators </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Necessary in order to effectively complete the analysis (i.e., the analysis must include an exchange of information to verify a researcher’s “</a:t>
            </a:r>
            <a:r>
              <a:rPr lang="en-US" sz="1400" b="1" dirty="0">
                <a:solidFill>
                  <a:srgbClr val="FF33CC"/>
                </a:solidFill>
                <a:latin typeface="Calibri" panose="020F0502020204030204" pitchFamily="34" charset="0"/>
                <a:ea typeface="Calibri" panose="020F0502020204030204" pitchFamily="34" charset="0"/>
                <a:cs typeface="Calibri" panose="020F0502020204030204" pitchFamily="34" charset="0"/>
              </a:rPr>
              <a:t>Actual Devoted</a:t>
            </a:r>
            <a:r>
              <a:rPr lang="en-US" sz="1400" dirty="0">
                <a:latin typeface="Calibri" panose="020F0502020204030204" pitchFamily="34" charset="0"/>
                <a:ea typeface="Calibri" panose="020F0502020204030204" pitchFamily="34" charset="0"/>
                <a:cs typeface="Calibri" panose="020F0502020204030204" pitchFamily="34" charset="0"/>
              </a:rPr>
              <a:t>” effort).</a:t>
            </a:r>
            <a:r>
              <a:rPr lang="en-US" sz="1400" b="1" dirty="0">
                <a:latin typeface="Calibri" panose="020F0502020204030204" pitchFamily="34" charset="0"/>
                <a:ea typeface="Calibri" panose="020F0502020204030204" pitchFamily="34" charset="0"/>
                <a:cs typeface="Calibri" panose="020F0502020204030204" pitchFamily="34" charset="0"/>
              </a:rPr>
              <a:t> </a:t>
            </a:r>
          </a:p>
          <a:p>
            <a:pPr marL="57150" indent="0">
              <a:buNone/>
            </a:pPr>
            <a:r>
              <a:rPr lang="en-US" sz="1400" b="1" dirty="0">
                <a:latin typeface="Calibri" panose="020F0502020204030204" pitchFamily="34" charset="0"/>
                <a:ea typeface="Calibri" panose="020F0502020204030204" pitchFamily="34" charset="0"/>
                <a:cs typeface="Calibri" panose="020F0502020204030204" pitchFamily="34" charset="0"/>
              </a:rPr>
              <a:t>3.  Document the Effort review with the faculty members/investigators (minimum requirement </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i="1" dirty="0">
                <a:latin typeface="Calibri" panose="020F0502020204030204" pitchFamily="34" charset="0"/>
                <a:ea typeface="Calibri" panose="020F0502020204030204" pitchFamily="34" charset="0"/>
                <a:cs typeface="Calibri" panose="020F0502020204030204" pitchFamily="34" charset="0"/>
              </a:rPr>
              <a:t>quarterly)</a:t>
            </a:r>
          </a:p>
          <a:p>
            <a:pPr lvl="1">
              <a:buFont typeface="Arial" panose="020B0604020202020204" pitchFamily="34" charset="0"/>
              <a:buChar char="•"/>
            </a:pPr>
            <a:r>
              <a:rPr lang="en-US" sz="1400" dirty="0">
                <a:latin typeface="Calibri" panose="020F0502020204030204" pitchFamily="34" charset="0"/>
                <a:ea typeface="Calibri" panose="020F0502020204030204" pitchFamily="34" charset="0"/>
                <a:cs typeface="Calibri" panose="020F0502020204030204" pitchFamily="34" charset="0"/>
              </a:rPr>
              <a:t>Evidence completion of periodic Effort/Payroll verifications with their departmental faculty members/investigators, via signature or electronically, using the </a:t>
            </a:r>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Effort Verification Spreadsheet</a:t>
            </a:r>
            <a:r>
              <a:rPr lang="en-US" sz="1400" i="1" dirty="0">
                <a:latin typeface="Calibri" panose="020F0502020204030204" pitchFamily="34" charset="0"/>
                <a:ea typeface="Calibri" panose="020F0502020204030204" pitchFamily="34" charset="0"/>
                <a:cs typeface="Calibri" panose="020F0502020204030204" pitchFamily="34" charset="0"/>
              </a:rPr>
              <a:t>.  </a:t>
            </a:r>
          </a:p>
          <a:p>
            <a:pPr marL="457200" lvl="1" indent="0">
              <a:buNone/>
            </a:pPr>
            <a:endParaRPr lang="en-US" sz="1000" dirty="0">
              <a:latin typeface="Calibri" panose="020F0502020204030204" pitchFamily="34" charset="0"/>
              <a:ea typeface="Calibri" panose="020F0502020204030204" pitchFamily="34" charset="0"/>
              <a:cs typeface="Calibri" panose="020F0502020204030204" pitchFamily="34" charset="0"/>
            </a:endParaRPr>
          </a:p>
          <a:p>
            <a:pPr lvl="1"/>
            <a:r>
              <a:rPr lang="en-US" sz="1400" b="1" u="sng" dirty="0">
                <a:latin typeface="Calibri" panose="020F0502020204030204" pitchFamily="34" charset="0"/>
                <a:ea typeface="Calibri" panose="020F0502020204030204" pitchFamily="34" charset="0"/>
                <a:cs typeface="Calibri" panose="020F0502020204030204" pitchFamily="34" charset="0"/>
              </a:rPr>
              <a:t>Include Faculty Member/Investigator Verification –  </a:t>
            </a:r>
            <a:r>
              <a:rPr lang="en-US" sz="1400" b="1"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Acknowledgment or approval from the faculty member/investigator that the </a:t>
            </a:r>
            <a:r>
              <a:rPr lang="en-US" sz="1400" b="1" dirty="0">
                <a:solidFill>
                  <a:srgbClr val="00B0F0"/>
                </a:solidFill>
                <a:latin typeface="Calibri" panose="020F0502020204030204" pitchFamily="34" charset="0"/>
                <a:ea typeface="Calibri" panose="020F0502020204030204" pitchFamily="34" charset="0"/>
                <a:cs typeface="Calibri" panose="020F0502020204030204" pitchFamily="34" charset="0"/>
              </a:rPr>
              <a:t>Reported Effort </a:t>
            </a:r>
            <a:r>
              <a:rPr lang="en-US" sz="1400" dirty="0">
                <a:latin typeface="Calibri" panose="020F0502020204030204" pitchFamily="34" charset="0"/>
                <a:ea typeface="Calibri" panose="020F0502020204030204" pitchFamily="34" charset="0"/>
                <a:cs typeface="Calibri" panose="020F0502020204030204" pitchFamily="34" charset="0"/>
              </a:rPr>
              <a:t>(i.e., Workday Payroll Allocations), the </a:t>
            </a:r>
            <a:r>
              <a:rPr 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Committed Effort</a:t>
            </a:r>
            <a:r>
              <a:rPr lang="en-US" sz="1400" dirty="0">
                <a:latin typeface="Calibri" panose="020F0502020204030204" pitchFamily="34" charset="0"/>
                <a:ea typeface="Calibri" panose="020F0502020204030204" pitchFamily="34" charset="0"/>
                <a:cs typeface="Calibri" panose="020F0502020204030204" pitchFamily="34" charset="0"/>
              </a:rPr>
              <a:t>, and the </a:t>
            </a:r>
            <a:r>
              <a:rPr lang="en-US" sz="1400" b="1" dirty="0">
                <a:solidFill>
                  <a:srgbClr val="FF33CC"/>
                </a:solidFill>
                <a:latin typeface="Calibri" panose="020F0502020204030204" pitchFamily="34" charset="0"/>
                <a:ea typeface="Calibri" panose="020F0502020204030204" pitchFamily="34" charset="0"/>
                <a:cs typeface="Calibri" panose="020F0502020204030204" pitchFamily="34" charset="0"/>
              </a:rPr>
              <a:t>Actual Devoted Effort </a:t>
            </a:r>
            <a:r>
              <a:rPr lang="en-US" sz="1400" dirty="0">
                <a:latin typeface="Calibri" panose="020F0502020204030204" pitchFamily="34" charset="0"/>
                <a:ea typeface="Calibri" panose="020F0502020204030204" pitchFamily="34" charset="0"/>
                <a:cs typeface="Calibri" panose="020F0502020204030204" pitchFamily="34" charset="0"/>
              </a:rPr>
              <a:t>for the time period(s) indicated in the analysis have been reviewed.  </a:t>
            </a:r>
            <a:endParaRPr lang="en-US" sz="1400" b="1" i="1"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b="1" dirty="0">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496340D2-EE71-E06A-D779-7DD6965DC2C9}"/>
              </a:ext>
            </a:extLst>
          </p:cNvPr>
          <p:cNvSpPr txBox="1">
            <a:spLocks/>
          </p:cNvSpPr>
          <p:nvPr/>
        </p:nvSpPr>
        <p:spPr>
          <a:xfrm>
            <a:off x="265404" y="304800"/>
            <a:ext cx="8483600" cy="53340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marL="57150" indent="0" algn="l">
              <a:buNone/>
            </a:pPr>
            <a:r>
              <a:rPr lang="en-US" sz="1600" b="1" i="1" kern="0" dirty="0">
                <a:latin typeface="Calibri" panose="020F0502020204030204" pitchFamily="34" charset="0"/>
                <a:cs typeface="Calibri" panose="020F0502020204030204" pitchFamily="34" charset="0"/>
              </a:rPr>
              <a:t>1a. Effort Reporting Policy Compliance -</a:t>
            </a:r>
            <a:r>
              <a:rPr lang="en-US" sz="1600" b="1" dirty="0">
                <a:latin typeface="Calibri" panose="020F0502020204030204" pitchFamily="34" charset="0"/>
                <a:ea typeface="Calibri" panose="020F0502020204030204" pitchFamily="34" charset="0"/>
                <a:cs typeface="Calibri" panose="020F0502020204030204" pitchFamily="34" charset="0"/>
              </a:rPr>
              <a:t> Management of  Faculty Member/Investigator Effort</a:t>
            </a:r>
          </a:p>
          <a:p>
            <a:pPr marL="57150" indent="0" algn="l">
              <a:buNone/>
            </a:pPr>
            <a:r>
              <a:rPr lang="en-US" sz="1600" b="1" dirty="0">
                <a:latin typeface="Calibri" panose="020F0502020204030204" pitchFamily="34" charset="0"/>
                <a:ea typeface="Calibri" panose="020F0502020204030204" pitchFamily="34" charset="0"/>
                <a:cs typeface="Calibri" panose="020F0502020204030204" pitchFamily="34" charset="0"/>
              </a:rPr>
              <a:t>       Commitment – 3 controls </a:t>
            </a:r>
            <a:endParaRPr lang="en-US" sz="1600" b="1" i="1" kern="0" dirty="0">
              <a:latin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962A1FC1-3D7B-B917-079A-8DDCDAD3F28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914400"/>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06DF0333-A8FA-D368-70B2-84C1A4F26160}"/>
              </a:ext>
            </a:extLst>
          </p:cNvPr>
          <p:cNvPicPr>
            <a:picLocks noChangeAspect="1"/>
          </p:cNvPicPr>
          <p:nvPr/>
        </p:nvPicPr>
        <p:blipFill>
          <a:blip r:embed="rId4"/>
          <a:srcRect/>
          <a:stretch/>
        </p:blipFill>
        <p:spPr>
          <a:xfrm>
            <a:off x="685800" y="6289673"/>
            <a:ext cx="2667000" cy="381001"/>
          </a:xfrm>
          <a:prstGeom prst="rect">
            <a:avLst/>
          </a:prstGeom>
        </p:spPr>
      </p:pic>
      <p:sp>
        <p:nvSpPr>
          <p:cNvPr id="4" name="TextBox 3">
            <a:extLst>
              <a:ext uri="{FF2B5EF4-FFF2-40B4-BE49-F238E27FC236}">
                <a16:creationId xmlns:a16="http://schemas.microsoft.com/office/drawing/2014/main" id="{9C10F0DE-271E-4B09-3FBB-6AAB770BBDC7}"/>
              </a:ext>
            </a:extLst>
          </p:cNvPr>
          <p:cNvSpPr txBox="1"/>
          <p:nvPr/>
        </p:nvSpPr>
        <p:spPr>
          <a:xfrm>
            <a:off x="7848600" y="6119124"/>
            <a:ext cx="609600" cy="584775"/>
          </a:xfrm>
          <a:prstGeom prst="rect">
            <a:avLst/>
          </a:prstGeom>
          <a:noFill/>
        </p:spPr>
        <p:txBody>
          <a:bodyPr wrap="square" rtlCol="0">
            <a:spAutoFit/>
          </a:bodyPr>
          <a:lstStyle/>
          <a:p>
            <a:endParaRPr lang="en-US" sz="1600" dirty="0"/>
          </a:p>
          <a:p>
            <a:fld id="{AEAA99D4-5C5E-4C4C-BB97-69CA1101F4B0}" type="slidenum">
              <a:rPr lang="en-US" sz="1600" smtClean="0"/>
              <a:t>8</a:t>
            </a:fld>
            <a:endParaRPr lang="en-US" sz="1600" dirty="0"/>
          </a:p>
        </p:txBody>
      </p:sp>
    </p:spTree>
    <p:extLst>
      <p:ext uri="{BB962C8B-B14F-4D97-AF65-F5344CB8AC3E}">
        <p14:creationId xmlns:p14="http://schemas.microsoft.com/office/powerpoint/2010/main" val="3827736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FA4A7-C614-8CAF-90A3-41B8E28D8B35}"/>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E155EFF-BC98-ED11-2A16-52F01FE94ED6}"/>
              </a:ext>
            </a:extLst>
          </p:cNvPr>
          <p:cNvSpPr txBox="1">
            <a:spLocks/>
          </p:cNvSpPr>
          <p:nvPr/>
        </p:nvSpPr>
        <p:spPr>
          <a:xfrm>
            <a:off x="451449" y="849221"/>
            <a:ext cx="8686800" cy="317226"/>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16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Effort Verification Template </a:t>
            </a:r>
            <a:r>
              <a:rPr lang="en-US" sz="16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hlinkClick r:id="rId2"/>
              </a:rPr>
              <a:t>https://www.rochester.edu/orpa/policies/#sra</a:t>
            </a:r>
            <a:endParaRPr lang="en-US" sz="1600" b="1" strike="noStrike" dirty="0">
              <a:solidFill>
                <a:schemeClr val="tx1"/>
              </a:solidFill>
              <a:effectLst/>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0806D2D5-5061-6CB6-FBD6-55A309CB6930}"/>
              </a:ext>
            </a:extLst>
          </p:cNvPr>
          <p:cNvSpPr txBox="1">
            <a:spLocks/>
          </p:cNvSpPr>
          <p:nvPr/>
        </p:nvSpPr>
        <p:spPr>
          <a:xfrm>
            <a:off x="265404" y="304800"/>
            <a:ext cx="8483600" cy="544421"/>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marL="57150" indent="0" algn="l">
              <a:buNone/>
            </a:pPr>
            <a:r>
              <a:rPr lang="en-US" sz="1600" b="1" i="1" kern="0" dirty="0">
                <a:latin typeface="Calibri" panose="020F0502020204030204" pitchFamily="34" charset="0"/>
                <a:cs typeface="Calibri" panose="020F0502020204030204" pitchFamily="34" charset="0"/>
              </a:rPr>
              <a:t>1a. Effort Reporting Policy Compliance -</a:t>
            </a:r>
            <a:r>
              <a:rPr lang="en-US" sz="1600" b="1" dirty="0">
                <a:latin typeface="Calibri" panose="020F0502020204030204" pitchFamily="34" charset="0"/>
                <a:ea typeface="Calibri" panose="020F0502020204030204" pitchFamily="34" charset="0"/>
                <a:cs typeface="Calibri" panose="020F0502020204030204" pitchFamily="34" charset="0"/>
              </a:rPr>
              <a:t> Management of  Faculty Member/Investigator Effort</a:t>
            </a:r>
          </a:p>
          <a:p>
            <a:pPr marL="57150" indent="0" algn="l">
              <a:buNone/>
            </a:pPr>
            <a:r>
              <a:rPr lang="en-US" sz="1600" b="1" dirty="0">
                <a:latin typeface="Calibri" panose="020F0502020204030204" pitchFamily="34" charset="0"/>
                <a:ea typeface="Calibri" panose="020F0502020204030204" pitchFamily="34" charset="0"/>
                <a:cs typeface="Calibri" panose="020F0502020204030204" pitchFamily="34" charset="0"/>
              </a:rPr>
              <a:t>       Commitment  </a:t>
            </a:r>
            <a:endParaRPr lang="en-US" sz="1600" b="1" i="1" kern="0" dirty="0">
              <a:latin typeface="Calibri" panose="020F0502020204030204" pitchFamily="34" charset="0"/>
              <a:cs typeface="Calibri" panose="020F0502020204030204" pitchFamily="34" charset="0"/>
            </a:endParaRPr>
          </a:p>
        </p:txBody>
      </p:sp>
      <p:pic>
        <p:nvPicPr>
          <p:cNvPr id="7" name="Picture 2">
            <a:extLst>
              <a:ext uri="{FF2B5EF4-FFF2-40B4-BE49-F238E27FC236}">
                <a16:creationId xmlns:a16="http://schemas.microsoft.com/office/drawing/2014/main" id="{D93E2E50-9F33-CAFD-696E-A9431D5F944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81429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a:extLst>
              <a:ext uri="{FF2B5EF4-FFF2-40B4-BE49-F238E27FC236}">
                <a16:creationId xmlns:a16="http://schemas.microsoft.com/office/drawing/2014/main" id="{3AB41CCF-3EFC-FA30-C662-C00E21CA496D}"/>
              </a:ext>
            </a:extLst>
          </p:cNvPr>
          <p:cNvPicPr>
            <a:picLocks noChangeAspect="1"/>
          </p:cNvPicPr>
          <p:nvPr/>
        </p:nvPicPr>
        <p:blipFill>
          <a:blip r:embed="rId4"/>
          <a:stretch>
            <a:fillRect/>
          </a:stretch>
        </p:blipFill>
        <p:spPr>
          <a:xfrm>
            <a:off x="285101" y="1371600"/>
            <a:ext cx="8573797" cy="4820729"/>
          </a:xfrm>
          <a:prstGeom prst="rect">
            <a:avLst/>
          </a:prstGeom>
        </p:spPr>
      </p:pic>
      <p:pic>
        <p:nvPicPr>
          <p:cNvPr id="2" name="University of Rochester Logo" descr="Blue text on a black background&#10;&#10;AI-generated content may be incorrect.">
            <a:extLst>
              <a:ext uri="{FF2B5EF4-FFF2-40B4-BE49-F238E27FC236}">
                <a16:creationId xmlns:a16="http://schemas.microsoft.com/office/drawing/2014/main" id="{15750EBF-1C4D-0627-3576-0637A4F9E39B}"/>
              </a:ext>
            </a:extLst>
          </p:cNvPr>
          <p:cNvPicPr>
            <a:picLocks noChangeAspect="1"/>
          </p:cNvPicPr>
          <p:nvPr/>
        </p:nvPicPr>
        <p:blipFill>
          <a:blip r:embed="rId5"/>
          <a:srcRect/>
          <a:stretch/>
        </p:blipFill>
        <p:spPr>
          <a:xfrm>
            <a:off x="685800" y="6324600"/>
            <a:ext cx="2667000" cy="390108"/>
          </a:xfrm>
          <a:prstGeom prst="rect">
            <a:avLst/>
          </a:prstGeom>
        </p:spPr>
      </p:pic>
      <p:sp>
        <p:nvSpPr>
          <p:cNvPr id="3" name="TextBox 2">
            <a:extLst>
              <a:ext uri="{FF2B5EF4-FFF2-40B4-BE49-F238E27FC236}">
                <a16:creationId xmlns:a16="http://schemas.microsoft.com/office/drawing/2014/main" id="{C58C50E7-9645-C025-1A2F-D94646D42D6E}"/>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9</a:t>
            </a:fld>
            <a:endParaRPr lang="en-US" sz="1600" dirty="0"/>
          </a:p>
        </p:txBody>
      </p:sp>
    </p:spTree>
    <p:extLst>
      <p:ext uri="{BB962C8B-B14F-4D97-AF65-F5344CB8AC3E}">
        <p14:creationId xmlns:p14="http://schemas.microsoft.com/office/powerpoint/2010/main" val="1728622054"/>
      </p:ext>
    </p:extLst>
  </p:cSld>
  <p:clrMapOvr>
    <a:masterClrMapping/>
  </p:clrMapOvr>
</p:sld>
</file>

<file path=ppt/theme/theme1.xml><?xml version="1.0" encoding="utf-8"?>
<a:theme xmlns:a="http://schemas.openxmlformats.org/drawingml/2006/main" name="UR.lightbackgrnd">
  <a:themeElements>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UR.lightbackgrnd</Template>
  <TotalTime>9021</TotalTime>
  <Words>4164</Words>
  <Application>Microsoft Office PowerPoint</Application>
  <PresentationFormat>On-screen Show (4:3)</PresentationFormat>
  <Paragraphs>368</Paragraphs>
  <Slides>22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Times New Roman</vt:lpstr>
      <vt:lpstr>Wingdings</vt:lpstr>
      <vt:lpstr>UR.lightbackgrnd</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setup</dc:creator>
  <cp:lastModifiedBy>Aten, Sharon</cp:lastModifiedBy>
  <cp:revision>732</cp:revision>
  <cp:lastPrinted>2019-08-01T14:56:32Z</cp:lastPrinted>
  <dcterms:created xsi:type="dcterms:W3CDTF">2014-10-28T16:51:51Z</dcterms:created>
  <dcterms:modified xsi:type="dcterms:W3CDTF">2026-02-25T10:40:09Z</dcterms:modified>
</cp:coreProperties>
</file>