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74" r:id="rId3"/>
    <p:sldId id="276" r:id="rId4"/>
    <p:sldId id="275" r:id="rId5"/>
    <p:sldId id="273" r:id="rId6"/>
    <p:sldId id="272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FF"/>
    <a:srgbClr val="001E5F"/>
    <a:srgbClr val="FFD82D"/>
    <a:srgbClr val="FFD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0"/>
    <p:restoredTop sz="72310" autoAdjust="0"/>
  </p:normalViewPr>
  <p:slideViewPr>
    <p:cSldViewPr snapToGrid="0">
      <p:cViewPr varScale="1">
        <p:scale>
          <a:sx n="73" d="100"/>
          <a:sy n="73" d="100"/>
        </p:scale>
        <p:origin x="126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9852F4-D39B-0C73-2FBF-55EF6865F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D0969-F3D8-3517-6AE9-BF74280811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B80A5-3815-2646-B5BC-E002C1BF3582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B738B-45E4-8A68-3751-0767A9E3D9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BC6A5-74C2-D1CC-3931-6260860462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FC860-E3F2-7147-9C17-4BF79149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8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6C105-869B-554F-86B2-F7B7D7FBF15C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783F7-297B-3441-9E65-C9D93D1C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783F7-297B-3441-9E65-C9D93D1C7D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3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783F7-297B-3441-9E65-C9D93D1C7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9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30AFB-0E47-A4B2-C133-BEE03D2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D8636-FFDC-CED0-BE97-C6515FB0B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1805" y="442844"/>
            <a:ext cx="3027007" cy="71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1E5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44619F-638D-F276-62E2-7114E8DED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C331F1-64CB-79D7-74A3-0EB8E47B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3" b="43"/>
          <a:stretch/>
        </p:blipFill>
        <p:spPr>
          <a:xfrm>
            <a:off x="-1" y="0"/>
            <a:ext cx="12192001" cy="6858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CDAA27-EC93-4265-ABAD-553FBADD75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09688" y="988679"/>
            <a:ext cx="972624" cy="1271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612" y="1782502"/>
            <a:ext cx="6042775" cy="2852737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FA20-489B-F4BF-4573-47F0D0D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3748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541A04-2DA8-BCE6-F371-994039AC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C331F1-64CB-79D7-74A3-0EB8E47B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3" b="43"/>
          <a:stretch/>
        </p:blipFill>
        <p:spPr>
          <a:xfrm>
            <a:off x="-1" y="0"/>
            <a:ext cx="12192001" cy="6858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612" y="1782502"/>
            <a:ext cx="6042775" cy="2852737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FA20-489B-F4BF-4573-47F0D0D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3748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F4D64E-A9F4-2FEF-5823-90A88ADD8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9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C331F1-64CB-79D7-74A3-0EB8E47B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-1" y="0"/>
            <a:ext cx="12192001" cy="6858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C34805-A26A-B0DE-64FD-6C68FE36B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09688" y="988678"/>
            <a:ext cx="972624" cy="1271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717" y="1801752"/>
            <a:ext cx="6518566" cy="285273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FA20-489B-F4BF-4573-47F0D0D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3748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1E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14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FF2B5EF4-FFF2-40B4-BE49-F238E27FC236}">
                <a16:creationId xmlns:a16="http://schemas.microsoft.com/office/drawing/2014/main" id="{C6C331F1-64CB-79D7-74A3-0EB8E47B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-1" y="0"/>
            <a:ext cx="12192001" cy="685848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717" y="1801752"/>
            <a:ext cx="6518566" cy="285273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13C9FA20-489B-F4BF-4573-47F0D0D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3748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1E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0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F3FE7E-3C98-D558-F8EC-BAB85263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486" y="2621286"/>
            <a:ext cx="5503025" cy="1615428"/>
          </a:xfrm>
          <a:solidFill>
            <a:srgbClr val="FFD82B"/>
          </a:solidFill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60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37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F3FE7E-3C98-D558-F8EC-BAB85263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1785"/>
            <a:ext cx="12180721" cy="6854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486" y="2621286"/>
            <a:ext cx="5503025" cy="1615428"/>
          </a:xfrm>
          <a:solidFill>
            <a:srgbClr val="001E5F"/>
          </a:solidFill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5D6771E-A2F0-C1A4-6C90-8F3CEACBF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F3FE7E-3C98-D558-F8EC-BAB85263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73" y="1785"/>
            <a:ext cx="12185653" cy="68544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9B3CF9-3B3D-DD79-F88B-40E25511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781" y="2621286"/>
            <a:ext cx="7522436" cy="1615428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72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0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F3FE7E-3C98-D558-F8EC-BAB85263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09" y="1785"/>
            <a:ext cx="12174380" cy="6854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781" y="2621286"/>
            <a:ext cx="7522436" cy="1615428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66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EA22-24B8-F106-802A-AB853663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6AE1-82F6-A27F-D6EE-66ED9B9A6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275" y="1676341"/>
            <a:ext cx="5181600" cy="39549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2C065-ABA8-9494-BED1-0830B556C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7275" y="1676341"/>
            <a:ext cx="5181600" cy="39549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C2194-D0A2-EC36-CE20-14F56780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14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EA22-24B8-F106-802A-AB85366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5" y="348852"/>
            <a:ext cx="5181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6AE1-82F6-A27F-D6EE-66ED9B9A6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275" y="1676341"/>
            <a:ext cx="5181600" cy="3918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56D12FE-80CC-9C5E-CDAC-BCCAB2EEA1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C2194-D0A2-EC36-CE20-14F56780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4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30AFB-0E47-A4B2-C133-BEE03D2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1E5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D6B1B8-EB39-7210-8C88-799225564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3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F371-528F-0113-4E79-25DA2A3E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6" y="339227"/>
            <a:ext cx="5332670" cy="14326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974E15-7FCE-83C0-E5B4-4633C9B071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8256"/>
            <a:ext cx="6096000" cy="68397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784DC-6E1B-BB0E-4741-BE3223BC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1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A3095-388C-26AF-3995-C59E940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30AFB-0E47-A4B2-C133-BEE03D2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D8636-FFDC-CED0-BE97-C6515FB0B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1805" y="442844"/>
            <a:ext cx="3027007" cy="71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1E5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7BA57E-6338-ACC6-F883-447FD34AF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6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30AFB-0E47-A4B2-C133-BEE03D2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1E5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27A3B4-2B19-7576-B42F-5272C42BB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9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D6B2A-C175-E778-7311-0D184D29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40"/>
            <a:ext cx="12192000" cy="6858000"/>
          </a:xfrm>
          <a:prstGeom prst="rect">
            <a:avLst/>
          </a:prstGeom>
        </p:spPr>
      </p:pic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795D8636-FFDC-CED0-BE97-C6515FB0B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556" y="442844"/>
            <a:ext cx="3029505" cy="71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D82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CF431E-97AC-257D-4527-7938BDCC8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6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D6B2A-C175-E778-7311-0D184D29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4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D82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67B6D2-8253-0736-9676-DB3BAF3AF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1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D6B2A-C175-E778-7311-0D184D29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40"/>
            <a:ext cx="12192000" cy="6858000"/>
          </a:xfrm>
          <a:prstGeom prst="rect">
            <a:avLst/>
          </a:prstGeom>
        </p:spPr>
      </p:pic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795D8636-FFDC-CED0-BE97-C6515FB0B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556" y="442844"/>
            <a:ext cx="3029505" cy="71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D82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576267-59E2-3F51-ECA2-A4E40FADB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2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D6B2A-C175-E778-7311-0D184D29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4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D82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B86CB3-094A-E817-132F-521AACDD4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8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FB35-BA48-F6F7-E610-F17CA357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C8FFB-4FBB-EDA4-1914-6BBB4FD5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75" y="1674415"/>
            <a:ext cx="10515600" cy="39115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8147D-D362-381F-869D-FA4B7D9E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1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A02D0-9DAA-20AB-488B-D6A8D996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5" y="348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49C07-F5E3-2146-4EC9-478FD9B42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275" y="1674415"/>
            <a:ext cx="10515600" cy="3938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A45BA-63DC-4422-B485-98CB1F6C1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yellow and black shield with symbols&#10;&#10;AI-generated content may be incorrect.">
            <a:extLst>
              <a:ext uri="{FF2B5EF4-FFF2-40B4-BE49-F238E27FC236}">
                <a16:creationId xmlns:a16="http://schemas.microsoft.com/office/drawing/2014/main" id="{029F3587-0511-154B-986C-2F63031131C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alphaModFix amt="35000"/>
          </a:blip>
          <a:stretch>
            <a:fillRect/>
          </a:stretch>
        </p:blipFill>
        <p:spPr>
          <a:xfrm>
            <a:off x="9952521" y="4093152"/>
            <a:ext cx="2319689" cy="30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64" r:id="rId3"/>
    <p:sldLayoutId id="2147483671" r:id="rId4"/>
    <p:sldLayoutId id="2147483670" r:id="rId5"/>
    <p:sldLayoutId id="2147483675" r:id="rId6"/>
    <p:sldLayoutId id="2147483649" r:id="rId7"/>
    <p:sldLayoutId id="2147483674" r:id="rId8"/>
    <p:sldLayoutId id="2147483650" r:id="rId9"/>
    <p:sldLayoutId id="2147483665" r:id="rId10"/>
    <p:sldLayoutId id="2147483676" r:id="rId11"/>
    <p:sldLayoutId id="2147483660" r:id="rId12"/>
    <p:sldLayoutId id="2147483673" r:id="rId13"/>
    <p:sldLayoutId id="2147483667" r:id="rId14"/>
    <p:sldLayoutId id="2147483668" r:id="rId15"/>
    <p:sldLayoutId id="2147483666" r:id="rId16"/>
    <p:sldLayoutId id="2147483663" r:id="rId17"/>
    <p:sldLayoutId id="2147483652" r:id="rId18"/>
    <p:sldLayoutId id="2147483661" r:id="rId19"/>
    <p:sldLayoutId id="214748365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b="0" i="0" kern="1200">
          <a:solidFill>
            <a:srgbClr val="0050FF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26-064.html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26-063.html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26-062.htm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ochester.box.com/s/vfc0atlpu621rgi8dbklovw8m66zzeoe" TargetMode="External"/><Relationship Id="rId2" Type="http://schemas.openxmlformats.org/officeDocument/2006/relationships/hyperlink" Target="https://grants.nih.gov/grants/guide/notice-files/NOT-OD-26-079.html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ypath.rochester.edu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iversity of Rochester Logo" descr="University of Rochester logo">
            <a:extLst>
              <a:ext uri="{FF2B5EF4-FFF2-40B4-BE49-F238E27FC236}">
                <a16:creationId xmlns:a16="http://schemas.microsoft.com/office/drawing/2014/main" id="{78B7C0E0-37DA-F28A-EBE9-4B1A3D767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56" y="442844"/>
            <a:ext cx="3029505" cy="71223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4DFE9BF-A5D9-822E-5176-C9097811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NIH Updates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E40F45-D845-42D1-7C80-C1D68B1EE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2026</a:t>
            </a:r>
          </a:p>
          <a:p>
            <a:r>
              <a:rPr lang="en-US" dirty="0"/>
              <a:t>Emily Billotti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09E3E-B301-E033-A857-8960BD34A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6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F08FEA-8F18-279D-2B6C-8EE1A412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hlinkClick r:id="rId2"/>
              </a:rPr>
              <a:t>NOT-OD-26-064</a:t>
            </a:r>
            <a:r>
              <a:rPr lang="en-US" sz="3600" dirty="0"/>
              <a:t> - Update of NIH Late Application Submission Policy and End of Continuous Submission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C4D45-8D66-A3F8-ADE9-4C60F948C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Continuous Submission applications will be accepted </a:t>
            </a:r>
            <a:r>
              <a:rPr lang="en-US" b="1" dirty="0"/>
              <a:t>through August 10, 2026,</a:t>
            </a:r>
            <a:r>
              <a:rPr lang="en-US" dirty="0"/>
              <a:t> at which point the Continuous Submission Policy will be ended.</a:t>
            </a:r>
          </a:p>
          <a:p>
            <a:r>
              <a:rPr lang="en-US" dirty="0"/>
              <a:t>The updated Late Application Submission Policy will </a:t>
            </a:r>
            <a:r>
              <a:rPr lang="en-US" b="1" dirty="0"/>
              <a:t>go into effect for applications submitted for due dates on or after May 25, 2026</a:t>
            </a:r>
            <a:r>
              <a:rPr lang="en-US" dirty="0"/>
              <a:t>. </a:t>
            </a:r>
          </a:p>
          <a:p>
            <a:pPr lvl="1"/>
            <a:r>
              <a:rPr lang="en-US" dirty="0"/>
              <a:t>The late submission window remains two calendar weeks</a:t>
            </a:r>
          </a:p>
          <a:p>
            <a:pPr lvl="1"/>
            <a:r>
              <a:rPr lang="en-US" dirty="0"/>
              <a:t>Fellowship, Small Business, and Collaborative International Research applications </a:t>
            </a:r>
            <a:r>
              <a:rPr lang="en-US" b="1" dirty="0"/>
              <a:t>will not be accepted late.</a:t>
            </a:r>
            <a:endParaRPr lang="en-US" dirty="0"/>
          </a:p>
          <a:p>
            <a:pPr lvl="1"/>
            <a:r>
              <a:rPr lang="en-US" dirty="0"/>
              <a:t>Late submission will only be accepted for </a:t>
            </a:r>
            <a:r>
              <a:rPr lang="en-US" b="1" dirty="0"/>
              <a:t>NIH review service within four calendar weeks before or after the due date</a:t>
            </a:r>
            <a:r>
              <a:rPr lang="en-US" dirty="0"/>
              <a:t> (a reduction from the previous period of two months).</a:t>
            </a:r>
          </a:p>
          <a:p>
            <a:r>
              <a:rPr lang="en-US" dirty="0"/>
              <a:t>Late submissions will continue to require a Cover Letter documenting the situation.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3AA4B-CC20-048E-E6FD-5AD178F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0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AB3A-B548-5D97-F55C-A3E8328DA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dirty="0"/>
              <a:t> </a:t>
            </a:r>
            <a:br>
              <a:rPr lang="en-US" dirty="0"/>
            </a:br>
            <a:r>
              <a:rPr lang="en-US" u="sng" dirty="0">
                <a:hlinkClick r:id="rId2" tooltip="https://grants.nih.gov/grants/guide/notice-files/NOT-OD-26-063.html"/>
              </a:rPr>
              <a:t>NOT-OD-26-063</a:t>
            </a:r>
            <a:r>
              <a:rPr lang="en-US" dirty="0"/>
              <a:t> - Definition of an Intervention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C6B09-7F2D-8FBB-B926-4118643E6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Effective March 27, 2026, NIH has adopted the definition of an intervention as defined in 45 CFR 46, Subpart A in the context of its clinical trial definition:</a:t>
            </a:r>
          </a:p>
          <a:p>
            <a:pPr lvl="1" fontAlgn="base"/>
            <a:r>
              <a:rPr lang="en-US" dirty="0"/>
              <a:t>Both physical procedures by which information or biospecimens are gathered (</a:t>
            </a:r>
            <a:r>
              <a:rPr lang="en-US" i="1" dirty="0"/>
              <a:t>e.g.,</a:t>
            </a:r>
            <a:r>
              <a:rPr lang="en-US" dirty="0"/>
              <a:t> venipuncture) and manipulations of the subject or the subject's environment that are performed for research purposes.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7DBAE-11C3-01A1-1646-88C276F8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7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A1DA-7686-39CE-F3CF-5F04BAFF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 tooltip="https://grants.nih.gov/grants/guide/notice-files/NOT-OD-26-062.html"/>
              </a:rPr>
              <a:t>NOT-OD-26-062</a:t>
            </a:r>
            <a:r>
              <a:rPr lang="en-US" dirty="0"/>
              <a:t> - Domestic Subawards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01DDA-FAE0-238D-F561-271DDDAFD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 </a:t>
            </a:r>
            <a:r>
              <a:rPr lang="en-US" b="1" dirty="0"/>
              <a:t>June 1st, 2026</a:t>
            </a:r>
            <a:r>
              <a:rPr lang="en-US" dirty="0"/>
              <a:t>, prime recipients will be </a:t>
            </a:r>
            <a:r>
              <a:rPr lang="en-US" b="1" dirty="0"/>
              <a:t>required to obtain NIH prior approval when adding a new domestic subaward to a project post-award</a:t>
            </a:r>
            <a:r>
              <a:rPr lang="en-US" dirty="0"/>
              <a:t>, when the arrangement was not originally a part of the peer-reviewed and approved application.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D0C44-E9DC-2BED-6151-E2A12D41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5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0E71-CC45-FD76-283C-5C6CA451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NOT-OD-26-079</a:t>
            </a:r>
            <a:r>
              <a:rPr lang="en-US" dirty="0"/>
              <a:t> – Common Forms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BC220-B88A-0152-4CA4-B6638ACC2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75" y="1676784"/>
            <a:ext cx="10515600" cy="3911573"/>
          </a:xfrm>
        </p:spPr>
        <p:txBody>
          <a:bodyPr/>
          <a:lstStyle/>
          <a:p>
            <a:r>
              <a:rPr lang="en-US" sz="3200" dirty="0"/>
              <a:t>NIH will require use of the Common Forms effective May 8</a:t>
            </a:r>
            <a:r>
              <a:rPr lang="en-US" sz="3200" baseline="30000" dirty="0"/>
              <a:t>th</a:t>
            </a:r>
            <a:r>
              <a:rPr lang="en-US" sz="3200" dirty="0"/>
              <a:t>, 2026</a:t>
            </a:r>
          </a:p>
          <a:p>
            <a:pPr lvl="1"/>
            <a:r>
              <a:rPr lang="en-US" sz="2800" dirty="0"/>
              <a:t>all application due dates </a:t>
            </a:r>
          </a:p>
          <a:p>
            <a:pPr lvl="1"/>
            <a:r>
              <a:rPr lang="en-US" sz="2800" dirty="0"/>
              <a:t>Just-In-Time (JIT)</a:t>
            </a:r>
          </a:p>
          <a:p>
            <a:pPr lvl="1"/>
            <a:r>
              <a:rPr lang="en-US" sz="2800" dirty="0"/>
              <a:t>Research Performance Progress Report (RPPR) </a:t>
            </a:r>
          </a:p>
          <a:p>
            <a:pPr lvl="1"/>
            <a:r>
              <a:rPr lang="en-US" sz="2800" dirty="0"/>
              <a:t>Prior Approval submissions</a:t>
            </a:r>
          </a:p>
          <a:p>
            <a:r>
              <a:rPr lang="en-US" sz="3200" dirty="0"/>
              <a:t>Internal guide is </a:t>
            </a:r>
            <a:r>
              <a:rPr lang="en-US" sz="3200" dirty="0">
                <a:hlinkClick r:id="rId3"/>
              </a:rPr>
              <a:t>available here </a:t>
            </a:r>
            <a:r>
              <a:rPr lang="en-US" sz="3200" dirty="0"/>
              <a:t>for reference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69C89-68DB-1AC9-BB50-87EF0B61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1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7E9A-200C-048A-20D3-A89FEE0D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Security Training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C1F40-DE87-4CCD-AC0F-F4673DFF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Effective for NIH </a:t>
            </a:r>
            <a:r>
              <a:rPr lang="en-US" sz="2800" b="1" dirty="0"/>
              <a:t>applications submitted </a:t>
            </a:r>
            <a:r>
              <a:rPr lang="en-US" sz="2800" b="1" i="1" dirty="0"/>
              <a:t>for due dates</a:t>
            </a:r>
            <a:r>
              <a:rPr lang="en-US" sz="2800" b="1" dirty="0"/>
              <a:t> on or after May 25, 2026</a:t>
            </a:r>
            <a:r>
              <a:rPr lang="en-US" sz="2800" dirty="0"/>
              <a:t>, all </a:t>
            </a:r>
            <a:r>
              <a:rPr lang="en-US" sz="2800" b="1" dirty="0"/>
              <a:t>senior/key personnel</a:t>
            </a:r>
            <a:r>
              <a:rPr lang="en-US" sz="2800" dirty="0"/>
              <a:t> listed on an NIH grant application must </a:t>
            </a:r>
            <a:r>
              <a:rPr lang="en-US" sz="2800" b="1" dirty="0"/>
              <a:t>certify to NIH</a:t>
            </a:r>
            <a:r>
              <a:rPr lang="en-US" sz="2800" dirty="0"/>
              <a:t> that they have completed research security training within 12 months of the date of application submission.</a:t>
            </a:r>
          </a:p>
          <a:p>
            <a:r>
              <a:rPr lang="en-US" sz="2800" dirty="0"/>
              <a:t>All </a:t>
            </a:r>
            <a:r>
              <a:rPr lang="en-US" sz="2800" b="1" dirty="0"/>
              <a:t>senior/key personnel who are required to submit Other Support information to NIH</a:t>
            </a:r>
            <a:r>
              <a:rPr lang="en-US" sz="2800" dirty="0"/>
              <a:t> (through Just-In-Time procedures, a Research Performance Progress Report (RPPR) (even if no updates are needed), or certain applications) </a:t>
            </a:r>
            <a:r>
              <a:rPr lang="en-US" sz="2800" b="1" dirty="0"/>
              <a:t>must have completed research security training prior to submission</a:t>
            </a:r>
            <a:r>
              <a:rPr lang="en-US" sz="2800" dirty="0"/>
              <a:t>.</a:t>
            </a:r>
          </a:p>
          <a:p>
            <a:r>
              <a:rPr lang="en-US" dirty="0"/>
              <a:t>Research Security Training is accessible in </a:t>
            </a:r>
            <a:r>
              <a:rPr lang="en-US" u="sng" dirty="0" err="1">
                <a:hlinkClick r:id="rId2" tooltip="https://mypath.rochester.edu/"/>
              </a:rPr>
              <a:t>MyPath</a:t>
            </a:r>
            <a:r>
              <a:rPr lang="en-US" dirty="0"/>
              <a:t> by searching for “Research Security” in the search bar.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50582-393D-9365-2D5B-598DD2DE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7C12-E331-227B-B71B-8BA43ECE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8" name="Content Placeholder 7" descr="Questions with solid fill">
            <a:extLst>
              <a:ext uri="{FF2B5EF4-FFF2-40B4-BE49-F238E27FC236}">
                <a16:creationId xmlns:a16="http://schemas.microsoft.com/office/drawing/2014/main" id="{72B25882-8708-2347-FF9A-6BD3D09E1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3844" y="1674415"/>
            <a:ext cx="3954462" cy="395446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34C013-3F62-DC12-62AA-1C2C363D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D9A7562-078F-0443-99CB-13A7936AC4A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1E5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1E5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864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19C1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4e17f4-cf11-4ce2-b3ef-5de76bf4ce41}" enabled="0" method="" siteId="{374e17f4-cf11-4ce2-b3ef-5de76bf4ce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431</Words>
  <Application>Microsoft Office PowerPoint</Application>
  <PresentationFormat>Widescreen</PresentationFormat>
  <Paragraphs>36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NIH Updates</vt:lpstr>
      <vt:lpstr>NOT-OD-26-064 - Update of NIH Late Application Submission Policy and End of Continuous Submission</vt:lpstr>
      <vt:lpstr>  NOT-OD-26-063 - Definition of an Intervention </vt:lpstr>
      <vt:lpstr>NOT-OD-26-062 - Domestic Subawards Policy</vt:lpstr>
      <vt:lpstr>NOT-OD-26-079 – Common Forms Requirement</vt:lpstr>
      <vt:lpstr>Research Security Training Reminder</vt:lpstr>
      <vt:lpstr>Questions?</vt:lpstr>
    </vt:vector>
  </TitlesOfParts>
  <Manager/>
  <Company>University of Rochester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Billotti, Emily (ORPA)</dc:creator>
  <cp:keywords>University of Rochester</cp:keywords>
  <dc:description/>
  <cp:lastModifiedBy>Billotti, Emily (ORPA)</cp:lastModifiedBy>
  <cp:revision>21</cp:revision>
  <dcterms:created xsi:type="dcterms:W3CDTF">2025-09-12T14:34:27Z</dcterms:created>
  <dcterms:modified xsi:type="dcterms:W3CDTF">2026-04-28T12:35:59Z</dcterms:modified>
  <cp:category/>
</cp:coreProperties>
</file>