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9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>
      <p:cViewPr varScale="1">
        <p:scale>
          <a:sx n="116" d="100"/>
          <a:sy n="116" d="100"/>
        </p:scale>
        <p:origin x="23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4020E-7188-4AB2-AC20-8AFE2259616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67F5-9790-460F-9E58-1B377B3B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9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2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7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1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3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5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43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94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8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2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relinquishing</a:t>
            </a:r>
            <a:r>
              <a:rPr lang="en-US" baseline="0" dirty="0" smtClean="0"/>
              <a:t> statement will give you the figures you need to prepare your budget.</a:t>
            </a:r>
          </a:p>
          <a:p>
            <a:r>
              <a:rPr lang="en-US" baseline="0" dirty="0" smtClean="0"/>
              <a:t>The Scope of Work should remain identical to what was originally submitted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15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98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49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5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0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8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1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4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10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00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80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6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1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0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7F5-9790-460F-9E58-1B377B3B82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0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76975"/>
            <a:ext cx="9143999" cy="581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9844" y="457200"/>
            <a:ext cx="6601154" cy="5791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1475" y="0"/>
            <a:ext cx="7623047" cy="6783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00299" y="2667000"/>
            <a:ext cx="4619242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0386" y="2794507"/>
            <a:ext cx="3983227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3727" y="3751579"/>
            <a:ext cx="755654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76975"/>
            <a:ext cx="9143999" cy="581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39842" y="27711"/>
            <a:ext cx="1396364" cy="1523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5370" y="337820"/>
            <a:ext cx="6513258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368696"/>
            <a:ext cx="7614919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Help@URMC.Rochester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hester.edu/ohsp/documents/ohsp/pdf/policiesAndGuidance/901_GDL_Investigators_Leaving_Institution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ester.app.box.com/s/rcu9mlrpda9f8pfv5tx7oxaeg4sjzgf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chester.edu/ohsp/documents/ohsp/pdf/policiesAndGuidance/901_GDL_Investigators_Leaving_Institution.pdf" TargetMode="External"/><Relationship Id="rId5" Type="http://schemas.openxmlformats.org/officeDocument/2006/relationships/hyperlink" Target="https://rochester.app.box.com/s/6vadq3x678hycgojdxkjo5jdgn7g28ca" TargetMode="External"/><Relationship Id="rId4" Type="http://schemas.openxmlformats.org/officeDocument/2006/relationships/hyperlink" Target="http://rochester.edu/ohsp/documents/education/pdf/CITIInitialInstructions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orpa/_assets/pdf/form_URinternalRelinquishingStatemen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05"/>
              </a:spcBef>
            </a:pPr>
            <a:r>
              <a:rPr dirty="0"/>
              <a:t>CLASP</a:t>
            </a:r>
            <a:r>
              <a:rPr spc="-90" dirty="0"/>
              <a:t> </a:t>
            </a:r>
            <a:r>
              <a:rPr dirty="0"/>
              <a:t>Module</a:t>
            </a:r>
          </a:p>
        </p:txBody>
      </p:sp>
      <p:sp>
        <p:nvSpPr>
          <p:cNvPr id="3" name="object 3"/>
          <p:cNvSpPr/>
          <p:nvPr/>
        </p:nvSpPr>
        <p:spPr>
          <a:xfrm>
            <a:off x="777239" y="3649979"/>
            <a:ext cx="7943087" cy="2060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042" y="3751579"/>
            <a:ext cx="73012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Administrative Considerations </a:t>
            </a:r>
            <a:r>
              <a:rPr sz="3600" b="1" dirty="0">
                <a:latin typeface="Times New Roman"/>
                <a:cs typeface="Times New Roman"/>
              </a:rPr>
              <a:t>for </a:t>
            </a:r>
            <a:r>
              <a:rPr sz="3600" b="1" spc="-5" dirty="0">
                <a:latin typeface="Times New Roman"/>
                <a:cs typeface="Times New Roman"/>
              </a:rPr>
              <a:t>PI  Movements </a:t>
            </a:r>
            <a:r>
              <a:rPr sz="3600" b="1" dirty="0">
                <a:latin typeface="Times New Roman"/>
                <a:cs typeface="Times New Roman"/>
              </a:rPr>
              <a:t>to or </a:t>
            </a:r>
            <a:r>
              <a:rPr sz="3600" b="1" spc="-5" dirty="0">
                <a:latin typeface="Times New Roman"/>
                <a:cs typeface="Times New Roman"/>
              </a:rPr>
              <a:t>from Peer  Institutions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336" y="229616"/>
            <a:ext cx="318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Property</a:t>
            </a:r>
            <a:r>
              <a:rPr sz="4000" spc="-50" dirty="0"/>
              <a:t> </a:t>
            </a:r>
            <a:r>
              <a:rPr sz="4000" spc="-20" dirty="0"/>
              <a:t>Office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44600"/>
            <a:ext cx="759396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Create a list of each </a:t>
            </a:r>
            <a:r>
              <a:rPr sz="2400" spc="-15" dirty="0">
                <a:latin typeface="Arial"/>
                <a:cs typeface="Arial"/>
              </a:rPr>
              <a:t>item’s </a:t>
            </a:r>
            <a:r>
              <a:rPr sz="2400" spc="-5" dirty="0">
                <a:latin typeface="Arial"/>
                <a:cs typeface="Arial"/>
              </a:rPr>
              <a:t>cost, acquisition date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tag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number.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33070" marR="1083310" indent="-42100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The original source of support for each piece  of equipment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transferred needs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determined.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6731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Share the list with Chair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ensure the transfer of the  equipment has been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approved.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42100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UR does not have title, sponsor approval will </a:t>
            </a:r>
            <a:r>
              <a:rPr sz="2400" spc="-10" dirty="0">
                <a:latin typeface="Arial"/>
                <a:cs typeface="Arial"/>
              </a:rPr>
              <a:t>be  needed.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336" y="77216"/>
            <a:ext cx="318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Property</a:t>
            </a:r>
            <a:r>
              <a:rPr sz="4000" spc="-50" dirty="0"/>
              <a:t> </a:t>
            </a:r>
            <a:r>
              <a:rPr sz="4000" spc="-20" dirty="0"/>
              <a:t>Office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05559"/>
            <a:ext cx="790448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6035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NIH reserves the right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transfer title of equipment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the new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institution.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Update equipment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inventory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15" dirty="0">
                <a:latin typeface="Arial"/>
                <a:cs typeface="Arial"/>
              </a:rPr>
              <a:t>Transferred </a:t>
            </a:r>
            <a:r>
              <a:rPr sz="2400" spc="-5" dirty="0">
                <a:latin typeface="Arial"/>
                <a:cs typeface="Arial"/>
              </a:rPr>
              <a:t>equipment purchased with sponsored  funds must be listed on the relinquishment form for </a:t>
            </a:r>
            <a:r>
              <a:rPr sz="2400" spc="-10" dirty="0">
                <a:latin typeface="Arial"/>
                <a:cs typeface="Arial"/>
              </a:rPr>
              <a:t>any  </a:t>
            </a:r>
            <a:r>
              <a:rPr sz="2400" spc="-20" dirty="0">
                <a:latin typeface="Arial"/>
                <a:cs typeface="Arial"/>
              </a:rPr>
              <a:t>sponsor.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28765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Corporate Purchasing will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consulted if the  receiving institution must purchase the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equipment.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9030" y="432308"/>
            <a:ext cx="5293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Personnel/Human</a:t>
            </a:r>
            <a:r>
              <a:rPr spc="-15" dirty="0"/>
              <a:t> </a:t>
            </a:r>
            <a:r>
              <a:rPr spc="-5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64"/>
            <a:ext cx="8011159" cy="44881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marR="194945" indent="-457200">
              <a:lnSpc>
                <a:spcPct val="8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no portion of project will remain at UR, identify future  work assignments for project team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members.</a:t>
            </a:r>
            <a:endParaRPr sz="2400">
              <a:latin typeface="Arial"/>
              <a:cs typeface="Arial"/>
            </a:endParaRPr>
          </a:p>
          <a:p>
            <a:pPr marL="469900" marR="405765" indent="-457200">
              <a:lnSpc>
                <a:spcPct val="80000"/>
              </a:lnSpc>
              <a:spcBef>
                <a:spcPts val="230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list of personnel supported by the PI should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developed, including timelines, and (as appropriate)  plans for any </a:t>
            </a:r>
            <a:r>
              <a:rPr sz="2400" spc="-10" dirty="0">
                <a:latin typeface="Arial"/>
                <a:cs typeface="Arial"/>
              </a:rPr>
              <a:t>layoffs, </a:t>
            </a:r>
            <a:r>
              <a:rPr sz="2400" spc="-5" dirty="0">
                <a:latin typeface="Arial"/>
                <a:cs typeface="Arial"/>
              </a:rPr>
              <a:t>termination letters and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payouts.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2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Certain </a:t>
            </a:r>
            <a:r>
              <a:rPr sz="2400" spc="-10" dirty="0">
                <a:latin typeface="Arial"/>
                <a:cs typeface="Arial"/>
              </a:rPr>
              <a:t>staff </a:t>
            </a:r>
            <a:r>
              <a:rPr sz="2400" spc="-5" dirty="0">
                <a:latin typeface="Arial"/>
                <a:cs typeface="Arial"/>
              </a:rPr>
              <a:t>might leave with 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PI.</a:t>
            </a:r>
            <a:endParaRPr sz="2400">
              <a:latin typeface="Arial"/>
              <a:cs typeface="Arial"/>
            </a:endParaRPr>
          </a:p>
          <a:p>
            <a:pPr marL="469900" marR="487680" indent="-457200">
              <a:lnSpc>
                <a:spcPts val="2300"/>
              </a:lnSpc>
              <a:spcBef>
                <a:spcPts val="229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Any persons leaving UR must certify their final  </a:t>
            </a:r>
            <a:r>
              <a:rPr sz="2400" spc="-10" dirty="0">
                <a:latin typeface="Arial"/>
                <a:cs typeface="Arial"/>
              </a:rPr>
              <a:t>effort/payroll </a:t>
            </a:r>
            <a:r>
              <a:rPr sz="2400" spc="-5" dirty="0">
                <a:latin typeface="Arial"/>
                <a:cs typeface="Arial"/>
              </a:rPr>
              <a:t>allocation on the respective termination  </a:t>
            </a:r>
            <a:r>
              <a:rPr sz="2400" spc="-185" dirty="0">
                <a:latin typeface="Arial"/>
                <a:cs typeface="Arial"/>
              </a:rPr>
              <a:t>PAF.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300"/>
              </a:lnSpc>
              <a:spcBef>
                <a:spcPts val="23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Immigration issues (e.g. visas)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addressed, </a:t>
            </a:r>
            <a:r>
              <a:rPr sz="2400" spc="-10" dirty="0">
                <a:latin typeface="Arial"/>
                <a:cs typeface="Arial"/>
              </a:rPr>
              <a:t>as  </a:t>
            </a:r>
            <a:r>
              <a:rPr sz="2400" spc="-5" dirty="0">
                <a:latin typeface="Arial"/>
                <a:cs typeface="Arial"/>
              </a:rPr>
              <a:t>applicable.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8914" y="161470"/>
            <a:ext cx="61328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4415" marR="5080" indent="-22923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Environmental Health and Safety  (EH&amp;S)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8376"/>
            <a:ext cx="7869555" cy="4341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Contact EH&amp;S if a laboratory needs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closed or </a:t>
            </a:r>
            <a:r>
              <a:rPr sz="2400" spc="-10" dirty="0">
                <a:latin typeface="Arial"/>
                <a:cs typeface="Arial"/>
              </a:rPr>
              <a:t>lab  </a:t>
            </a:r>
            <a:r>
              <a:rPr sz="2400" spc="-5" dirty="0">
                <a:latin typeface="Arial"/>
                <a:cs typeface="Arial"/>
              </a:rPr>
              <a:t>material 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transferred.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469900" marR="125095" indent="-457200">
              <a:lnSpc>
                <a:spcPts val="259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Prepare for decommission of </a:t>
            </a:r>
            <a:r>
              <a:rPr sz="2400" spc="-20" dirty="0">
                <a:latin typeface="Arial"/>
                <a:cs typeface="Arial"/>
              </a:rPr>
              <a:t>laboratory, </a:t>
            </a:r>
            <a:r>
              <a:rPr sz="2400" spc="-5" dirty="0">
                <a:latin typeface="Arial"/>
                <a:cs typeface="Arial"/>
              </a:rPr>
              <a:t>which can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expensive (e.g., disposal of chemicals, radioactive  material, gas cylinders, select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agents).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469900" marR="631825" indent="-457200">
              <a:lnSpc>
                <a:spcPts val="259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bio-hazardous materials are involved, contact  Institutional Biosafety Committee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ensure proper  disposal 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materials.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469900" marR="1261745" indent="-457200">
              <a:lnSpc>
                <a:spcPts val="259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Ensure costs are paid by </a:t>
            </a:r>
            <a:r>
              <a:rPr sz="2400" spc="-15" dirty="0">
                <a:latin typeface="Arial"/>
                <a:cs typeface="Arial"/>
              </a:rPr>
              <a:t>PI’s </a:t>
            </a:r>
            <a:r>
              <a:rPr sz="2400" spc="-5" dirty="0">
                <a:latin typeface="Arial"/>
                <a:cs typeface="Arial"/>
              </a:rPr>
              <a:t>sources prior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departure.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8135" y="116839"/>
            <a:ext cx="5459730" cy="151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University Committee on</a:t>
            </a:r>
            <a:r>
              <a:rPr sz="3200" spc="-290" dirty="0"/>
              <a:t> </a:t>
            </a:r>
            <a:r>
              <a:rPr sz="3200" dirty="0"/>
              <a:t>Animal</a:t>
            </a:r>
            <a:endParaRPr sz="3200"/>
          </a:p>
          <a:p>
            <a:pPr marL="1763395" marR="2010410" algn="ctr">
              <a:lnSpc>
                <a:spcPct val="100000"/>
              </a:lnSpc>
              <a:spcBef>
                <a:spcPts val="195"/>
              </a:spcBef>
            </a:pPr>
            <a:r>
              <a:rPr sz="3200" dirty="0"/>
              <a:t>R</a:t>
            </a:r>
            <a:r>
              <a:rPr sz="3200" spc="5" dirty="0"/>
              <a:t>e</a:t>
            </a:r>
            <a:r>
              <a:rPr sz="3200" dirty="0"/>
              <a:t>s</a:t>
            </a:r>
            <a:r>
              <a:rPr sz="3200" spc="5" dirty="0"/>
              <a:t>ou</a:t>
            </a:r>
            <a:r>
              <a:rPr sz="3200" dirty="0"/>
              <a:t>r</a:t>
            </a:r>
            <a:r>
              <a:rPr sz="3200" spc="5" dirty="0"/>
              <a:t>ces  </a:t>
            </a:r>
            <a:r>
              <a:rPr sz="3200" dirty="0"/>
              <a:t>(UCAR)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524759"/>
            <a:ext cx="7943215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7907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animals are involved, contact UCAR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close out the  protocol.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Develop a termination plan (e.g., colonies, animal  models, on-going care), which could involve substantial  </a:t>
            </a:r>
            <a:r>
              <a:rPr sz="2400" spc="-10" dirty="0">
                <a:latin typeface="Arial"/>
                <a:cs typeface="Arial"/>
              </a:rPr>
              <a:t>expense.</a:t>
            </a:r>
            <a:endParaRPr lang="en-US" sz="2400" spc="-1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469265" algn="l"/>
                <a:tab pos="469900" algn="l"/>
              </a:tabLst>
            </a:pPr>
            <a:endParaRPr lang="en-US" sz="2400" spc="-1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spc="-10" dirty="0">
                <a:latin typeface="Arial"/>
                <a:cs typeface="Arial"/>
              </a:rPr>
              <a:t>If animals are being transferred with the PI a Material Transfer Agreement (MTA) is needed.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63625" marR="5080" indent="-513715">
              <a:lnSpc>
                <a:spcPct val="102200"/>
              </a:lnSpc>
              <a:spcBef>
                <a:spcPts val="5"/>
              </a:spcBef>
            </a:pPr>
            <a:r>
              <a:rPr spc="-15" dirty="0"/>
              <a:t>Office </a:t>
            </a:r>
            <a:r>
              <a:rPr dirty="0"/>
              <a:t>for </a:t>
            </a:r>
            <a:r>
              <a:rPr spc="-5" dirty="0"/>
              <a:t>Human Subject  Protection</a:t>
            </a:r>
            <a:r>
              <a:rPr dirty="0"/>
              <a:t> </a:t>
            </a:r>
            <a:r>
              <a:rPr spc="-5" dirty="0"/>
              <a:t>(OHSP)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619" y="1676400"/>
            <a:ext cx="7858759" cy="419922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28600" marR="5080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If </a:t>
            </a:r>
            <a:r>
              <a:rPr lang="en-US" sz="2400" spc="-5" dirty="0">
                <a:latin typeface="Arial"/>
                <a:cs typeface="Arial"/>
              </a:rPr>
              <a:t>research activities will continue at UR…</a:t>
            </a:r>
          </a:p>
          <a:p>
            <a:pPr marL="685800" marR="5080" lvl="1" indent="-215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spc="-5" dirty="0">
                <a:latin typeface="Arial"/>
                <a:cs typeface="Arial"/>
              </a:rPr>
              <a:t>Submit IRB/RSRB modification to update PI</a:t>
            </a:r>
          </a:p>
          <a:p>
            <a:pPr marL="1143000" marR="5080" lvl="2" indent="-2159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pc="-5" dirty="0">
                <a:latin typeface="Arial"/>
                <a:cs typeface="Arial"/>
              </a:rPr>
              <a:t>If trial posted on ClinicalTrials.gov, study profile will also require updating (contact </a:t>
            </a:r>
            <a:r>
              <a:rPr lang="en-US" spc="-5" dirty="0">
                <a:latin typeface="Arial"/>
                <a:cs typeface="Arial"/>
                <a:hlinkClick r:id="rId3"/>
              </a:rPr>
              <a:t>Research Help Desk</a:t>
            </a:r>
            <a:r>
              <a:rPr lang="en-US" spc="-5" dirty="0" smtClean="0">
                <a:latin typeface="Arial"/>
                <a:cs typeface="Arial"/>
              </a:rPr>
              <a:t>)</a:t>
            </a:r>
          </a:p>
          <a:p>
            <a:pPr marL="927100" marR="5080" lvl="2">
              <a:tabLst>
                <a:tab pos="228600" algn="l"/>
              </a:tabLst>
            </a:pPr>
            <a:endParaRPr lang="en-US" spc="-5" dirty="0">
              <a:latin typeface="Arial"/>
              <a:cs typeface="Arial"/>
            </a:endParaRPr>
          </a:p>
          <a:p>
            <a:pPr marL="228600" marR="5080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>
                <a:latin typeface="Arial"/>
                <a:cs typeface="Arial"/>
              </a:rPr>
              <a:t>If research activities will </a:t>
            </a:r>
            <a:r>
              <a:rPr lang="en-US" sz="2400" u="sng" spc="-5" dirty="0">
                <a:latin typeface="Arial"/>
                <a:cs typeface="Arial"/>
              </a:rPr>
              <a:t>not</a:t>
            </a:r>
            <a:r>
              <a:rPr lang="en-US" sz="2400" spc="-5" dirty="0">
                <a:latin typeface="Arial"/>
                <a:cs typeface="Arial"/>
              </a:rPr>
              <a:t> continue at UR…</a:t>
            </a:r>
          </a:p>
          <a:p>
            <a:pPr marL="685800" marR="5080" lvl="1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>
                <a:latin typeface="Arial"/>
                <a:cs typeface="Arial"/>
              </a:rPr>
              <a:t>Determine if/what information will be shared with new site; options (per HIPAA) include:</a:t>
            </a:r>
          </a:p>
          <a:p>
            <a:pPr marL="1143000" marR="5080" lvl="2" indent="-2159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pc="-5" dirty="0">
                <a:latin typeface="Arial"/>
                <a:cs typeface="Arial"/>
              </a:rPr>
              <a:t>HIPAA authorization (authorization from subject to release data)</a:t>
            </a:r>
          </a:p>
          <a:p>
            <a:pPr marL="1143000" marR="5080" lvl="2" indent="-2159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pc="-5" dirty="0">
                <a:latin typeface="Arial"/>
                <a:cs typeface="Arial"/>
              </a:rPr>
              <a:t>Limited data set (geo location, dates, codes) with data use agreement</a:t>
            </a:r>
          </a:p>
          <a:p>
            <a:pPr marL="1143000" marR="5080" lvl="2" indent="-2159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pc="-5" dirty="0">
                <a:latin typeface="Arial"/>
                <a:cs typeface="Arial"/>
              </a:rPr>
              <a:t>De-identified data </a:t>
            </a:r>
          </a:p>
          <a:p>
            <a:pPr marL="685800" marR="5080" lvl="1" indent="-215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spc="-5" dirty="0">
                <a:latin typeface="Arial"/>
                <a:cs typeface="Arial"/>
              </a:rPr>
              <a:t>Submit IRB/RSRB progress report to close the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63625" marR="5080" indent="-513715">
              <a:lnSpc>
                <a:spcPct val="102200"/>
              </a:lnSpc>
              <a:spcBef>
                <a:spcPts val="5"/>
              </a:spcBef>
            </a:pPr>
            <a:r>
              <a:rPr spc="-15" dirty="0"/>
              <a:t>Office </a:t>
            </a:r>
            <a:r>
              <a:rPr dirty="0"/>
              <a:t>for </a:t>
            </a:r>
            <a:r>
              <a:rPr spc="-5" dirty="0"/>
              <a:t>Human Subject  Protection</a:t>
            </a:r>
            <a:r>
              <a:rPr dirty="0"/>
              <a:t> </a:t>
            </a:r>
            <a:r>
              <a:rPr spc="-5" dirty="0"/>
              <a:t>(OHSP)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619" y="1676400"/>
            <a:ext cx="7858759" cy="40812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28600" marR="5080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Study Documentation</a:t>
            </a:r>
          </a:p>
          <a:p>
            <a:pPr marL="685800" marR="5080" lvl="1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Consent forms, source documentation, etc. are property of the University &amp; should not be transferred elsewhere</a:t>
            </a:r>
          </a:p>
          <a:p>
            <a:pPr marL="685800" marR="5080" lvl="1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Retention period = 3 years after closure or:</a:t>
            </a:r>
          </a:p>
          <a:p>
            <a:pPr marL="1143000" marR="5080" lvl="2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If HIPAA, 6 years after closure</a:t>
            </a:r>
          </a:p>
          <a:p>
            <a:pPr marL="1143000" marR="5080" lvl="2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If FDA-regulated, 2 years after approval of the product or termination of product investigation</a:t>
            </a:r>
          </a:p>
          <a:p>
            <a:pPr marL="1143000" marR="5080" lvl="2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Longer, if required by protocol/agreement</a:t>
            </a:r>
          </a:p>
          <a:p>
            <a:pPr marL="228600" marR="5080" indent="-215900">
              <a:lnSpc>
                <a:spcPts val="2590"/>
              </a:lnSpc>
              <a:spcBef>
                <a:spcPts val="425"/>
              </a:spcBef>
              <a:buFontTx/>
              <a:buChar char="•"/>
              <a:tabLst>
                <a:tab pos="228600" algn="l"/>
              </a:tabLst>
            </a:pPr>
            <a:r>
              <a:rPr lang="en-US" sz="2400" spc="-5" dirty="0">
                <a:latin typeface="Arial"/>
                <a:cs typeface="Arial"/>
                <a:hlinkClick r:id="rId3"/>
              </a:rPr>
              <a:t>Guideline for Investigators Leaving the  Institution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28600" algn="l"/>
              </a:tabLst>
            </a:pPr>
            <a:endParaRPr lang="en-US" sz="2400" spc="-5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3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348" y="85343"/>
            <a:ext cx="7773923" cy="1344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9291" y="171703"/>
            <a:ext cx="720470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3840"/>
              </a:lnSpc>
              <a:spcBef>
                <a:spcPts val="100"/>
              </a:spcBef>
            </a:pPr>
            <a:r>
              <a:rPr sz="3200" dirty="0"/>
              <a:t>ORPA/</a:t>
            </a:r>
          </a:p>
          <a:p>
            <a:pPr algn="ctr">
              <a:lnSpc>
                <a:spcPct val="100000"/>
              </a:lnSpc>
            </a:pPr>
            <a:r>
              <a:rPr lang="en-US" sz="3200" dirty="0"/>
              <a:t>Unfunded Agreements Team 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521208" y="1028699"/>
            <a:ext cx="7821167" cy="5314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1528064"/>
            <a:ext cx="7414895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927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If any research materials (e.g., tissue </a:t>
            </a:r>
            <a:r>
              <a:rPr sz="2400" spc="-5" dirty="0">
                <a:latin typeface="Times New Roman"/>
                <a:cs typeface="Times New Roman"/>
              </a:rPr>
              <a:t>samples,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animal  models, files, </a:t>
            </a:r>
            <a:r>
              <a:rPr sz="2400" dirty="0">
                <a:latin typeface="Times New Roman"/>
                <a:cs typeface="Times New Roman"/>
              </a:rPr>
              <a:t>etc.) </a:t>
            </a:r>
            <a:r>
              <a:rPr lang="en-US" sz="2400" dirty="0">
                <a:latin typeface="Times New Roman"/>
                <a:cs typeface="Times New Roman"/>
              </a:rPr>
              <a:t>or data </a:t>
            </a:r>
            <a:r>
              <a:rPr sz="2400" dirty="0">
                <a:latin typeface="Times New Roman"/>
                <a:cs typeface="Times New Roman"/>
              </a:rPr>
              <a:t>will be  </a:t>
            </a:r>
            <a:r>
              <a:rPr sz="2400" spc="-5" dirty="0">
                <a:latin typeface="Times New Roman"/>
                <a:cs typeface="Times New Roman"/>
              </a:rPr>
              <a:t>transferred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new </a:t>
            </a:r>
            <a:r>
              <a:rPr sz="2400" dirty="0">
                <a:latin typeface="Times New Roman"/>
                <a:cs typeface="Times New Roman"/>
              </a:rPr>
              <a:t>institution, contact the  </a:t>
            </a:r>
            <a:r>
              <a:rPr sz="2400" spc="-5" dirty="0">
                <a:latin typeface="Times New Roman"/>
                <a:cs typeface="Times New Roman"/>
              </a:rPr>
              <a:t>ORPA/</a:t>
            </a:r>
            <a:r>
              <a:rPr lang="en-US" sz="2400" spc="-5" dirty="0">
                <a:latin typeface="Times New Roman"/>
                <a:cs typeface="Times New Roman"/>
              </a:rPr>
              <a:t>Unfunded Agreements Team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MTA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move </a:t>
            </a:r>
            <a:r>
              <a:rPr sz="2400" dirty="0">
                <a:latin typeface="Times New Roman"/>
                <a:cs typeface="Times New Roman"/>
              </a:rPr>
              <a:t>the materials </a:t>
            </a:r>
            <a:r>
              <a:rPr lang="en-US" sz="2400" dirty="0">
                <a:latin typeface="Times New Roman"/>
                <a:cs typeface="Times New Roman"/>
              </a:rPr>
              <a:t>and/or a DUA to move the data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new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institution</a:t>
            </a:r>
            <a:r>
              <a:rPr lang="en-US" sz="2400" dirty="0">
                <a:latin typeface="Times New Roman"/>
                <a:cs typeface="Times New Roman"/>
              </a:rPr>
              <a:t> is required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3500" dirty="0">
              <a:latin typeface="Times New Roman"/>
              <a:cs typeface="Times New Roman"/>
            </a:endParaRPr>
          </a:p>
          <a:p>
            <a:pPr marL="355600" marR="100965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If a researcher </a:t>
            </a:r>
            <a:r>
              <a:rPr sz="2400" spc="-5" dirty="0">
                <a:latin typeface="Times New Roman"/>
                <a:cs typeface="Times New Roman"/>
              </a:rPr>
              <a:t>was working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material </a:t>
            </a:r>
            <a:r>
              <a:rPr sz="2400" dirty="0">
                <a:latin typeface="Times New Roman"/>
                <a:cs typeface="Times New Roman"/>
              </a:rPr>
              <a:t>received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  a </a:t>
            </a:r>
            <a:r>
              <a:rPr sz="2400" spc="-5" dirty="0">
                <a:latin typeface="Times New Roman"/>
                <a:cs typeface="Times New Roman"/>
              </a:rPr>
              <a:t>MTA,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new </a:t>
            </a:r>
            <a:r>
              <a:rPr sz="2400" dirty="0">
                <a:latin typeface="Times New Roman"/>
                <a:cs typeface="Times New Roman"/>
              </a:rPr>
              <a:t>institution will need to </a:t>
            </a:r>
            <a:r>
              <a:rPr sz="2400" spc="-5" dirty="0">
                <a:latin typeface="Times New Roman"/>
                <a:cs typeface="Times New Roman"/>
              </a:rPr>
              <a:t>negotiate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new  MTA for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material</a:t>
            </a:r>
            <a:r>
              <a:rPr lang="en-US" sz="2400" spc="-5" dirty="0">
                <a:latin typeface="Times New Roman"/>
                <a:cs typeface="Times New Roman"/>
              </a:rPr>
              <a:t> or permission will need to be obtained from original provider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9140" y="6272148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9635" y="358139"/>
            <a:ext cx="5922263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1035" y="459740"/>
            <a:ext cx="5280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 Ventures</a:t>
            </a:r>
            <a:r>
              <a:rPr spc="-20" dirty="0"/>
              <a:t> </a:t>
            </a:r>
            <a:r>
              <a:rPr spc="-5" dirty="0"/>
              <a:t>Considerations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292608" y="1104912"/>
            <a:ext cx="7982711" cy="5178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607311"/>
            <a:ext cx="7569834" cy="490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6324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any inventions have resulted from PI’s projects,  contact 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Ventures.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University owns Intellectual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Property.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3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  <a:tab pos="2540635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 inventor leaves, they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request the right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patent.	The PI’s new institution will need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obtain a license prior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3500">
              <a:latin typeface="Arial"/>
              <a:cs typeface="Arial"/>
            </a:endParaRPr>
          </a:p>
          <a:p>
            <a:pPr marL="355600" marR="74676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For patents in process, the inventor needs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available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cooperate in continued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prosecution.</a:t>
            </a:r>
            <a:endParaRPr sz="2400">
              <a:latin typeface="Arial"/>
              <a:cs typeface="Arial"/>
            </a:endParaRPr>
          </a:p>
          <a:p>
            <a:pPr marR="721360" algn="r">
              <a:lnSpc>
                <a:spcPct val="100000"/>
              </a:lnSpc>
              <a:spcBef>
                <a:spcPts val="1600"/>
              </a:spcBef>
            </a:pPr>
            <a:r>
              <a:rPr sz="1400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120" y="191516"/>
            <a:ext cx="4357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Other</a:t>
            </a:r>
            <a:r>
              <a:rPr sz="4000" spc="-45" dirty="0"/>
              <a:t> </a:t>
            </a:r>
            <a:r>
              <a:rPr sz="4000" spc="-5" dirty="0"/>
              <a:t>Considerations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81759"/>
            <a:ext cx="7787640" cy="4844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  <a:tab pos="2004060" algn="l"/>
              </a:tabLst>
            </a:pPr>
            <a:r>
              <a:rPr sz="2400" spc="-5" dirty="0">
                <a:latin typeface="Arial"/>
                <a:cs typeface="Arial"/>
              </a:rPr>
              <a:t>Research data must be retained or easily available at  the UR, regardless of whether the project will continue  at the UR.	This includes source documents, </a:t>
            </a:r>
            <a:r>
              <a:rPr sz="2400" spc="-10" dirty="0">
                <a:latin typeface="Arial"/>
                <a:cs typeface="Arial"/>
              </a:rPr>
              <a:t>Excel  </a:t>
            </a:r>
            <a:r>
              <a:rPr sz="2400" spc="-5" dirty="0">
                <a:latin typeface="Arial"/>
                <a:cs typeface="Arial"/>
              </a:rPr>
              <a:t>spreadsheets, lab notebooks,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27241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should be familiar with the </a:t>
            </a:r>
            <a:r>
              <a:rPr sz="2400" i="1" spc="-20" dirty="0">
                <a:latin typeface="Arial"/>
                <a:cs typeface="Arial"/>
              </a:rPr>
              <a:t>UR’s </a:t>
            </a:r>
            <a:r>
              <a:rPr sz="2400" i="1" spc="-5" dirty="0">
                <a:latin typeface="Arial"/>
                <a:cs typeface="Arial"/>
              </a:rPr>
              <a:t>Access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10" dirty="0">
                <a:latin typeface="Arial"/>
                <a:cs typeface="Arial"/>
              </a:rPr>
              <a:t>and  </a:t>
            </a:r>
            <a:r>
              <a:rPr sz="2400" i="1" spc="-5" dirty="0">
                <a:latin typeface="Arial"/>
                <a:cs typeface="Arial"/>
              </a:rPr>
              <a:t>Retention of Research Data policy</a:t>
            </a:r>
            <a:r>
              <a:rPr sz="2400" spc="-5" dirty="0">
                <a:latin typeface="Arial"/>
                <a:cs typeface="Arial"/>
              </a:rPr>
              <a:t>, which includes a  section for PIs leaving the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30734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PI is moving out of the </a:t>
            </a:r>
            <a:r>
              <a:rPr sz="2400" spc="-25" dirty="0">
                <a:latin typeface="Arial"/>
                <a:cs typeface="Arial"/>
              </a:rPr>
              <a:t>country, </a:t>
            </a:r>
            <a:r>
              <a:rPr sz="2400" spc="-10" dirty="0">
                <a:latin typeface="Arial"/>
                <a:cs typeface="Arial"/>
              </a:rPr>
              <a:t>export </a:t>
            </a:r>
            <a:r>
              <a:rPr sz="2400" spc="-5" dirty="0">
                <a:latin typeface="Arial"/>
                <a:cs typeface="Arial"/>
              </a:rPr>
              <a:t>rules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regulations will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considered for transfer of  data</a:t>
            </a:r>
            <a:r>
              <a:rPr lang="en-US" sz="2400" spc="-5" dirty="0">
                <a:latin typeface="Arial"/>
                <a:cs typeface="Arial"/>
              </a:rPr>
              <a:t>, materials,</a:t>
            </a:r>
            <a:r>
              <a:rPr sz="2400" spc="-5" dirty="0">
                <a:latin typeface="Arial"/>
                <a:cs typeface="Arial"/>
              </a:rPr>
              <a:t> 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projects</a:t>
            </a:r>
            <a:r>
              <a:rPr sz="2400" spc="-5" dirty="0" smtClean="0">
                <a:latin typeface="Arial"/>
                <a:cs typeface="Arial"/>
              </a:rPr>
              <a:t>.</a:t>
            </a:r>
            <a:r>
              <a:rPr lang="en-US" sz="2400" spc="-5" dirty="0" smtClean="0">
                <a:latin typeface="Arial"/>
                <a:cs typeface="Arial"/>
              </a:rPr>
              <a:t> Contact the Export Control Officer in ORPA for further guidance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9711" y="685800"/>
            <a:ext cx="3208007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2102" y="813307"/>
            <a:ext cx="24187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Objectives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41731" y="1533143"/>
            <a:ext cx="8540495" cy="381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2197099"/>
            <a:ext cx="800798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Enhance </a:t>
            </a:r>
            <a:r>
              <a:rPr sz="2800" dirty="0">
                <a:latin typeface="Arial"/>
                <a:cs typeface="Arial"/>
              </a:rPr>
              <a:t>awareness of various aspects involved  </a:t>
            </a:r>
            <a:r>
              <a:rPr sz="2800" spc="-5" dirty="0">
                <a:latin typeface="Arial"/>
                <a:cs typeface="Arial"/>
              </a:rPr>
              <a:t>with a </a:t>
            </a:r>
            <a:r>
              <a:rPr sz="2800" spc="-10" dirty="0">
                <a:latin typeface="Arial"/>
                <a:cs typeface="Arial"/>
              </a:rPr>
              <a:t>PI </a:t>
            </a:r>
            <a:r>
              <a:rPr sz="2800" dirty="0">
                <a:latin typeface="Arial"/>
                <a:cs typeface="Arial"/>
              </a:rPr>
              <a:t>moves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or from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peer institution, and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potential scope of managing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PI </a:t>
            </a:r>
            <a:r>
              <a:rPr sz="2800" dirty="0">
                <a:latin typeface="Arial"/>
                <a:cs typeface="Arial"/>
              </a:rPr>
              <a:t>movement  successfully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9140" y="627214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120" y="191516"/>
            <a:ext cx="4357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Other</a:t>
            </a:r>
            <a:r>
              <a:rPr sz="4000" spc="-45" dirty="0"/>
              <a:t> </a:t>
            </a:r>
            <a:r>
              <a:rPr sz="4000" spc="-5" dirty="0"/>
              <a:t>Considerations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29359"/>
            <a:ext cx="796861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848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The Embryonic Stem Cell Research Oversight  Committee must be notified of the departure of a PI  with an approved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protocol.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the PI is the sponsor of an IND or IDE application, the  application should be withdrawn if the clinical studies  under the IND or IDE have been completed, or are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be transferred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another institution if the studies are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continue at the other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institution.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82486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Research drug supplies should be disposed of </a:t>
            </a:r>
            <a:r>
              <a:rPr sz="2400" spc="-10" dirty="0">
                <a:latin typeface="Arial"/>
                <a:cs typeface="Arial"/>
              </a:rPr>
              <a:t>as  </a:t>
            </a:r>
            <a:r>
              <a:rPr sz="2400" spc="-5" dirty="0">
                <a:latin typeface="Arial"/>
                <a:cs typeface="Arial"/>
              </a:rPr>
              <a:t>indicated by the study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sponsor.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120" y="191516"/>
            <a:ext cx="4357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Other</a:t>
            </a:r>
            <a:r>
              <a:rPr sz="4000" spc="-45" dirty="0"/>
              <a:t> </a:t>
            </a:r>
            <a:r>
              <a:rPr sz="4000" spc="-5" dirty="0"/>
              <a:t>Considerations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90320"/>
            <a:ext cx="7988934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Update eRA Commons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registration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17272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ID </a:t>
            </a:r>
            <a:r>
              <a:rPr sz="2400" spc="-5" dirty="0">
                <a:latin typeface="Arial"/>
                <a:cs typeface="Arial"/>
              </a:rPr>
              <a:t>Card Access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secured space must be disabled for  all departing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personnel.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236854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University </a:t>
            </a:r>
            <a:r>
              <a:rPr sz="2400" dirty="0">
                <a:latin typeface="Arial"/>
                <a:cs typeface="Arial"/>
              </a:rPr>
              <a:t>ID </a:t>
            </a:r>
            <a:r>
              <a:rPr sz="2400" spc="-5" dirty="0">
                <a:latin typeface="Arial"/>
                <a:cs typeface="Arial"/>
              </a:rPr>
              <a:t>cards for all departing personnel need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be collected and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destroyed.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Notify other PIs who collaborate with the departing PI of  the </a:t>
            </a:r>
            <a:r>
              <a:rPr sz="2400" spc="-15" dirty="0">
                <a:latin typeface="Arial"/>
                <a:cs typeface="Arial"/>
              </a:rPr>
              <a:t>PI’s</a:t>
            </a:r>
            <a:r>
              <a:rPr sz="2400" spc="-5" dirty="0">
                <a:latin typeface="Arial"/>
                <a:cs typeface="Arial"/>
              </a:rPr>
              <a:t> departure.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27305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Ensure PCs and portable electronics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taken from  UR are wiped clean prior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departure.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5651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PI Movement to the UR  Possible </a:t>
            </a:r>
            <a:r>
              <a:rPr spc="-15" dirty="0"/>
              <a:t>Offices </a:t>
            </a:r>
            <a:r>
              <a:rPr spc="-5" dirty="0"/>
              <a:t>to </a:t>
            </a:r>
            <a:r>
              <a:rPr dirty="0"/>
              <a:t>be</a:t>
            </a:r>
            <a:r>
              <a:rPr spc="5" dirty="0"/>
              <a:t> </a:t>
            </a:r>
            <a:r>
              <a:rPr spc="-5" dirty="0"/>
              <a:t>Contact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47748"/>
            <a:ext cx="677418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70" dirty="0">
                <a:latin typeface="Times New Roman"/>
                <a:cs typeface="Times New Roman"/>
              </a:rPr>
              <a:t>ORPA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/ORACS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Property</a:t>
            </a:r>
            <a:r>
              <a:rPr sz="2800" spc="-15" dirty="0">
                <a:latin typeface="Times New Roman"/>
                <a:cs typeface="Times New Roman"/>
              </a:rPr>
              <a:t> Office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Personnel/Human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Resources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Environmental </a:t>
            </a:r>
            <a:r>
              <a:rPr sz="2800" spc="-10" dirty="0">
                <a:latin typeface="Times New Roman"/>
                <a:cs typeface="Times New Roman"/>
              </a:rPr>
              <a:t>Health </a:t>
            </a:r>
            <a:r>
              <a:rPr sz="2800" spc="-5" dirty="0">
                <a:latin typeface="Times New Roman"/>
                <a:cs typeface="Times New Roman"/>
              </a:rPr>
              <a:t>and Safety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Office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University </a:t>
            </a:r>
            <a:r>
              <a:rPr sz="2800" spc="-10" dirty="0">
                <a:latin typeface="Times New Roman"/>
                <a:cs typeface="Times New Roman"/>
              </a:rPr>
              <a:t>Committee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10" dirty="0">
                <a:latin typeface="Times New Roman"/>
                <a:cs typeface="Times New Roman"/>
              </a:rPr>
              <a:t>Animal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Resources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latin typeface="Times New Roman"/>
                <a:cs typeface="Times New Roman"/>
              </a:rPr>
              <a:t>Office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10" dirty="0">
                <a:latin typeface="Times New Roman"/>
                <a:cs typeface="Times New Roman"/>
              </a:rPr>
              <a:t>Human </a:t>
            </a:r>
            <a:r>
              <a:rPr sz="2800" spc="-5" dirty="0">
                <a:latin typeface="Times New Roman"/>
                <a:cs typeface="Times New Roman"/>
              </a:rPr>
              <a:t>Subject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Protection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70" dirty="0">
                <a:latin typeface="Times New Roman"/>
                <a:cs typeface="Times New Roman"/>
              </a:rPr>
              <a:t>ORPA/</a:t>
            </a:r>
            <a:r>
              <a:rPr lang="en-US" sz="2800" spc="-70" dirty="0">
                <a:latin typeface="Times New Roman"/>
                <a:cs typeface="Times New Roman"/>
              </a:rPr>
              <a:t>Unfunded Agreements Team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UR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Ventures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262" y="432308"/>
            <a:ext cx="2854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</a:t>
            </a:r>
            <a:r>
              <a:rPr spc="-340" dirty="0"/>
              <a:t>P</a:t>
            </a:r>
            <a:r>
              <a:rPr spc="-5" dirty="0"/>
              <a:t>A</a:t>
            </a:r>
            <a:r>
              <a:rPr spc="-10" dirty="0"/>
              <a:t>/</a:t>
            </a:r>
            <a:r>
              <a:rPr spc="-5" dirty="0"/>
              <a:t>ORACS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71448"/>
            <a:ext cx="7296784" cy="4826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Obtain a copy of the notification the other institution  provided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sponsors regarding the project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transfer.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288290" marR="253365" indent="-288290">
              <a:lnSpc>
                <a:spcPct val="120000"/>
              </a:lnSpc>
              <a:buChar char="•"/>
              <a:tabLst>
                <a:tab pos="288290" algn="l"/>
                <a:tab pos="288925" algn="l"/>
              </a:tabLst>
            </a:pPr>
            <a:r>
              <a:rPr sz="2400" spc="-5" dirty="0">
                <a:latin typeface="Arial"/>
                <a:cs typeface="Arial"/>
              </a:rPr>
              <a:t>Obtain a copy of the final relinquishing statements  from the other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institution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lang="en-US" sz="2400" spc="-5" dirty="0" smtClean="0">
              <a:latin typeface="Arial"/>
              <a:cs typeface="Arial"/>
            </a:endParaRPr>
          </a:p>
          <a:p>
            <a:pPr marL="288290" marR="253365" indent="-288290">
              <a:lnSpc>
                <a:spcPct val="120000"/>
              </a:lnSpc>
              <a:buChar char="•"/>
              <a:tabLst>
                <a:tab pos="288290" algn="l"/>
                <a:tab pos="288925" algn="l"/>
              </a:tabLst>
            </a:pPr>
            <a:endParaRPr lang="en-US" sz="2000" spc="-5" dirty="0">
              <a:latin typeface="Arial"/>
              <a:cs typeface="Arial"/>
            </a:endParaRPr>
          </a:p>
          <a:p>
            <a:pPr marL="288290" marR="253365" indent="-288290">
              <a:lnSpc>
                <a:spcPct val="120000"/>
              </a:lnSpc>
              <a:buChar char="•"/>
              <a:tabLst>
                <a:tab pos="288290" algn="l"/>
                <a:tab pos="288925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Prepare Funding Proposal in IORA for any awards that will be transferring</a:t>
            </a:r>
          </a:p>
          <a:p>
            <a:pPr marL="288290" marR="253365" indent="-288290">
              <a:lnSpc>
                <a:spcPct val="120000"/>
              </a:lnSpc>
              <a:buChar char="•"/>
              <a:tabLst>
                <a:tab pos="288290" algn="l"/>
                <a:tab pos="288925" algn="l"/>
              </a:tabLst>
            </a:pPr>
            <a:endParaRPr sz="2000" dirty="0">
              <a:latin typeface="Arial"/>
              <a:cs typeface="Arial"/>
            </a:endParaRPr>
          </a:p>
          <a:p>
            <a:pPr marL="355600" marR="306070" indent="-3429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When award notice is received, </a:t>
            </a:r>
            <a:r>
              <a:rPr lang="en-US" sz="2400" spc="-5" dirty="0" smtClean="0">
                <a:latin typeface="Arial"/>
                <a:cs typeface="Arial"/>
              </a:rPr>
              <a:t>the </a:t>
            </a:r>
            <a:r>
              <a:rPr sz="2400" spc="-5" dirty="0" smtClean="0">
                <a:latin typeface="Arial"/>
                <a:cs typeface="Arial"/>
              </a:rPr>
              <a:t>account </a:t>
            </a:r>
            <a:r>
              <a:rPr sz="2400" spc="-5" dirty="0">
                <a:latin typeface="Arial"/>
                <a:cs typeface="Arial"/>
              </a:rPr>
              <a:t>set up in  </a:t>
            </a:r>
            <a:r>
              <a:rPr lang="en-US" sz="2400" spc="-5" dirty="0" smtClean="0">
                <a:latin typeface="Arial"/>
                <a:cs typeface="Arial"/>
              </a:rPr>
              <a:t>IORA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URFinancials will be identical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 process for any </a:t>
            </a:r>
            <a:r>
              <a:rPr lang="en-US" sz="2400" spc="-5" dirty="0" smtClean="0">
                <a:latin typeface="Arial"/>
                <a:cs typeface="Arial"/>
              </a:rPr>
              <a:t>other </a:t>
            </a:r>
            <a:r>
              <a:rPr sz="2400" spc="-5" dirty="0" smtClean="0">
                <a:latin typeface="Arial"/>
                <a:cs typeface="Arial"/>
              </a:rPr>
              <a:t>new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award.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262" y="432308"/>
            <a:ext cx="2854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</a:t>
            </a:r>
            <a:r>
              <a:rPr spc="-340" dirty="0"/>
              <a:t>P</a:t>
            </a:r>
            <a:r>
              <a:rPr spc="-5" dirty="0"/>
              <a:t>A</a:t>
            </a:r>
            <a:r>
              <a:rPr spc="-10" dirty="0"/>
              <a:t>/</a:t>
            </a:r>
            <a:r>
              <a:rPr spc="-5" dirty="0"/>
              <a:t>ORACS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71319"/>
            <a:ext cx="6371590" cy="425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2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Provide documents that will be needed by the  sponsors for the transfers of the projects: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Scope 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Work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0" dirty="0" smtClean="0">
                <a:latin typeface="Arial"/>
                <a:cs typeface="Arial"/>
              </a:rPr>
              <a:t>Budget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Biographical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sketches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“Other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Support”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Resources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25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Submit request in IORA for ORPA to </a:t>
            </a:r>
            <a:r>
              <a:rPr lang="en-US" sz="2400" spc="-5" dirty="0">
                <a:latin typeface="Arial"/>
                <a:cs typeface="Arial"/>
              </a:rPr>
              <a:t>c</a:t>
            </a:r>
            <a:r>
              <a:rPr sz="2400" spc="-5" dirty="0" smtClean="0">
                <a:latin typeface="Arial"/>
                <a:cs typeface="Arial"/>
              </a:rPr>
              <a:t>reate </a:t>
            </a:r>
            <a:r>
              <a:rPr sz="2400" spc="-5" dirty="0">
                <a:latin typeface="Arial"/>
                <a:cs typeface="Arial"/>
              </a:rPr>
              <a:t>subaward documents, if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applicable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262" y="432308"/>
            <a:ext cx="2854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</a:t>
            </a:r>
            <a:r>
              <a:rPr spc="-340" dirty="0"/>
              <a:t>P</a:t>
            </a:r>
            <a:r>
              <a:rPr spc="-5" dirty="0"/>
              <a:t>A</a:t>
            </a:r>
            <a:r>
              <a:rPr spc="-10" dirty="0"/>
              <a:t>/</a:t>
            </a:r>
            <a:r>
              <a:rPr spc="-5" dirty="0"/>
              <a:t>ORACS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71319"/>
            <a:ext cx="7954009" cy="397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2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F&amp;A rate of previous institution is higher than </a:t>
            </a:r>
            <a:r>
              <a:rPr sz="2400" spc="-20" dirty="0">
                <a:latin typeface="Arial"/>
                <a:cs typeface="Arial"/>
              </a:rPr>
              <a:t>UR’s </a:t>
            </a:r>
            <a:r>
              <a:rPr sz="2400" spc="-5" dirty="0">
                <a:latin typeface="Arial"/>
                <a:cs typeface="Arial"/>
              </a:rPr>
              <a:t>rate,  use the </a:t>
            </a:r>
            <a:r>
              <a:rPr sz="2400" spc="-20" dirty="0">
                <a:latin typeface="Arial"/>
                <a:cs typeface="Arial"/>
              </a:rPr>
              <a:t>UR’s </a:t>
            </a:r>
            <a:r>
              <a:rPr sz="2400" spc="-5" dirty="0">
                <a:latin typeface="Arial"/>
                <a:cs typeface="Arial"/>
              </a:rPr>
              <a:t>rate and re-budget the residual budget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be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utilized for </a:t>
            </a:r>
            <a:r>
              <a:rPr sz="2400" spc="-10" dirty="0">
                <a:latin typeface="Arial"/>
                <a:cs typeface="Arial"/>
              </a:rPr>
              <a:t>expenses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fulfill the </a:t>
            </a:r>
            <a:r>
              <a:rPr sz="2400" spc="-10" dirty="0">
                <a:latin typeface="Arial"/>
                <a:cs typeface="Arial"/>
              </a:rPr>
              <a:t>project’s </a:t>
            </a:r>
            <a:r>
              <a:rPr sz="2400" spc="-5" dirty="0">
                <a:latin typeface="Arial"/>
                <a:cs typeface="Arial"/>
              </a:rPr>
              <a:t>aims (with  scientific justification from 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181610" marR="92075" indent="-169545">
              <a:lnSpc>
                <a:spcPct val="120000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F&amp;A rate of prior institution is lower than </a:t>
            </a:r>
            <a:r>
              <a:rPr sz="2400" spc="-20" dirty="0">
                <a:latin typeface="Arial"/>
                <a:cs typeface="Arial"/>
              </a:rPr>
              <a:t>UR’s </a:t>
            </a:r>
            <a:r>
              <a:rPr sz="2400" spc="-5" dirty="0">
                <a:latin typeface="Arial"/>
                <a:cs typeface="Arial"/>
              </a:rPr>
              <a:t>rate, use  the lower rate for the remainder of the budget period, but  request sponsor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provide </a:t>
            </a:r>
            <a:r>
              <a:rPr sz="2400" spc="-20" dirty="0">
                <a:latin typeface="Arial"/>
                <a:cs typeface="Arial"/>
              </a:rPr>
              <a:t>UR’s </a:t>
            </a:r>
            <a:r>
              <a:rPr sz="2400" spc="-5" dirty="0">
                <a:latin typeface="Arial"/>
                <a:cs typeface="Arial"/>
              </a:rPr>
              <a:t>negotiated F&amp;A rate for  the </a:t>
            </a:r>
            <a:r>
              <a:rPr sz="2400" spc="-10" dirty="0">
                <a:latin typeface="Arial"/>
                <a:cs typeface="Arial"/>
              </a:rPr>
              <a:t>next </a:t>
            </a:r>
            <a:r>
              <a:rPr sz="2400" spc="-5" dirty="0">
                <a:latin typeface="Arial"/>
                <a:cs typeface="Arial"/>
              </a:rPr>
              <a:t>budget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period.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4995" y="612140"/>
            <a:ext cx="287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Property</a:t>
            </a:r>
            <a:r>
              <a:rPr spc="-50" dirty="0"/>
              <a:t> </a:t>
            </a:r>
            <a:r>
              <a:rPr spc="-15" dirty="0"/>
              <a:t>Office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52320"/>
            <a:ext cx="742188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Obtain list of equipment being transferred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60642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Compare the list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physical assets that are  received.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Inform Property </a:t>
            </a:r>
            <a:r>
              <a:rPr sz="2400" spc="-10" dirty="0">
                <a:latin typeface="Arial"/>
                <a:cs typeface="Arial"/>
              </a:rPr>
              <a:t>Office, </a:t>
            </a:r>
            <a:r>
              <a:rPr sz="2400" spc="-5" dirty="0">
                <a:latin typeface="Arial"/>
                <a:cs typeface="Arial"/>
              </a:rPr>
              <a:t>obtain property tags, tag the  equipment.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Update equipment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inventory.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9030" y="432308"/>
            <a:ext cx="5293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Personnel/Human</a:t>
            </a:r>
            <a:r>
              <a:rPr spc="-15" dirty="0"/>
              <a:t> </a:t>
            </a:r>
            <a:r>
              <a:rPr spc="-5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05432"/>
            <a:ext cx="7716520" cy="33172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900" marR="619125" indent="-457200">
              <a:lnSpc>
                <a:spcPts val="2300"/>
              </a:lnSpc>
              <a:spcBef>
                <a:spcPts val="66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Obtain expected </a:t>
            </a:r>
            <a:r>
              <a:rPr sz="2400" spc="-30" dirty="0">
                <a:latin typeface="Arial"/>
                <a:cs typeface="Arial"/>
              </a:rPr>
              <a:t>salary, </a:t>
            </a:r>
            <a:r>
              <a:rPr sz="2400" spc="-5" dirty="0">
                <a:latin typeface="Arial"/>
                <a:cs typeface="Arial"/>
              </a:rPr>
              <a:t>start date and sources of  funding.</a:t>
            </a:r>
            <a:endParaRPr sz="2400">
              <a:latin typeface="Arial"/>
              <a:cs typeface="Arial"/>
            </a:endParaRPr>
          </a:p>
          <a:p>
            <a:pPr marL="469900" marR="409575" indent="-457200">
              <a:lnSpc>
                <a:spcPts val="2300"/>
              </a:lnSpc>
              <a:spcBef>
                <a:spcPts val="2310"/>
              </a:spcBef>
              <a:buChar char="•"/>
              <a:tabLst>
                <a:tab pos="469265" algn="l"/>
                <a:tab pos="469900" algn="l"/>
                <a:tab pos="628205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spc="-5" dirty="0">
                <a:latin typeface="Arial"/>
                <a:cs typeface="Arial"/>
              </a:rPr>
              <a:t>r </a:t>
            </a:r>
            <a:r>
              <a:rPr sz="2400" spc="-10" dirty="0">
                <a:latin typeface="Arial"/>
                <a:cs typeface="Arial"/>
              </a:rPr>
              <a:t>indi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idu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 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 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I,	r</a:t>
            </a:r>
            <a:r>
              <a:rPr sz="2400" spc="-10" dirty="0">
                <a:latin typeface="Arial"/>
                <a:cs typeface="Arial"/>
              </a:rPr>
              <a:t>eque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  </a:t>
            </a:r>
            <a:r>
              <a:rPr sz="2400" spc="-5" dirty="0">
                <a:latin typeface="Arial"/>
                <a:cs typeface="Arial"/>
              </a:rPr>
              <a:t>same information as for 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PI.</a:t>
            </a:r>
            <a:endParaRPr sz="2400">
              <a:latin typeface="Arial"/>
              <a:cs typeface="Arial"/>
            </a:endParaRPr>
          </a:p>
          <a:p>
            <a:pPr marL="469900" marR="973455" indent="-457200">
              <a:lnSpc>
                <a:spcPts val="2300"/>
              </a:lnSpc>
              <a:spcBef>
                <a:spcPts val="231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Request space,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equipment, email accounts,  telecommunications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equipment.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80000"/>
              </a:lnSpc>
              <a:spcBef>
                <a:spcPts val="233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Immigration issues (e.g. visas)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addressed,  as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applicable.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3010" marR="5080" indent="-22923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Environmental Health and Safety  (EH&amp;S)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418079"/>
            <a:ext cx="734568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any chemicals are being brought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UR,  determine if any of the chemicals are select agents  and, if so, notify EH&amp;S.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marR="17272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bio-hazardous materials are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used, contact  Institutional Biosafety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Committee.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must complete required training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modules.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0160" marR="5080" indent="-12680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University Committee </a:t>
            </a:r>
            <a:r>
              <a:rPr dirty="0"/>
              <a:t>on</a:t>
            </a:r>
            <a:r>
              <a:rPr spc="-215" dirty="0"/>
              <a:t> </a:t>
            </a:r>
            <a:r>
              <a:rPr spc="-5" dirty="0"/>
              <a:t>Animal  Resources (UCAR)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479040"/>
            <a:ext cx="7507605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animals are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used in the </a:t>
            </a:r>
            <a:r>
              <a:rPr sz="2400" spc="-15" dirty="0">
                <a:latin typeface="Arial"/>
                <a:cs typeface="Arial"/>
              </a:rPr>
              <a:t>PI’s </a:t>
            </a:r>
            <a:r>
              <a:rPr sz="2400" spc="-5" dirty="0">
                <a:latin typeface="Arial"/>
                <a:cs typeface="Arial"/>
              </a:rPr>
              <a:t>research, obtain  the protocols for the respective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studies.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must complete required training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modules.</a:t>
            </a:r>
            <a:endParaRPr lang="en-US" sz="2400" spc="-5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endParaRPr lang="en-US" sz="2400" spc="-5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Arial"/>
                <a:cs typeface="Arial"/>
              </a:rPr>
              <a:t>A Material Transfer Agreement (MTA) is needed before animals are received.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23" y="612140"/>
            <a:ext cx="3413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45" dirty="0"/>
              <a:t> </a:t>
            </a:r>
            <a:r>
              <a:rPr spc="-5" dirty="0"/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683" y="2477509"/>
            <a:ext cx="7355205" cy="3474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4604" indent="-457834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latin typeface="Arial"/>
                <a:cs typeface="Arial"/>
              </a:rPr>
              <a:t>Awards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made to an </a:t>
            </a:r>
            <a:r>
              <a:rPr sz="2800" dirty="0">
                <a:latin typeface="Arial"/>
                <a:cs typeface="Arial"/>
              </a:rPr>
              <a:t>institution, not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an  individual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investigator.</a:t>
            </a:r>
            <a:r>
              <a:rPr lang="en-US" sz="2800" spc="-15" dirty="0">
                <a:latin typeface="Arial"/>
                <a:cs typeface="Arial"/>
              </a:rPr>
              <a:t>  Likewise data and materials collected or developed at the institution are owned by the institution.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When a </a:t>
            </a:r>
            <a:r>
              <a:rPr sz="2800" spc="-10" dirty="0">
                <a:latin typeface="Arial"/>
                <a:cs typeface="Arial"/>
              </a:rPr>
              <a:t>PI </a:t>
            </a:r>
            <a:r>
              <a:rPr sz="2800" dirty="0">
                <a:latin typeface="Arial"/>
                <a:cs typeface="Arial"/>
              </a:rPr>
              <a:t>moves </a:t>
            </a:r>
            <a:r>
              <a:rPr sz="2800" spc="-5" dirty="0">
                <a:latin typeface="Arial"/>
                <a:cs typeface="Arial"/>
              </a:rPr>
              <a:t>between </a:t>
            </a:r>
            <a:r>
              <a:rPr sz="2800" dirty="0">
                <a:latin typeface="Arial"/>
                <a:cs typeface="Arial"/>
              </a:rPr>
              <a:t>institutions,  sponsored projects</a:t>
            </a:r>
            <a:r>
              <a:rPr lang="en-US" sz="2800" dirty="0">
                <a:latin typeface="Arial"/>
                <a:cs typeface="Arial"/>
              </a:rPr>
              <a:t>, data and materials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not transfer 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63625" marR="5080" indent="-513715">
              <a:lnSpc>
                <a:spcPct val="102200"/>
              </a:lnSpc>
              <a:spcBef>
                <a:spcPts val="5"/>
              </a:spcBef>
            </a:pPr>
            <a:r>
              <a:rPr spc="-15" dirty="0"/>
              <a:t>Office </a:t>
            </a:r>
            <a:r>
              <a:rPr dirty="0"/>
              <a:t>for </a:t>
            </a:r>
            <a:r>
              <a:rPr spc="-5" dirty="0"/>
              <a:t>Human Subject  Protection</a:t>
            </a:r>
            <a:r>
              <a:rPr dirty="0"/>
              <a:t> </a:t>
            </a:r>
            <a:r>
              <a:rPr spc="-5" dirty="0"/>
              <a:t>(OHSP)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619" y="1828800"/>
            <a:ext cx="7858759" cy="370678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28600" marR="5080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All incoming staff must complete the UR version of Human Subject Protection (HSP) training in CITI</a:t>
            </a:r>
          </a:p>
          <a:p>
            <a:pPr marL="685800" marR="5080" lvl="1" indent="-215900">
              <a:buChar char="•"/>
              <a:tabLst>
                <a:tab pos="228600" algn="l"/>
              </a:tabLst>
            </a:pPr>
            <a:r>
              <a:rPr lang="en-US" spc="-5" dirty="0" smtClean="0">
                <a:latin typeface="Arial"/>
                <a:cs typeface="Arial"/>
              </a:rPr>
              <a:t>If prior training complete thru CITI, credit may be transferrable; see: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OHSP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FAQ: I completed HSP training through CITI at my previous institution. What do I need to do to meet the University's training requirements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5080" lvl="1" indent="-215900">
              <a:buFontTx/>
              <a:buChar char="•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Instructions for Registering and Completing CITI Training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685800" marR="5080" lvl="1" indent="-215900">
              <a:buChar char="•"/>
              <a:tabLst>
                <a:tab pos="2286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HRPP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Training Requirements Quick Reference Guide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5080" indent="-215900">
              <a:lnSpc>
                <a:spcPts val="2590"/>
              </a:lnSpc>
              <a:spcBef>
                <a:spcPts val="425"/>
              </a:spcBef>
              <a:buChar char="•"/>
              <a:tabLst>
                <a:tab pos="228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All protocols must be submitted for RSRB review</a:t>
            </a:r>
          </a:p>
          <a:p>
            <a:pPr marL="685800" marR="5080" lvl="1" indent="-215900">
              <a:buChar char="•"/>
              <a:tabLst>
                <a:tab pos="228600" algn="l"/>
              </a:tabLst>
            </a:pPr>
            <a:r>
              <a:rPr lang="en-US" spc="-5" dirty="0" smtClean="0">
                <a:latin typeface="Arial"/>
                <a:cs typeface="Arial"/>
              </a:rPr>
              <a:t>*Includes submissions relying on External IRBs for review/approval of the research (requires IRB reliance agreement)</a:t>
            </a:r>
            <a:endParaRPr lang="en-US" spc="-5" dirty="0">
              <a:latin typeface="Arial"/>
              <a:cs typeface="Arial"/>
              <a:hlinkClick r:id="rId6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28600" algn="l"/>
              </a:tabLst>
            </a:pPr>
            <a:endParaRPr lang="en-US" sz="2400" spc="-5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6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988" y="147320"/>
            <a:ext cx="6585012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algn="ctr">
              <a:lnSpc>
                <a:spcPct val="100000"/>
              </a:lnSpc>
              <a:spcBef>
                <a:spcPts val="100"/>
              </a:spcBef>
            </a:pPr>
            <a:r>
              <a:rPr sz="3200" spc="-60" dirty="0"/>
              <a:t>ORPA/</a:t>
            </a:r>
            <a:endParaRPr sz="3200" dirty="0"/>
          </a:p>
          <a:p>
            <a:pPr marL="12700" algn="ctr">
              <a:lnSpc>
                <a:spcPct val="100000"/>
              </a:lnSpc>
              <a:spcBef>
                <a:spcPts val="195"/>
              </a:spcBef>
              <a:tabLst>
                <a:tab pos="6178550" algn="l"/>
              </a:tabLst>
            </a:pPr>
            <a:r>
              <a:rPr lang="en-US" sz="3200" spc="-5" dirty="0"/>
              <a:t>Unfunded Agreements Team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54328"/>
            <a:ext cx="7842884" cy="394460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4790" marR="326390" indent="-224790">
              <a:lnSpc>
                <a:spcPct val="122100"/>
              </a:lnSpc>
              <a:spcBef>
                <a:spcPts val="160"/>
              </a:spcBef>
              <a:buSzPct val="116666"/>
              <a:buFont typeface="Times New Roman"/>
              <a:buChar char="•"/>
              <a:tabLst>
                <a:tab pos="224790" algn="l"/>
              </a:tabLst>
            </a:pPr>
            <a:r>
              <a:rPr sz="2000" dirty="0">
                <a:latin typeface="Arial"/>
                <a:cs typeface="Arial"/>
              </a:rPr>
              <a:t>If </a:t>
            </a:r>
            <a:r>
              <a:rPr sz="2000" spc="-5" dirty="0">
                <a:latin typeface="Arial"/>
                <a:cs typeface="Arial"/>
              </a:rPr>
              <a:t>any research materials (e.g., tissue samples, animal  models, files, etc.) </a:t>
            </a:r>
            <a:r>
              <a:rPr lang="en-US" sz="2000" spc="-5" dirty="0">
                <a:latin typeface="Arial"/>
                <a:cs typeface="Arial"/>
              </a:rPr>
              <a:t>or data </a:t>
            </a:r>
            <a:r>
              <a:rPr sz="2000" spc="-5" dirty="0">
                <a:latin typeface="Arial"/>
                <a:cs typeface="Arial"/>
              </a:rPr>
              <a:t>will </a:t>
            </a:r>
            <a:r>
              <a:rPr sz="2000" spc="-10" dirty="0">
                <a:latin typeface="Arial"/>
                <a:cs typeface="Arial"/>
              </a:rPr>
              <a:t>be  </a:t>
            </a:r>
            <a:r>
              <a:rPr sz="2000" spc="-5" dirty="0">
                <a:latin typeface="Arial"/>
                <a:cs typeface="Arial"/>
              </a:rPr>
              <a:t>transferred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the UR, contact the </a:t>
            </a:r>
            <a:r>
              <a:rPr sz="2000" spc="-50" dirty="0">
                <a:latin typeface="Arial"/>
                <a:cs typeface="Arial"/>
              </a:rPr>
              <a:t>ORPA/</a:t>
            </a:r>
            <a:r>
              <a:rPr lang="en-US" sz="2000" spc="-50" dirty="0">
                <a:latin typeface="Arial"/>
                <a:cs typeface="Arial"/>
              </a:rPr>
              <a:t>Unfunded Agreements Team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Arial"/>
              <a:cs typeface="Arial"/>
            </a:endParaRPr>
          </a:p>
          <a:p>
            <a:pPr marL="265430" marR="505459" indent="-253365">
              <a:lnSpc>
                <a:spcPct val="120000"/>
              </a:lnSpc>
              <a:buChar char="•"/>
              <a:tabLst>
                <a:tab pos="271145" algn="l"/>
                <a:tab pos="271780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Material </a:t>
            </a:r>
            <a:r>
              <a:rPr sz="2000" spc="-15" dirty="0">
                <a:latin typeface="Arial"/>
                <a:cs typeface="Arial"/>
              </a:rPr>
              <a:t>Transfer </a:t>
            </a:r>
            <a:r>
              <a:rPr sz="2000" spc="-5" dirty="0">
                <a:latin typeface="Arial"/>
                <a:cs typeface="Arial"/>
              </a:rPr>
              <a:t>Agreement </a:t>
            </a:r>
            <a:r>
              <a:rPr sz="2000" spc="-40" dirty="0">
                <a:latin typeface="Arial"/>
                <a:cs typeface="Arial"/>
              </a:rPr>
              <a:t>(MTA) </a:t>
            </a:r>
            <a:r>
              <a:rPr lang="en-US" sz="2000" spc="-40" dirty="0">
                <a:latin typeface="Arial"/>
                <a:cs typeface="Arial"/>
              </a:rPr>
              <a:t>or Data Use Agreement (DUA) </a:t>
            </a:r>
            <a:r>
              <a:rPr sz="2000" spc="-5" dirty="0">
                <a:latin typeface="Arial"/>
                <a:cs typeface="Arial"/>
              </a:rPr>
              <a:t>will be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needed  </a:t>
            </a:r>
            <a:r>
              <a:rPr sz="2000" spc="-5" dirty="0">
                <a:latin typeface="Arial"/>
                <a:cs typeface="Arial"/>
              </a:rPr>
              <a:t>between UR and the prior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institution.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181610" marR="5080" indent="-169545">
              <a:lnSpc>
                <a:spcPct val="120000"/>
              </a:lnSpc>
              <a:buChar char="•"/>
              <a:tabLst>
                <a:tab pos="203200" algn="l"/>
              </a:tabLst>
            </a:pPr>
            <a:r>
              <a:rPr sz="2000" dirty="0">
                <a:latin typeface="Arial"/>
                <a:cs typeface="Arial"/>
              </a:rPr>
              <a:t>If </a:t>
            </a:r>
            <a:r>
              <a:rPr sz="2000" spc="-5" dirty="0">
                <a:latin typeface="Arial"/>
                <a:cs typeface="Arial"/>
              </a:rPr>
              <a:t>a researcher was working with material received </a:t>
            </a:r>
            <a:r>
              <a:rPr sz="2000" spc="-10" dirty="0">
                <a:latin typeface="Arial"/>
                <a:cs typeface="Arial"/>
              </a:rPr>
              <a:t>under 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50" dirty="0">
                <a:latin typeface="Arial"/>
                <a:cs typeface="Arial"/>
              </a:rPr>
              <a:t>MTA, </a:t>
            </a:r>
            <a:r>
              <a:rPr sz="2000" spc="-5" dirty="0">
                <a:latin typeface="Arial"/>
                <a:cs typeface="Arial"/>
              </a:rPr>
              <a:t>UR will need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negotiate a new </a:t>
            </a:r>
            <a:r>
              <a:rPr sz="2000" spc="-65" dirty="0">
                <a:latin typeface="Arial"/>
                <a:cs typeface="Arial"/>
              </a:rPr>
              <a:t>MTA </a:t>
            </a:r>
            <a:r>
              <a:rPr sz="2000" spc="-5" dirty="0">
                <a:latin typeface="Arial"/>
                <a:cs typeface="Arial"/>
              </a:rPr>
              <a:t>for the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material</a:t>
            </a:r>
            <a:r>
              <a:rPr lang="en-US" sz="2000" spc="-5" dirty="0">
                <a:latin typeface="Arial"/>
                <a:cs typeface="Arial"/>
              </a:rPr>
              <a:t> or the transferring institution will need approval from original provider before transferring </a:t>
            </a:r>
            <a:r>
              <a:rPr lang="en-US" sz="2000" spc="-5">
                <a:latin typeface="Arial"/>
                <a:cs typeface="Arial"/>
              </a:rPr>
              <a:t>the material</a:t>
            </a:r>
            <a:r>
              <a:rPr sz="2000" spc="-5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978" y="383540"/>
            <a:ext cx="2365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</a:t>
            </a:r>
            <a:r>
              <a:rPr spc="-130" dirty="0"/>
              <a:t> </a:t>
            </a:r>
            <a:r>
              <a:rPr spc="-55" dirty="0"/>
              <a:t>Ventures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10359"/>
            <a:ext cx="7606665" cy="2613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95186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Intellectual Property Agreement </a:t>
            </a:r>
            <a:r>
              <a:rPr sz="2400" spc="-40" dirty="0">
                <a:latin typeface="Arial"/>
                <a:cs typeface="Arial"/>
              </a:rPr>
              <a:t>(IPA) </a:t>
            </a:r>
            <a:r>
              <a:rPr sz="2400" spc="-5" dirty="0">
                <a:latin typeface="Arial"/>
                <a:cs typeface="Arial"/>
              </a:rPr>
              <a:t>must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completed, as is UR policy for anyone </a:t>
            </a:r>
            <a:r>
              <a:rPr sz="2400" spc="-10" dirty="0">
                <a:latin typeface="Arial"/>
                <a:cs typeface="Arial"/>
              </a:rPr>
              <a:t>who  </a:t>
            </a:r>
            <a:r>
              <a:rPr sz="2400" spc="-5" dirty="0">
                <a:latin typeface="Arial"/>
                <a:cs typeface="Arial"/>
              </a:rPr>
              <a:t>participates in sponsored research at the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The completed form 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submitted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0" dirty="0">
                <a:latin typeface="Arial"/>
                <a:cs typeface="Arial"/>
              </a:rPr>
              <a:t>ORPA </a:t>
            </a:r>
            <a:r>
              <a:rPr sz="2400" spc="-5" dirty="0">
                <a:latin typeface="Arial"/>
                <a:cs typeface="Arial"/>
              </a:rPr>
              <a:t>prior  the </a:t>
            </a:r>
            <a:r>
              <a:rPr sz="2400" spc="-15" dirty="0">
                <a:latin typeface="Arial"/>
                <a:cs typeface="Arial"/>
              </a:rPr>
              <a:t>PI’s </a:t>
            </a:r>
            <a:r>
              <a:rPr sz="2400" spc="-5" dirty="0">
                <a:latin typeface="Arial"/>
                <a:cs typeface="Arial"/>
              </a:rPr>
              <a:t>start date</a:t>
            </a:r>
            <a:r>
              <a:rPr sz="2400" spc="-5" dirty="0" smtClean="0">
                <a:latin typeface="Arial"/>
                <a:cs typeface="Arial"/>
              </a:rPr>
              <a:t>.</a:t>
            </a:r>
            <a:r>
              <a:rPr lang="en-US" sz="2400" spc="-5" dirty="0" smtClean="0">
                <a:latin typeface="Arial"/>
                <a:cs typeface="Arial"/>
              </a:rPr>
              <a:t> A copy should also be retained at the department level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739" y="383540"/>
            <a:ext cx="3921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</a:t>
            </a:r>
            <a:r>
              <a:rPr spc="-40" dirty="0"/>
              <a:t> </a:t>
            </a:r>
            <a:r>
              <a:rPr spc="-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10359"/>
            <a:ext cx="7559675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must complete a conflict of interest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disclosure</a:t>
            </a:r>
            <a:r>
              <a:rPr sz="2400" spc="-5" dirty="0" smtClean="0">
                <a:latin typeface="Arial"/>
                <a:cs typeface="Arial"/>
              </a:rPr>
              <a:t>.</a:t>
            </a:r>
            <a:r>
              <a:rPr lang="en-US" sz="2400" spc="-5" dirty="0" smtClean="0">
                <a:latin typeface="Arial"/>
                <a:cs typeface="Arial"/>
              </a:rPr>
              <a:t> Contact ORPA with questions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PI has PHS/NIH funding, PI must complete the UR  60-minute on-line Conflict of Interest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training.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448309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30" dirty="0">
                <a:latin typeface="Arial"/>
                <a:cs typeface="Arial"/>
              </a:rPr>
              <a:t>Verify </a:t>
            </a:r>
            <a:r>
              <a:rPr sz="2400" spc="-5" dirty="0">
                <a:latin typeface="Arial"/>
                <a:cs typeface="Arial"/>
              </a:rPr>
              <a:t>that the PI (and any other </a:t>
            </a:r>
            <a:r>
              <a:rPr sz="2400" spc="-10" dirty="0">
                <a:latin typeface="Arial"/>
                <a:cs typeface="Arial"/>
              </a:rPr>
              <a:t>staff </a:t>
            </a:r>
            <a:r>
              <a:rPr sz="2400" spc="-5" dirty="0">
                <a:latin typeface="Arial"/>
                <a:cs typeface="Arial"/>
              </a:rPr>
              <a:t>coming with  the PI) are not currently debarred 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suspended.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82804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Determine if any work could potentially involve  foreign entities and/or be deemed 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export.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739" y="383540"/>
            <a:ext cx="3921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</a:t>
            </a:r>
            <a:r>
              <a:rPr spc="-40" dirty="0"/>
              <a:t> </a:t>
            </a:r>
            <a:r>
              <a:rPr spc="-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10359"/>
            <a:ext cx="7455534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Update eRA Commons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lang="en-US" sz="2400" spc="-90" dirty="0" smtClean="0">
                <a:latin typeface="Arial"/>
                <a:cs typeface="Arial"/>
              </a:rPr>
              <a:t>and other Federal sponsor </a:t>
            </a:r>
            <a:r>
              <a:rPr sz="2400" spc="-5" dirty="0" smtClean="0">
                <a:latin typeface="Arial"/>
                <a:cs typeface="Arial"/>
              </a:rPr>
              <a:t>registration</a:t>
            </a:r>
            <a:r>
              <a:rPr lang="en-US" sz="2400" spc="-5" dirty="0" smtClean="0">
                <a:latin typeface="Arial"/>
                <a:cs typeface="Arial"/>
              </a:rPr>
              <a:t>/affiliation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265" marR="27241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The Embryonic Stem Cell Research Oversight  Committee must be notified if the a study involves  stem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the PI is the sponsor of an IND or IDE application,  the application needs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transferred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UR if the  studies are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continue at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114" y="383540"/>
            <a:ext cx="3236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</a:t>
            </a:r>
            <a:r>
              <a:rPr spc="-50" dirty="0"/>
              <a:t> </a:t>
            </a:r>
            <a:r>
              <a:rPr spc="-5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368696"/>
            <a:ext cx="6890384" cy="4844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0" dirty="0">
                <a:latin typeface="Arial"/>
                <a:cs typeface="Arial"/>
              </a:rPr>
              <a:t>ORPA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Website</a:t>
            </a:r>
            <a:endParaRPr sz="2400" dirty="0">
              <a:latin typeface="Arial"/>
              <a:cs typeface="Arial"/>
            </a:endParaRPr>
          </a:p>
          <a:p>
            <a:pPr marL="1213485" marR="27940" lvl="1" indent="-45720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Arial"/>
                <a:cs typeface="Arial"/>
              </a:rPr>
              <a:t>“UR Access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and Retention of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Research  Data”</a:t>
            </a:r>
            <a:endParaRPr sz="2400" dirty="0">
              <a:latin typeface="Arial"/>
              <a:cs typeface="Arial"/>
            </a:endParaRPr>
          </a:p>
          <a:p>
            <a:pPr marL="1213485" marR="5080" lvl="1" indent="-45720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2400" dirty="0">
                <a:latin typeface="Arial"/>
                <a:cs typeface="Arial"/>
              </a:rPr>
              <a:t>“IP </a:t>
            </a:r>
            <a:r>
              <a:rPr sz="2400" spc="-5" dirty="0">
                <a:latin typeface="Arial"/>
                <a:cs typeface="Arial"/>
              </a:rPr>
              <a:t>Issues When a PI Leaves”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PowerPoint  presentation</a:t>
            </a:r>
            <a:endParaRPr lang="en-US" sz="2400" spc="-5" dirty="0">
              <a:latin typeface="Arial"/>
              <a:cs typeface="Arial"/>
            </a:endParaRPr>
          </a:p>
          <a:p>
            <a:pPr marL="1213485" marR="5080" lvl="1" indent="-45720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lang="en-US" sz="2400" spc="-5" dirty="0">
                <a:highlight>
                  <a:srgbClr val="FFFF00"/>
                </a:highlight>
                <a:latin typeface="Arial"/>
                <a:cs typeface="Arial"/>
              </a:rPr>
              <a:t>Guidance for PI leaving the UR</a:t>
            </a:r>
            <a:endParaRPr sz="24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1213485" lvl="1" indent="-457834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2400" spc="-10" dirty="0">
                <a:latin typeface="Arial"/>
                <a:cs typeface="Arial"/>
              </a:rPr>
              <a:t>Export </a:t>
            </a:r>
            <a:r>
              <a:rPr sz="2400" spc="-5" dirty="0">
                <a:latin typeface="Arial"/>
                <a:cs typeface="Arial"/>
              </a:rPr>
              <a:t>Control Policies and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Guidelines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OHSP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Website</a:t>
            </a:r>
            <a:endParaRPr sz="2400" dirty="0">
              <a:latin typeface="Arial"/>
              <a:cs typeface="Arial"/>
            </a:endParaRPr>
          </a:p>
          <a:p>
            <a:pPr marL="1213485" marR="462280" lvl="1" indent="-45720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Arial"/>
                <a:cs typeface="Arial"/>
              </a:rPr>
              <a:t>Guideline for Investigators Leaving the  Institution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EH&amp;S and UCAR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websites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274" y="1016"/>
            <a:ext cx="57111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8980" marR="5080" indent="-71628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Background - PI Movement  to a Peer</a:t>
            </a:r>
            <a:r>
              <a:rPr sz="4000" spc="-10" dirty="0"/>
              <a:t> </a:t>
            </a:r>
            <a:r>
              <a:rPr sz="4000" spc="-5" dirty="0"/>
              <a:t>Institution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29944"/>
            <a:ext cx="7846060" cy="439415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218440" indent="-457200">
              <a:lnSpc>
                <a:spcPts val="2590"/>
              </a:lnSpc>
              <a:spcBef>
                <a:spcPts val="42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The investigator discusses the requested project</a:t>
            </a:r>
            <a:r>
              <a:rPr lang="en-US" sz="2400" spc="-5" dirty="0">
                <a:latin typeface="Arial"/>
                <a:cs typeface="Arial"/>
              </a:rPr>
              <a:t>, data and/or material</a:t>
            </a:r>
            <a:r>
              <a:rPr sz="2400" spc="-5" dirty="0">
                <a:latin typeface="Arial"/>
                <a:cs typeface="Arial"/>
              </a:rPr>
              <a:t> transfer with the Department Chair and the </a:t>
            </a:r>
            <a:r>
              <a:rPr sz="2400" spc="-15" dirty="0">
                <a:latin typeface="Arial"/>
                <a:cs typeface="Arial"/>
              </a:rPr>
              <a:t>Dean’s  </a:t>
            </a:r>
            <a:r>
              <a:rPr sz="2400" spc="-10" dirty="0">
                <a:latin typeface="Arial"/>
                <a:cs typeface="Arial"/>
              </a:rPr>
              <a:t>Office.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 marL="469900" marR="5080" indent="-457200">
              <a:lnSpc>
                <a:spcPts val="23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the project</a:t>
            </a:r>
            <a:r>
              <a:rPr lang="en-US" sz="2400" spc="-5" dirty="0">
                <a:latin typeface="Arial"/>
                <a:cs typeface="Arial"/>
              </a:rPr>
              <a:t>, data and/or material</a:t>
            </a:r>
            <a:r>
              <a:rPr sz="2400" spc="-5" dirty="0">
                <a:latin typeface="Arial"/>
                <a:cs typeface="Arial"/>
              </a:rPr>
              <a:t> transfer is approved, the department  administrator obtains a copy of the resignation letter  and notifies </a:t>
            </a:r>
            <a:r>
              <a:rPr sz="2400" spc="-50" dirty="0">
                <a:latin typeface="Arial"/>
                <a:cs typeface="Arial"/>
              </a:rPr>
              <a:t>ORPA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ORACS.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ts val="2590"/>
              </a:lnSpc>
              <a:spcBef>
                <a:spcPts val="175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must provide the following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information:</a:t>
            </a:r>
            <a:endParaRPr sz="2400" dirty="0">
              <a:latin typeface="Arial"/>
              <a:cs typeface="Arial"/>
            </a:endParaRPr>
          </a:p>
          <a:p>
            <a:pPr marL="1213485" lvl="1" indent="-457834">
              <a:lnSpc>
                <a:spcPts val="2305"/>
              </a:lnSpc>
              <a:buChar char="–"/>
              <a:tabLst>
                <a:tab pos="1213485" algn="l"/>
                <a:tab pos="1214120" algn="l"/>
              </a:tabLst>
            </a:pPr>
            <a:r>
              <a:rPr sz="2400" spc="-5" dirty="0">
                <a:latin typeface="Arial"/>
                <a:cs typeface="Arial"/>
              </a:rPr>
              <a:t>Firm departure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date</a:t>
            </a:r>
            <a:endParaRPr sz="2400" dirty="0">
              <a:latin typeface="Arial"/>
              <a:cs typeface="Arial"/>
            </a:endParaRPr>
          </a:p>
          <a:p>
            <a:pPr marL="1213485" lvl="1" indent="-457834">
              <a:lnSpc>
                <a:spcPts val="2305"/>
              </a:lnSpc>
              <a:buChar char="–"/>
              <a:tabLst>
                <a:tab pos="1213485" algn="l"/>
                <a:tab pos="1214120" algn="l"/>
              </a:tabLst>
            </a:pPr>
            <a:r>
              <a:rPr sz="2400" spc="-5" dirty="0">
                <a:latin typeface="Arial"/>
                <a:cs typeface="Arial"/>
              </a:rPr>
              <a:t>Contact information at the new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institution</a:t>
            </a:r>
            <a:endParaRPr sz="2400" dirty="0">
              <a:latin typeface="Arial"/>
              <a:cs typeface="Arial"/>
            </a:endParaRPr>
          </a:p>
          <a:p>
            <a:pPr marL="1213485" lvl="1" indent="-457834">
              <a:lnSpc>
                <a:spcPts val="2590"/>
              </a:lnSpc>
              <a:buChar char="–"/>
              <a:tabLst>
                <a:tab pos="1213485" algn="l"/>
                <a:tab pos="1214120" algn="l"/>
              </a:tabLst>
            </a:pPr>
            <a:r>
              <a:rPr sz="2400" spc="-5" dirty="0">
                <a:latin typeface="Arial"/>
                <a:cs typeface="Arial"/>
              </a:rPr>
              <a:t>Plan for current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projects</a:t>
            </a:r>
            <a:endParaRPr lang="en-US" sz="2400" spc="-5" dirty="0">
              <a:latin typeface="Arial"/>
              <a:cs typeface="Arial"/>
            </a:endParaRPr>
          </a:p>
          <a:p>
            <a:pPr marL="1213485" lvl="1" indent="-457834">
              <a:lnSpc>
                <a:spcPts val="2590"/>
              </a:lnSpc>
              <a:buChar char="–"/>
              <a:tabLst>
                <a:tab pos="1213485" algn="l"/>
                <a:tab pos="1214120" algn="l"/>
              </a:tabLst>
            </a:pPr>
            <a:r>
              <a:rPr lang="en-US" sz="2400" spc="-5" dirty="0">
                <a:latin typeface="Arial"/>
                <a:cs typeface="Arial"/>
              </a:rPr>
              <a:t>List of data and materials transferring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0240" marR="5080" indent="-6140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PI Movement to </a:t>
            </a:r>
            <a:r>
              <a:rPr dirty="0"/>
              <a:t>a </a:t>
            </a:r>
            <a:r>
              <a:rPr spc="-5" dirty="0"/>
              <a:t>Peer Institution  Possible </a:t>
            </a:r>
            <a:r>
              <a:rPr spc="-15" dirty="0"/>
              <a:t>Offices </a:t>
            </a:r>
            <a:r>
              <a:rPr spc="-5" dirty="0"/>
              <a:t>to</a:t>
            </a:r>
            <a:r>
              <a:rPr spc="5" dirty="0"/>
              <a:t> </a:t>
            </a:r>
            <a:r>
              <a:rPr spc="-5" dirty="0"/>
              <a:t>Contact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47748"/>
            <a:ext cx="677418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35" dirty="0">
                <a:latin typeface="Times New Roman"/>
                <a:cs typeface="Times New Roman"/>
              </a:rPr>
              <a:t>ORPA/ORACS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Property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Office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Personnel/Human Resources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Environmental </a:t>
            </a:r>
            <a:r>
              <a:rPr sz="2800" spc="-10" dirty="0">
                <a:latin typeface="Times New Roman"/>
                <a:cs typeface="Times New Roman"/>
              </a:rPr>
              <a:t>Health </a:t>
            </a:r>
            <a:r>
              <a:rPr sz="2800" spc="-5" dirty="0">
                <a:latin typeface="Times New Roman"/>
                <a:cs typeface="Times New Roman"/>
              </a:rPr>
              <a:t>and Safety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Office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University </a:t>
            </a:r>
            <a:r>
              <a:rPr sz="2800" spc="-10" dirty="0">
                <a:latin typeface="Times New Roman"/>
                <a:cs typeface="Times New Roman"/>
              </a:rPr>
              <a:t>Committee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10" dirty="0">
                <a:latin typeface="Times New Roman"/>
                <a:cs typeface="Times New Roman"/>
              </a:rPr>
              <a:t>Animal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Resources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latin typeface="Times New Roman"/>
                <a:cs typeface="Times New Roman"/>
              </a:rPr>
              <a:t>Office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10" dirty="0">
                <a:latin typeface="Times New Roman"/>
                <a:cs typeface="Times New Roman"/>
              </a:rPr>
              <a:t>Human </a:t>
            </a:r>
            <a:r>
              <a:rPr sz="2800" spc="-5" dirty="0">
                <a:latin typeface="Times New Roman"/>
                <a:cs typeface="Times New Roman"/>
              </a:rPr>
              <a:t>Subject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Protection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70" dirty="0">
                <a:latin typeface="Times New Roman"/>
                <a:cs typeface="Times New Roman"/>
              </a:rPr>
              <a:t>ORPA/</a:t>
            </a:r>
            <a:r>
              <a:rPr lang="en-US" sz="2800" spc="-70" dirty="0">
                <a:latin typeface="Times New Roman"/>
                <a:cs typeface="Times New Roman"/>
              </a:rPr>
              <a:t>Unfunded Agreements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UR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Ventures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576" y="229616"/>
            <a:ext cx="3162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</a:t>
            </a:r>
            <a:r>
              <a:rPr sz="4000" spc="-5" dirty="0"/>
              <a:t>R</a:t>
            </a:r>
            <a:r>
              <a:rPr sz="4000" spc="-385" dirty="0"/>
              <a:t>P</a:t>
            </a:r>
            <a:r>
              <a:rPr sz="4000" spc="-10" dirty="0"/>
              <a:t>A</a:t>
            </a:r>
            <a:r>
              <a:rPr sz="4000" spc="-5" dirty="0"/>
              <a:t>/</a:t>
            </a:r>
            <a:r>
              <a:rPr sz="4000" spc="-10" dirty="0"/>
              <a:t>O</a:t>
            </a:r>
            <a:r>
              <a:rPr sz="4000" spc="-5" dirty="0"/>
              <a:t>R</a:t>
            </a:r>
            <a:r>
              <a:rPr sz="4000" spc="-10" dirty="0"/>
              <a:t>A</a:t>
            </a:r>
            <a:r>
              <a:rPr sz="4000" spc="-5" dirty="0"/>
              <a:t>CS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93240"/>
            <a:ext cx="7325359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15" dirty="0">
                <a:latin typeface="Arial"/>
                <a:cs typeface="Arial"/>
              </a:rPr>
              <a:t>Transfer </a:t>
            </a:r>
            <a:r>
              <a:rPr sz="2400" spc="-5" dirty="0">
                <a:latin typeface="Arial"/>
                <a:cs typeface="Arial"/>
              </a:rPr>
              <a:t>procedures for projects vary by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sponsor.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Date of relinquishment needs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determined.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 project is a NIH Multiple PI project, all PIs must  agree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relinquishment.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576" y="458216"/>
            <a:ext cx="3162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</a:t>
            </a:r>
            <a:r>
              <a:rPr sz="4000" spc="-5" dirty="0"/>
              <a:t>R</a:t>
            </a:r>
            <a:r>
              <a:rPr sz="4000" spc="-385" dirty="0"/>
              <a:t>P</a:t>
            </a:r>
            <a:r>
              <a:rPr sz="4000" spc="-10" dirty="0"/>
              <a:t>A</a:t>
            </a:r>
            <a:r>
              <a:rPr sz="4000" spc="-5" dirty="0"/>
              <a:t>/</a:t>
            </a:r>
            <a:r>
              <a:rPr sz="4000" spc="-10" dirty="0"/>
              <a:t>O</a:t>
            </a:r>
            <a:r>
              <a:rPr sz="4000" spc="-5" dirty="0"/>
              <a:t>R</a:t>
            </a:r>
            <a:r>
              <a:rPr sz="4000" spc="-10" dirty="0"/>
              <a:t>A</a:t>
            </a:r>
            <a:r>
              <a:rPr sz="4000" spc="-5" dirty="0"/>
              <a:t>CS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12823"/>
            <a:ext cx="7923530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When a project transfers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new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institution;</a:t>
            </a:r>
            <a:endParaRPr sz="2400" dirty="0">
              <a:latin typeface="Arial"/>
              <a:cs typeface="Arial"/>
            </a:endParaRPr>
          </a:p>
          <a:p>
            <a:pPr marL="469900" marR="82550" indent="-457200">
              <a:lnSpc>
                <a:spcPct val="80000"/>
              </a:lnSpc>
              <a:spcBef>
                <a:spcPts val="230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notifies Program Officer/sponsor of intent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transfer 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project.</a:t>
            </a:r>
            <a:endParaRPr sz="2400" dirty="0">
              <a:latin typeface="Arial"/>
              <a:cs typeface="Arial"/>
            </a:endParaRPr>
          </a:p>
          <a:p>
            <a:pPr marL="469900" marR="873760" indent="-457200">
              <a:lnSpc>
                <a:spcPct val="80000"/>
              </a:lnSpc>
              <a:spcBef>
                <a:spcPts val="23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Department and ORACS work on relinquishment  statement</a:t>
            </a:r>
            <a:r>
              <a:rPr sz="2400" spc="-5" dirty="0" smtClean="0">
                <a:latin typeface="Arial"/>
                <a:cs typeface="Arial"/>
              </a:rPr>
              <a:t>.</a:t>
            </a:r>
            <a:r>
              <a:rPr lang="en-US" sz="2400" spc="-5" dirty="0" smtClean="0">
                <a:latin typeface="Arial"/>
                <a:cs typeface="Arial"/>
              </a:rPr>
              <a:t> A copy of internal UR form can </a:t>
            </a:r>
            <a:r>
              <a:rPr lang="en-US" sz="2400" spc="-5" dirty="0">
                <a:latin typeface="Arial"/>
                <a:cs typeface="Arial"/>
              </a:rPr>
              <a:t>be found here: </a:t>
            </a:r>
            <a:r>
              <a:rPr lang="en-US" sz="2400" spc="-5" dirty="0" smtClean="0">
                <a:latin typeface="Arial"/>
                <a:cs typeface="Arial"/>
                <a:hlinkClick r:id="rId3"/>
              </a:rPr>
              <a:t>Relinquishment Form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3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Determine if a portion will be subcontracted back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</a:t>
            </a:r>
            <a:endParaRPr sz="2400" dirty="0">
              <a:latin typeface="Arial"/>
              <a:cs typeface="Arial"/>
            </a:endParaRPr>
          </a:p>
          <a:p>
            <a:pPr marL="469900" marR="82550" indent="-457200">
              <a:lnSpc>
                <a:spcPts val="2590"/>
              </a:lnSpc>
              <a:spcBef>
                <a:spcPts val="234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there are subawards, work with </a:t>
            </a:r>
            <a:r>
              <a:rPr sz="2400" spc="-50" dirty="0">
                <a:latin typeface="Arial"/>
                <a:cs typeface="Arial"/>
              </a:rPr>
              <a:t>ORPA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notify those  third parties</a:t>
            </a:r>
            <a:endParaRPr sz="2400" dirty="0">
              <a:latin typeface="Arial"/>
              <a:cs typeface="Arial"/>
            </a:endParaRPr>
          </a:p>
          <a:p>
            <a:pPr marL="1213485" lvl="1" indent="-457834">
              <a:lnSpc>
                <a:spcPts val="2410"/>
              </a:lnSpc>
              <a:buChar char="–"/>
              <a:tabLst>
                <a:tab pos="1213485" algn="l"/>
                <a:tab pos="1214120" algn="l"/>
              </a:tabLst>
            </a:pPr>
            <a:r>
              <a:rPr sz="2400" spc="-5" dirty="0">
                <a:latin typeface="Arial"/>
                <a:cs typeface="Arial"/>
              </a:rPr>
              <a:t>Amendment with new end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date</a:t>
            </a:r>
            <a:endParaRPr sz="2400" dirty="0">
              <a:latin typeface="Arial"/>
              <a:cs typeface="Arial"/>
            </a:endParaRPr>
          </a:p>
          <a:p>
            <a:pPr marL="1213485" lvl="1" indent="-457834">
              <a:lnSpc>
                <a:spcPts val="2735"/>
              </a:lnSpc>
              <a:buChar char="–"/>
              <a:tabLst>
                <a:tab pos="1213485" algn="l"/>
                <a:tab pos="1214120" algn="l"/>
              </a:tabLst>
            </a:pPr>
            <a:r>
              <a:rPr sz="2400" spc="-5" dirty="0">
                <a:latin typeface="Arial"/>
                <a:cs typeface="Arial"/>
              </a:rPr>
              <a:t>Need for final invoice and final invention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report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576" y="153416"/>
            <a:ext cx="3162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</a:t>
            </a:r>
            <a:r>
              <a:rPr sz="4000" spc="-5" dirty="0"/>
              <a:t>R</a:t>
            </a:r>
            <a:r>
              <a:rPr sz="4000" spc="-385" dirty="0"/>
              <a:t>P</a:t>
            </a:r>
            <a:r>
              <a:rPr sz="4000" spc="-10" dirty="0"/>
              <a:t>A</a:t>
            </a:r>
            <a:r>
              <a:rPr sz="4000" spc="-5" dirty="0"/>
              <a:t>/</a:t>
            </a:r>
            <a:r>
              <a:rPr sz="4000" spc="-10" dirty="0"/>
              <a:t>O</a:t>
            </a:r>
            <a:r>
              <a:rPr sz="4000" spc="-5" dirty="0"/>
              <a:t>R</a:t>
            </a:r>
            <a:r>
              <a:rPr sz="4000" spc="-10" dirty="0"/>
              <a:t>A</a:t>
            </a:r>
            <a:r>
              <a:rPr sz="4000" spc="-5" dirty="0"/>
              <a:t>CS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942847"/>
            <a:ext cx="7975600" cy="52197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1015365" indent="-342900">
              <a:lnSpc>
                <a:spcPts val="23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Ensure account is reconciled, encumbrances are  identified and final invoices are obtained for </a:t>
            </a:r>
            <a:r>
              <a:rPr sz="2400" spc="-10" dirty="0">
                <a:latin typeface="Arial"/>
                <a:cs typeface="Arial"/>
              </a:rPr>
              <a:t>any  </a:t>
            </a:r>
            <a:r>
              <a:rPr sz="2400" spc="-5" dirty="0">
                <a:latin typeface="Arial"/>
                <a:cs typeface="Arial"/>
              </a:rPr>
              <a:t>subagreements.</a:t>
            </a:r>
            <a:endParaRPr sz="2400">
              <a:latin typeface="Arial"/>
              <a:cs typeface="Arial"/>
            </a:endParaRPr>
          </a:p>
          <a:p>
            <a:pPr marL="469900" marR="480695" indent="-457200">
              <a:lnSpc>
                <a:spcPct val="80000"/>
              </a:lnSpc>
              <a:spcBef>
                <a:spcPts val="233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Prior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termination, ensure all closeout costs have  been processed, all cost sharing commitments have  been completed and documented, and all program  income has been deposited and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recorded.</a:t>
            </a:r>
            <a:endParaRPr sz="2400">
              <a:latin typeface="Arial"/>
              <a:cs typeface="Arial"/>
            </a:endParaRPr>
          </a:p>
          <a:p>
            <a:pPr marL="469900" marR="102870" indent="-457200">
              <a:lnSpc>
                <a:spcPct val="80000"/>
              </a:lnSpc>
              <a:spcBef>
                <a:spcPts val="230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35" dirty="0">
                <a:latin typeface="Arial"/>
                <a:cs typeface="Arial"/>
              </a:rPr>
              <a:t>Terminate </a:t>
            </a:r>
            <a:r>
              <a:rPr sz="2400" spc="-5" dirty="0">
                <a:latin typeface="Arial"/>
                <a:cs typeface="Arial"/>
              </a:rPr>
              <a:t>on-line purchasing privileges, blanket orders  and PCard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access.</a:t>
            </a:r>
            <a:endParaRPr sz="2400">
              <a:latin typeface="Arial"/>
              <a:cs typeface="Arial"/>
            </a:endParaRPr>
          </a:p>
          <a:p>
            <a:pPr marL="469900" marR="1174750" indent="-457200">
              <a:lnSpc>
                <a:spcPct val="100000"/>
              </a:lnSpc>
              <a:spcBef>
                <a:spcPts val="230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must be current on all required reports (e.g.,  progress reports, final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reports).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ts val="2300"/>
              </a:lnSpc>
              <a:spcBef>
                <a:spcPts val="228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the PI has pending proposals within a fundable score,  notify the potential sponsors and their seek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guidance.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576" y="458216"/>
            <a:ext cx="3162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</a:t>
            </a:r>
            <a:r>
              <a:rPr sz="4000" spc="-5" dirty="0"/>
              <a:t>R</a:t>
            </a:r>
            <a:r>
              <a:rPr sz="4000" spc="-385" dirty="0"/>
              <a:t>P</a:t>
            </a:r>
            <a:r>
              <a:rPr sz="4000" spc="-10" dirty="0"/>
              <a:t>A</a:t>
            </a:r>
            <a:r>
              <a:rPr sz="4000" spc="-5" dirty="0"/>
              <a:t>/</a:t>
            </a:r>
            <a:r>
              <a:rPr sz="4000" spc="-10" dirty="0"/>
              <a:t>O</a:t>
            </a:r>
            <a:r>
              <a:rPr sz="4000" spc="-5" dirty="0"/>
              <a:t>R</a:t>
            </a:r>
            <a:r>
              <a:rPr sz="4000" spc="-10" dirty="0"/>
              <a:t>A</a:t>
            </a:r>
            <a:r>
              <a:rPr sz="4000" spc="-5" dirty="0"/>
              <a:t>CS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805432"/>
            <a:ext cx="7955915" cy="312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When a project remains at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2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Determine if PI will maintain an appointment at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</a:t>
            </a:r>
            <a:endParaRPr sz="2400">
              <a:latin typeface="Arial"/>
              <a:cs typeface="Arial"/>
            </a:endParaRPr>
          </a:p>
          <a:p>
            <a:pPr marL="1213485" lvl="1" indent="-457834">
              <a:lnSpc>
                <a:spcPct val="100000"/>
              </a:lnSpc>
              <a:spcBef>
                <a:spcPts val="2115"/>
              </a:spcBef>
              <a:buChar char="–"/>
              <a:tabLst>
                <a:tab pos="1213485" algn="l"/>
                <a:tab pos="121412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so, will it be a paid or unpaid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appointment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2300">
              <a:latin typeface="Arial"/>
              <a:cs typeface="Arial"/>
            </a:endParaRPr>
          </a:p>
          <a:p>
            <a:pPr marL="1213485" marR="5080" lvl="1" indent="-457200">
              <a:lnSpc>
                <a:spcPct val="80000"/>
              </a:lnSpc>
              <a:buChar char="–"/>
              <a:tabLst>
                <a:tab pos="1213485" algn="l"/>
                <a:tab pos="1214120" algn="l"/>
                <a:tab pos="7334884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not, a new PI must be identified and a  justification statement will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signed by PI  and </a:t>
            </a:r>
            <a:r>
              <a:rPr sz="2400" spc="-50" dirty="0">
                <a:latin typeface="Arial"/>
                <a:cs typeface="Arial"/>
              </a:rPr>
              <a:t>ORPA </a:t>
            </a:r>
            <a:r>
              <a:rPr sz="2400" spc="-5" dirty="0">
                <a:latin typeface="Arial"/>
                <a:cs typeface="Arial"/>
              </a:rPr>
              <a:t>and sent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sponsor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approval.	The  new </a:t>
            </a:r>
            <a:r>
              <a:rPr sz="2400" spc="-15" dirty="0">
                <a:latin typeface="Arial"/>
                <a:cs typeface="Arial"/>
              </a:rPr>
              <a:t>PI’s </a:t>
            </a:r>
            <a:r>
              <a:rPr sz="2400" spc="-5" dirty="0">
                <a:latin typeface="Arial"/>
                <a:cs typeface="Arial"/>
              </a:rPr>
              <a:t>Biosketch will also be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2347</Words>
  <Application>Microsoft Office PowerPoint</Application>
  <PresentationFormat>On-screen Show (4:3)</PresentationFormat>
  <Paragraphs>284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CLASP Module</vt:lpstr>
      <vt:lpstr>Objectives</vt:lpstr>
      <vt:lpstr>General Principles</vt:lpstr>
      <vt:lpstr>Background - PI Movement  to a Peer Institution</vt:lpstr>
      <vt:lpstr>PI Movement to a Peer Institution  Possible Offices to Contact</vt:lpstr>
      <vt:lpstr>ORPA/ORACS</vt:lpstr>
      <vt:lpstr>ORPA/ORACS</vt:lpstr>
      <vt:lpstr>ORPA/ORACS</vt:lpstr>
      <vt:lpstr>ORPA/ORACS</vt:lpstr>
      <vt:lpstr>Property Office</vt:lpstr>
      <vt:lpstr>Property Office</vt:lpstr>
      <vt:lpstr>Personnel/Human Resources</vt:lpstr>
      <vt:lpstr>Environmental Health and Safety  (EH&amp;S)</vt:lpstr>
      <vt:lpstr>University Committee on Animal Resources  (UCAR)</vt:lpstr>
      <vt:lpstr>Office for Human Subject  Protection (OHSP)</vt:lpstr>
      <vt:lpstr>Office for Human Subject  Protection (OHSP)</vt:lpstr>
      <vt:lpstr>ORPA/ Unfunded Agreements Team </vt:lpstr>
      <vt:lpstr>UR Ventures Considerations</vt:lpstr>
      <vt:lpstr>Other Considerations</vt:lpstr>
      <vt:lpstr>Other Considerations</vt:lpstr>
      <vt:lpstr>Other Considerations</vt:lpstr>
      <vt:lpstr>PI Movement to the UR  Possible Offices to be Contact</vt:lpstr>
      <vt:lpstr>ORPA/ORACS</vt:lpstr>
      <vt:lpstr>ORPA/ORACS</vt:lpstr>
      <vt:lpstr>ORPA/ORACS</vt:lpstr>
      <vt:lpstr>Property Office</vt:lpstr>
      <vt:lpstr>Personnel/Human Resources</vt:lpstr>
      <vt:lpstr>Environmental Health and Safety  (EH&amp;S)</vt:lpstr>
      <vt:lpstr>University Committee on Animal  Resources (UCAR)</vt:lpstr>
      <vt:lpstr>Office for Human Subject  Protection (OHSP)</vt:lpstr>
      <vt:lpstr>ORPA/ Unfunded Agreements Team</vt:lpstr>
      <vt:lpstr>UR Ventures</vt:lpstr>
      <vt:lpstr>Other Considerations</vt:lpstr>
      <vt:lpstr>Other Considerations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Audit</dc:creator>
  <cp:lastModifiedBy>Corriveau, Anne</cp:lastModifiedBy>
  <cp:revision>8</cp:revision>
  <cp:lastPrinted>2023-06-27T16:40:46Z</cp:lastPrinted>
  <dcterms:created xsi:type="dcterms:W3CDTF">2023-05-30T18:39:06Z</dcterms:created>
  <dcterms:modified xsi:type="dcterms:W3CDTF">2023-06-29T16:15:24Z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2016-05-03T00:00:00Z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2023-05-30T00:00:00Z</vt:filetime>
  </property>
</Properties>
</file>