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330" r:id="rId4"/>
    <p:sldId id="331" r:id="rId5"/>
    <p:sldId id="332" r:id="rId6"/>
    <p:sldId id="336" r:id="rId7"/>
    <p:sldId id="335" r:id="rId8"/>
    <p:sldId id="334" r:id="rId9"/>
    <p:sldId id="333" r:id="rId10"/>
    <p:sldId id="340" r:id="rId11"/>
    <p:sldId id="338" r:id="rId12"/>
    <p:sldId id="347" r:id="rId13"/>
    <p:sldId id="346" r:id="rId14"/>
    <p:sldId id="339" r:id="rId15"/>
    <p:sldId id="348" r:id="rId16"/>
    <p:sldId id="344" r:id="rId17"/>
    <p:sldId id="343" r:id="rId18"/>
    <p:sldId id="342" r:id="rId19"/>
    <p:sldId id="341" r:id="rId20"/>
    <p:sldId id="25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208" autoAdjust="0"/>
    <p:restoredTop sz="73723" autoAdjust="0"/>
  </p:normalViewPr>
  <p:slideViewPr>
    <p:cSldViewPr snapToGrid="0">
      <p:cViewPr varScale="1">
        <p:scale>
          <a:sx n="54" d="100"/>
          <a:sy n="54" d="100"/>
        </p:scale>
        <p:origin x="118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FD0A34-315A-4FDE-A958-59343EC1B86D}"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C91C1B-4EAF-4AE0-BB58-FD91A922ADC5}" type="slidenum">
              <a:rPr lang="en-US" smtClean="0"/>
              <a:t>‹#›</a:t>
            </a:fld>
            <a:endParaRPr lang="en-US"/>
          </a:p>
        </p:txBody>
      </p:sp>
    </p:spTree>
    <p:extLst>
      <p:ext uri="{BB962C8B-B14F-4D97-AF65-F5344CB8AC3E}">
        <p14:creationId xmlns:p14="http://schemas.microsoft.com/office/powerpoint/2010/main" val="2030014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6C91C1B-4EAF-4AE0-BB58-FD91A922ADC5}" type="slidenum">
              <a:rPr lang="en-US" smtClean="0"/>
              <a:t>2</a:t>
            </a:fld>
            <a:endParaRPr lang="en-US" dirty="0"/>
          </a:p>
        </p:txBody>
      </p:sp>
    </p:spTree>
    <p:extLst>
      <p:ext uri="{BB962C8B-B14F-4D97-AF65-F5344CB8AC3E}">
        <p14:creationId xmlns:p14="http://schemas.microsoft.com/office/powerpoint/2010/main" val="4556475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7BE88F-002A-3A69-E8C9-AF9623566C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AD32C3-78A9-05C3-CC28-D67CF3E92C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EE96FD-6834-8BD0-F782-43223BF37D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DA6A53-DA96-69D1-1740-3C8816C4F1BA}"/>
              </a:ext>
            </a:extLst>
          </p:cNvPr>
          <p:cNvSpPr>
            <a:spLocks noGrp="1"/>
          </p:cNvSpPr>
          <p:nvPr>
            <p:ph type="sldNum" sz="quarter" idx="5"/>
          </p:nvPr>
        </p:nvSpPr>
        <p:spPr/>
        <p:txBody>
          <a:bodyPr/>
          <a:lstStyle/>
          <a:p>
            <a:fld id="{DD59231E-0490-47E0-818B-1AC8D611724A}" type="slidenum">
              <a:rPr lang="en-US" smtClean="0"/>
              <a:t>11</a:t>
            </a:fld>
            <a:endParaRPr lang="en-US" dirty="0"/>
          </a:p>
        </p:txBody>
      </p:sp>
    </p:spTree>
    <p:extLst>
      <p:ext uri="{BB962C8B-B14F-4D97-AF65-F5344CB8AC3E}">
        <p14:creationId xmlns:p14="http://schemas.microsoft.com/office/powerpoint/2010/main" val="1996130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B6259-F9A7-BD58-C428-00F12638E8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32027FA-D1BC-DA16-EC37-1136430E96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A88D9B-9CD8-E923-77AD-3579AAEF59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54AB52-FA67-2C1F-2A83-A1A155A0F108}"/>
              </a:ext>
            </a:extLst>
          </p:cNvPr>
          <p:cNvSpPr>
            <a:spLocks noGrp="1"/>
          </p:cNvSpPr>
          <p:nvPr>
            <p:ph type="sldNum" sz="quarter" idx="5"/>
          </p:nvPr>
        </p:nvSpPr>
        <p:spPr/>
        <p:txBody>
          <a:bodyPr/>
          <a:lstStyle/>
          <a:p>
            <a:fld id="{DD59231E-0490-47E0-818B-1AC8D611724A}" type="slidenum">
              <a:rPr lang="en-US" smtClean="0"/>
              <a:t>12</a:t>
            </a:fld>
            <a:endParaRPr lang="en-US" dirty="0"/>
          </a:p>
        </p:txBody>
      </p:sp>
    </p:spTree>
    <p:extLst>
      <p:ext uri="{BB962C8B-B14F-4D97-AF65-F5344CB8AC3E}">
        <p14:creationId xmlns:p14="http://schemas.microsoft.com/office/powerpoint/2010/main" val="3208338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378F3B-6987-B3ED-8E00-38240028C2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F09E2B-3AAB-4D0A-9681-0187F117298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B8FA62-4B0F-376D-C547-4D3BEFFAA2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8626A5-397F-8302-BDEA-5290D057FBD9}"/>
              </a:ext>
            </a:extLst>
          </p:cNvPr>
          <p:cNvSpPr>
            <a:spLocks noGrp="1"/>
          </p:cNvSpPr>
          <p:nvPr>
            <p:ph type="sldNum" sz="quarter" idx="5"/>
          </p:nvPr>
        </p:nvSpPr>
        <p:spPr/>
        <p:txBody>
          <a:bodyPr/>
          <a:lstStyle/>
          <a:p>
            <a:fld id="{DD59231E-0490-47E0-818B-1AC8D611724A}" type="slidenum">
              <a:rPr lang="en-US" smtClean="0"/>
              <a:t>13</a:t>
            </a:fld>
            <a:endParaRPr lang="en-US" dirty="0"/>
          </a:p>
        </p:txBody>
      </p:sp>
    </p:spTree>
    <p:extLst>
      <p:ext uri="{BB962C8B-B14F-4D97-AF65-F5344CB8AC3E}">
        <p14:creationId xmlns:p14="http://schemas.microsoft.com/office/powerpoint/2010/main" val="590149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39BCD-D122-40E0-EEED-395E56EB65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B5093A-EF7F-1848-4160-292124A1BD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31546C-0D7A-2068-436A-32C507BBB0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05F518-FC88-5C59-0DDC-C208F1264B36}"/>
              </a:ext>
            </a:extLst>
          </p:cNvPr>
          <p:cNvSpPr>
            <a:spLocks noGrp="1"/>
          </p:cNvSpPr>
          <p:nvPr>
            <p:ph type="sldNum" sz="quarter" idx="5"/>
          </p:nvPr>
        </p:nvSpPr>
        <p:spPr/>
        <p:txBody>
          <a:bodyPr/>
          <a:lstStyle/>
          <a:p>
            <a:fld id="{DD59231E-0490-47E0-818B-1AC8D611724A}" type="slidenum">
              <a:rPr lang="en-US" smtClean="0"/>
              <a:t>14</a:t>
            </a:fld>
            <a:endParaRPr lang="en-US" dirty="0"/>
          </a:p>
        </p:txBody>
      </p:sp>
    </p:spTree>
    <p:extLst>
      <p:ext uri="{BB962C8B-B14F-4D97-AF65-F5344CB8AC3E}">
        <p14:creationId xmlns:p14="http://schemas.microsoft.com/office/powerpoint/2010/main" val="35390320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22F1D-E0CA-47F3-F5CF-B14C75A957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19E771-C9F1-58DC-4605-FB2DBEBDE9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AB8EF1-B906-BDED-FDD4-AE189E968E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1F98285-9807-4B6F-7502-A81D8E3F28AF}"/>
              </a:ext>
            </a:extLst>
          </p:cNvPr>
          <p:cNvSpPr>
            <a:spLocks noGrp="1"/>
          </p:cNvSpPr>
          <p:nvPr>
            <p:ph type="sldNum" sz="quarter" idx="5"/>
          </p:nvPr>
        </p:nvSpPr>
        <p:spPr/>
        <p:txBody>
          <a:bodyPr/>
          <a:lstStyle/>
          <a:p>
            <a:fld id="{DD59231E-0490-47E0-818B-1AC8D611724A}" type="slidenum">
              <a:rPr lang="en-US" smtClean="0"/>
              <a:t>15</a:t>
            </a:fld>
            <a:endParaRPr lang="en-US" dirty="0"/>
          </a:p>
        </p:txBody>
      </p:sp>
    </p:spTree>
    <p:extLst>
      <p:ext uri="{BB962C8B-B14F-4D97-AF65-F5344CB8AC3E}">
        <p14:creationId xmlns:p14="http://schemas.microsoft.com/office/powerpoint/2010/main" val="28962497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65CD4-0637-A8EA-2A2A-75359FB64D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DFDE1D-D3ED-07E6-D22E-32420BE3D2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BAD113-4A28-163D-4356-5817AAE0D2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93B5A2-4332-9E46-D26E-B01E82B99CAB}"/>
              </a:ext>
            </a:extLst>
          </p:cNvPr>
          <p:cNvSpPr>
            <a:spLocks noGrp="1"/>
          </p:cNvSpPr>
          <p:nvPr>
            <p:ph type="sldNum" sz="quarter" idx="5"/>
          </p:nvPr>
        </p:nvSpPr>
        <p:spPr/>
        <p:txBody>
          <a:bodyPr/>
          <a:lstStyle/>
          <a:p>
            <a:fld id="{DD59231E-0490-47E0-818B-1AC8D611724A}" type="slidenum">
              <a:rPr lang="en-US" smtClean="0"/>
              <a:t>16</a:t>
            </a:fld>
            <a:endParaRPr lang="en-US" dirty="0"/>
          </a:p>
        </p:txBody>
      </p:sp>
    </p:spTree>
    <p:extLst>
      <p:ext uri="{BB962C8B-B14F-4D97-AF65-F5344CB8AC3E}">
        <p14:creationId xmlns:p14="http://schemas.microsoft.com/office/powerpoint/2010/main" val="2712365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6FD08-B3DA-E3FD-CF1F-412A1EFD9D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F4CFEA-84D3-B921-B9B9-983A4DFD276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A4DFE2-9848-5654-F446-D4C2F23099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016AF0-5EE6-3C8F-8745-95B26486EACB}"/>
              </a:ext>
            </a:extLst>
          </p:cNvPr>
          <p:cNvSpPr>
            <a:spLocks noGrp="1"/>
          </p:cNvSpPr>
          <p:nvPr>
            <p:ph type="sldNum" sz="quarter" idx="5"/>
          </p:nvPr>
        </p:nvSpPr>
        <p:spPr/>
        <p:txBody>
          <a:bodyPr/>
          <a:lstStyle/>
          <a:p>
            <a:fld id="{DD59231E-0490-47E0-818B-1AC8D611724A}" type="slidenum">
              <a:rPr lang="en-US" smtClean="0"/>
              <a:t>17</a:t>
            </a:fld>
            <a:endParaRPr lang="en-US" dirty="0"/>
          </a:p>
        </p:txBody>
      </p:sp>
    </p:spTree>
    <p:extLst>
      <p:ext uri="{BB962C8B-B14F-4D97-AF65-F5344CB8AC3E}">
        <p14:creationId xmlns:p14="http://schemas.microsoft.com/office/powerpoint/2010/main" val="6100518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A03CF-9C84-5B42-E710-677774D122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CF47F-81BC-B29F-DB8C-D6B7F4BEC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BA4B2-272F-15CC-D1EC-78ADDB1767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143F9E-4B9D-A9EC-93CC-025FF314789E}"/>
              </a:ext>
            </a:extLst>
          </p:cNvPr>
          <p:cNvSpPr>
            <a:spLocks noGrp="1"/>
          </p:cNvSpPr>
          <p:nvPr>
            <p:ph type="sldNum" sz="quarter" idx="5"/>
          </p:nvPr>
        </p:nvSpPr>
        <p:spPr/>
        <p:txBody>
          <a:bodyPr/>
          <a:lstStyle/>
          <a:p>
            <a:fld id="{DD59231E-0490-47E0-818B-1AC8D611724A}" type="slidenum">
              <a:rPr lang="en-US" smtClean="0"/>
              <a:t>18</a:t>
            </a:fld>
            <a:endParaRPr lang="en-US" dirty="0"/>
          </a:p>
        </p:txBody>
      </p:sp>
    </p:spTree>
    <p:extLst>
      <p:ext uri="{BB962C8B-B14F-4D97-AF65-F5344CB8AC3E}">
        <p14:creationId xmlns:p14="http://schemas.microsoft.com/office/powerpoint/2010/main" val="28791619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D6533-FE00-AB4D-C497-BD7B3254FC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92AF33-AC24-1DCE-75C0-2FD081850B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C923BD-7DF2-C403-8A30-52E7288DED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2CBB2B-936F-ADE9-E8A7-A4422EDB02F6}"/>
              </a:ext>
            </a:extLst>
          </p:cNvPr>
          <p:cNvSpPr>
            <a:spLocks noGrp="1"/>
          </p:cNvSpPr>
          <p:nvPr>
            <p:ph type="sldNum" sz="quarter" idx="5"/>
          </p:nvPr>
        </p:nvSpPr>
        <p:spPr/>
        <p:txBody>
          <a:bodyPr/>
          <a:lstStyle/>
          <a:p>
            <a:fld id="{DD59231E-0490-47E0-818B-1AC8D611724A}" type="slidenum">
              <a:rPr lang="en-US" smtClean="0"/>
              <a:t>19</a:t>
            </a:fld>
            <a:endParaRPr lang="en-US" dirty="0"/>
          </a:p>
        </p:txBody>
      </p:sp>
    </p:spTree>
    <p:extLst>
      <p:ext uri="{BB962C8B-B14F-4D97-AF65-F5344CB8AC3E}">
        <p14:creationId xmlns:p14="http://schemas.microsoft.com/office/powerpoint/2010/main" val="25677239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5478B-A30C-07A4-9007-ED9A0AA547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C51062-E9B5-1BFA-9B9C-0E2C004B07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50B769-40A6-73BA-1639-BE8A479FF9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2B1310-E2E0-4B1B-641E-E1DB370267EA}"/>
              </a:ext>
            </a:extLst>
          </p:cNvPr>
          <p:cNvSpPr>
            <a:spLocks noGrp="1"/>
          </p:cNvSpPr>
          <p:nvPr>
            <p:ph type="sldNum" sz="quarter" idx="5"/>
          </p:nvPr>
        </p:nvSpPr>
        <p:spPr/>
        <p:txBody>
          <a:bodyPr/>
          <a:lstStyle/>
          <a:p>
            <a:fld id="{DD59231E-0490-47E0-818B-1AC8D611724A}" type="slidenum">
              <a:rPr lang="en-US" smtClean="0"/>
              <a:t>3</a:t>
            </a:fld>
            <a:endParaRPr lang="en-US" dirty="0"/>
          </a:p>
        </p:txBody>
      </p:sp>
    </p:spTree>
    <p:extLst>
      <p:ext uri="{BB962C8B-B14F-4D97-AF65-F5344CB8AC3E}">
        <p14:creationId xmlns:p14="http://schemas.microsoft.com/office/powerpoint/2010/main" val="33753153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80EED-7A5F-7365-58FF-6A8CE21A53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F784E3-DA11-B1CD-8C83-F9C8C5EDF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12DD2-4F7B-4960-7C88-3DD4CDA0C0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69AFDC-0954-D8F5-A3E5-3C26B231F44C}"/>
              </a:ext>
            </a:extLst>
          </p:cNvPr>
          <p:cNvSpPr>
            <a:spLocks noGrp="1"/>
          </p:cNvSpPr>
          <p:nvPr>
            <p:ph type="sldNum" sz="quarter" idx="5"/>
          </p:nvPr>
        </p:nvSpPr>
        <p:spPr/>
        <p:txBody>
          <a:bodyPr/>
          <a:lstStyle/>
          <a:p>
            <a:fld id="{DD59231E-0490-47E0-818B-1AC8D611724A}" type="slidenum">
              <a:rPr lang="en-US" smtClean="0"/>
              <a:t>4</a:t>
            </a:fld>
            <a:endParaRPr lang="en-US" dirty="0"/>
          </a:p>
        </p:txBody>
      </p:sp>
    </p:spTree>
    <p:extLst>
      <p:ext uri="{BB962C8B-B14F-4D97-AF65-F5344CB8AC3E}">
        <p14:creationId xmlns:p14="http://schemas.microsoft.com/office/powerpoint/2010/main" val="4107933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FC4991-A7C6-C2AC-8B99-D81C61B17C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283C51-BFC1-96B8-1CAF-A66B32646E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9760C4-5716-CC0F-4E49-B706B2CE42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2DFEC8A-9DD3-A3FF-D3EB-B759689654E9}"/>
              </a:ext>
            </a:extLst>
          </p:cNvPr>
          <p:cNvSpPr>
            <a:spLocks noGrp="1"/>
          </p:cNvSpPr>
          <p:nvPr>
            <p:ph type="sldNum" sz="quarter" idx="5"/>
          </p:nvPr>
        </p:nvSpPr>
        <p:spPr/>
        <p:txBody>
          <a:bodyPr/>
          <a:lstStyle/>
          <a:p>
            <a:fld id="{DD59231E-0490-47E0-818B-1AC8D611724A}" type="slidenum">
              <a:rPr lang="en-US" smtClean="0"/>
              <a:t>5</a:t>
            </a:fld>
            <a:endParaRPr lang="en-US" dirty="0"/>
          </a:p>
        </p:txBody>
      </p:sp>
    </p:spTree>
    <p:extLst>
      <p:ext uri="{BB962C8B-B14F-4D97-AF65-F5344CB8AC3E}">
        <p14:creationId xmlns:p14="http://schemas.microsoft.com/office/powerpoint/2010/main" val="31648276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50782-6ACD-7E4F-2549-EF3454A500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8D4839-F3CB-1F72-4FDA-6C5900756FA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B2F19A-6D5C-8745-73CB-F3FE1F68E5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E43F24E-4C2C-3DFE-06AD-BDEC01088C36}"/>
              </a:ext>
            </a:extLst>
          </p:cNvPr>
          <p:cNvSpPr>
            <a:spLocks noGrp="1"/>
          </p:cNvSpPr>
          <p:nvPr>
            <p:ph type="sldNum" sz="quarter" idx="5"/>
          </p:nvPr>
        </p:nvSpPr>
        <p:spPr/>
        <p:txBody>
          <a:bodyPr/>
          <a:lstStyle/>
          <a:p>
            <a:fld id="{DD59231E-0490-47E0-818B-1AC8D611724A}" type="slidenum">
              <a:rPr lang="en-US" smtClean="0"/>
              <a:t>6</a:t>
            </a:fld>
            <a:endParaRPr lang="en-US" dirty="0"/>
          </a:p>
        </p:txBody>
      </p:sp>
    </p:spTree>
    <p:extLst>
      <p:ext uri="{BB962C8B-B14F-4D97-AF65-F5344CB8AC3E}">
        <p14:creationId xmlns:p14="http://schemas.microsoft.com/office/powerpoint/2010/main" val="33561656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2F8F9-6FC1-8FAA-1827-7A7596FB2B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F836D9-EA35-C45C-8BF2-AC96F6F53B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49BDDE-E9F7-74B2-1DDC-C0CFD8B6F2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0D819C-9219-9024-05D9-6325F952631E}"/>
              </a:ext>
            </a:extLst>
          </p:cNvPr>
          <p:cNvSpPr>
            <a:spLocks noGrp="1"/>
          </p:cNvSpPr>
          <p:nvPr>
            <p:ph type="sldNum" sz="quarter" idx="5"/>
          </p:nvPr>
        </p:nvSpPr>
        <p:spPr/>
        <p:txBody>
          <a:bodyPr/>
          <a:lstStyle/>
          <a:p>
            <a:fld id="{DD59231E-0490-47E0-818B-1AC8D611724A}" type="slidenum">
              <a:rPr lang="en-US" smtClean="0"/>
              <a:t>7</a:t>
            </a:fld>
            <a:endParaRPr lang="en-US" dirty="0"/>
          </a:p>
        </p:txBody>
      </p:sp>
    </p:spTree>
    <p:extLst>
      <p:ext uri="{BB962C8B-B14F-4D97-AF65-F5344CB8AC3E}">
        <p14:creationId xmlns:p14="http://schemas.microsoft.com/office/powerpoint/2010/main" val="1740250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9C2A10-B260-528B-753D-F2F993B3A7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AAF48D-8283-BC0C-F981-811BB01882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92612D-2F1E-A3A4-7A69-2ED325FC4B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3855EE-8AA6-EA28-7A69-0904011CBC40}"/>
              </a:ext>
            </a:extLst>
          </p:cNvPr>
          <p:cNvSpPr>
            <a:spLocks noGrp="1"/>
          </p:cNvSpPr>
          <p:nvPr>
            <p:ph type="sldNum" sz="quarter" idx="5"/>
          </p:nvPr>
        </p:nvSpPr>
        <p:spPr/>
        <p:txBody>
          <a:bodyPr/>
          <a:lstStyle/>
          <a:p>
            <a:fld id="{DD59231E-0490-47E0-818B-1AC8D611724A}" type="slidenum">
              <a:rPr lang="en-US" smtClean="0"/>
              <a:t>8</a:t>
            </a:fld>
            <a:endParaRPr lang="en-US" dirty="0"/>
          </a:p>
        </p:txBody>
      </p:sp>
    </p:spTree>
    <p:extLst>
      <p:ext uri="{BB962C8B-B14F-4D97-AF65-F5344CB8AC3E}">
        <p14:creationId xmlns:p14="http://schemas.microsoft.com/office/powerpoint/2010/main" val="4763094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2C467D-4B79-1052-CAC1-98F88A57E8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9B7C96-9239-0A9C-3046-20C237B2C7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C2F85F-3E0D-D215-7935-F70E53C552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6483F5-0195-1308-8D69-0BCC3DAAB763}"/>
              </a:ext>
            </a:extLst>
          </p:cNvPr>
          <p:cNvSpPr>
            <a:spLocks noGrp="1"/>
          </p:cNvSpPr>
          <p:nvPr>
            <p:ph type="sldNum" sz="quarter" idx="5"/>
          </p:nvPr>
        </p:nvSpPr>
        <p:spPr/>
        <p:txBody>
          <a:bodyPr/>
          <a:lstStyle/>
          <a:p>
            <a:fld id="{DD59231E-0490-47E0-818B-1AC8D611724A}" type="slidenum">
              <a:rPr lang="en-US" smtClean="0"/>
              <a:t>9</a:t>
            </a:fld>
            <a:endParaRPr lang="en-US" dirty="0"/>
          </a:p>
        </p:txBody>
      </p:sp>
    </p:spTree>
    <p:extLst>
      <p:ext uri="{BB962C8B-B14F-4D97-AF65-F5344CB8AC3E}">
        <p14:creationId xmlns:p14="http://schemas.microsoft.com/office/powerpoint/2010/main" val="3888998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8998E-5FE0-2E3C-4AE6-FB15991DD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F86024-9F5B-62F2-5A7C-92B995AEA3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1AAF3AA-111D-8A10-B704-6C862C9DA81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79EFEB-3858-6C15-FD8A-873929049242}"/>
              </a:ext>
            </a:extLst>
          </p:cNvPr>
          <p:cNvSpPr>
            <a:spLocks noGrp="1"/>
          </p:cNvSpPr>
          <p:nvPr>
            <p:ph type="sldNum" sz="quarter" idx="5"/>
          </p:nvPr>
        </p:nvSpPr>
        <p:spPr/>
        <p:txBody>
          <a:bodyPr/>
          <a:lstStyle/>
          <a:p>
            <a:fld id="{DD59231E-0490-47E0-818B-1AC8D611724A}" type="slidenum">
              <a:rPr lang="en-US" smtClean="0"/>
              <a:t>10</a:t>
            </a:fld>
            <a:endParaRPr lang="en-US" dirty="0"/>
          </a:p>
        </p:txBody>
      </p:sp>
    </p:spTree>
    <p:extLst>
      <p:ext uri="{BB962C8B-B14F-4D97-AF65-F5344CB8AC3E}">
        <p14:creationId xmlns:p14="http://schemas.microsoft.com/office/powerpoint/2010/main" val="2656560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843-640E-B86C-A776-8AD2391DB8E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AEFD1F-B91E-1AF4-4135-13268F72DF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77D64D8-5B98-AD53-FC87-4BDDF08CEBE0}"/>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088772DD-4B9D-222E-A4B8-69C75F08995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08A00AA-F5C2-4DCE-F2A2-A17E4D58DFDE}"/>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41958708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86ED4-FB32-BE18-630C-3D7605CCF1B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300A1A-2880-538A-C9E3-88FAA7AB1B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E8E0CF-164B-C43C-9F69-1AA06D9831FC}"/>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13CB5ECA-BEAE-A3F8-DB53-4219E6E1BC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A4B7C8C-C043-A30A-EA1B-2D0DBD1EDE6F}"/>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2982302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7ABBD3-1CDE-D5DF-ADAD-8B05769969A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FB0CD5E-0D85-A4B9-35FB-EBA4FB1F51C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308B3A-02F5-B0B1-6229-444DAAE92612}"/>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B4CC0252-B599-040F-73BC-ACA41ED1561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78453D1-7D77-99C4-1E58-BC70FE8B04BE}"/>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3974369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EBF86-29C2-24FB-D798-D744DDE2BA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C8EB3A-26B6-F98D-0D9A-A5F76B2D9F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0F490D-3D25-579E-F556-176B9C648117}"/>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4B56B2E4-CF87-7AFC-A50F-A291F55342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761833-0A3E-D3D3-6CC0-E63DAD0623FF}"/>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2660563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D7AAF-6B23-D620-2016-E59F69C600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9B2F22-8411-DF35-2DBE-569CBEC47E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DA5326-71AF-5C37-E44A-17C4DE884C1E}"/>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83AC975A-9621-EEDF-67D3-C4A99D99ED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FA5F4D7-34B3-32F7-EF66-9A825FFB47F4}"/>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547975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009C9-1554-9666-81B6-C1A68D550F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2AB68D-7AD6-881B-7718-57F3A3F82E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1D213A-4200-DA4B-FC89-75A524C67A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1A4627F-66AA-DDC0-DE29-3B4E6CF36DB2}"/>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6" name="Footer Placeholder 5">
            <a:extLst>
              <a:ext uri="{FF2B5EF4-FFF2-40B4-BE49-F238E27FC236}">
                <a16:creationId xmlns:a16="http://schemas.microsoft.com/office/drawing/2014/main" id="{23242112-F817-A056-34A1-4F5E1F81B32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5AD50FF-FE95-F2B5-FD19-5E38B75E1188}"/>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2619404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64E38-5F3A-BE1B-FD12-F5F9C0D13F0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F6BE71-8FE4-6068-1FB6-4C6C00AA1E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810F1D-B6E5-CD59-F703-9AA69EB28DC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AFA930B-336B-79ED-2CDB-387F61BB4C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26999B-1FD3-83A3-C9C6-5DD1EB3CD1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B9CDD4-39F7-2263-7345-84DD3F70A884}"/>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8" name="Footer Placeholder 7">
            <a:extLst>
              <a:ext uri="{FF2B5EF4-FFF2-40B4-BE49-F238E27FC236}">
                <a16:creationId xmlns:a16="http://schemas.microsoft.com/office/drawing/2014/main" id="{9413A53D-7BD0-B1F2-0864-EEFCBF317D3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62168BF-534B-3D07-F19F-6D2A0558D970}"/>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3723336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667D-29FB-AA27-7C2F-887785CEAD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E76BF1-F4D4-1798-9975-16D2ED6E37DA}"/>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4" name="Footer Placeholder 3">
            <a:extLst>
              <a:ext uri="{FF2B5EF4-FFF2-40B4-BE49-F238E27FC236}">
                <a16:creationId xmlns:a16="http://schemas.microsoft.com/office/drawing/2014/main" id="{66269B94-FFFB-83AB-42BD-D3B2BF1AB4C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57A841D-5085-728A-9E0C-DB61F9E500A7}"/>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490297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BE16F2-9F19-3E54-5463-D368AF97CE3E}"/>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3" name="Footer Placeholder 2">
            <a:extLst>
              <a:ext uri="{FF2B5EF4-FFF2-40B4-BE49-F238E27FC236}">
                <a16:creationId xmlns:a16="http://schemas.microsoft.com/office/drawing/2014/main" id="{5EDCB2F9-E37D-E35F-A7D4-1F56F4F97C3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AD8106C-D2EA-EBDB-6928-03907371C80D}"/>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2017517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59921-CDAC-FC00-7248-B77EF00230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49D6408-6A07-71C3-30F8-89144326C0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5534A9-E989-1B6F-70FC-A5AC67DAE3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91E0E9-088A-FBDB-AA7D-1AD329CEF4CA}"/>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6" name="Footer Placeholder 5">
            <a:extLst>
              <a:ext uri="{FF2B5EF4-FFF2-40B4-BE49-F238E27FC236}">
                <a16:creationId xmlns:a16="http://schemas.microsoft.com/office/drawing/2014/main" id="{235920C9-EB01-F587-748B-376DDA3503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B230590-DE84-00C1-E881-17AC1586D05D}"/>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3608932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7A9D9-595F-36B8-BC69-74CDAE9828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4696AF-3581-3FEC-E77E-893F16532C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26F757B-9BAB-A514-5645-7923A86D35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F357637-7DF2-A74E-7711-C9D9104FB60B}"/>
              </a:ext>
            </a:extLst>
          </p:cNvPr>
          <p:cNvSpPr>
            <a:spLocks noGrp="1"/>
          </p:cNvSpPr>
          <p:nvPr>
            <p:ph type="dt" sz="half" idx="10"/>
          </p:nvPr>
        </p:nvSpPr>
        <p:spPr/>
        <p:txBody>
          <a:bodyPr/>
          <a:lstStyle/>
          <a:p>
            <a:fld id="{513AC0D1-8663-4BA8-B53E-FD825841ECF3}" type="datetimeFigureOut">
              <a:rPr lang="en-US" smtClean="0"/>
              <a:t>6/30/2026</a:t>
            </a:fld>
            <a:endParaRPr lang="en-US" dirty="0"/>
          </a:p>
        </p:txBody>
      </p:sp>
      <p:sp>
        <p:nvSpPr>
          <p:cNvPr id="6" name="Footer Placeholder 5">
            <a:extLst>
              <a:ext uri="{FF2B5EF4-FFF2-40B4-BE49-F238E27FC236}">
                <a16:creationId xmlns:a16="http://schemas.microsoft.com/office/drawing/2014/main" id="{6E3448AC-E99A-979A-60D6-FF1BE78718A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3A5ADF7-AA5E-9DEE-F588-65469090F0BF}"/>
              </a:ext>
            </a:extLst>
          </p:cNvPr>
          <p:cNvSpPr>
            <a:spLocks noGrp="1"/>
          </p:cNvSpPr>
          <p:nvPr>
            <p:ph type="sldNum" sz="quarter" idx="12"/>
          </p:nvPr>
        </p:nvSpPr>
        <p:spPr/>
        <p:txBody>
          <a:bodyPr/>
          <a:lstStyle/>
          <a:p>
            <a:fld id="{501C47D5-75C9-4F28-AD65-2A1CA2A15AB0}" type="slidenum">
              <a:rPr lang="en-US" smtClean="0"/>
              <a:t>‹#›</a:t>
            </a:fld>
            <a:endParaRPr lang="en-US" dirty="0"/>
          </a:p>
        </p:txBody>
      </p:sp>
    </p:spTree>
    <p:extLst>
      <p:ext uri="{BB962C8B-B14F-4D97-AF65-F5344CB8AC3E}">
        <p14:creationId xmlns:p14="http://schemas.microsoft.com/office/powerpoint/2010/main" val="2856365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1D279-B0FB-A790-3996-6B53765CBF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FF5EBE0-538D-9FE3-C1D0-71F306507D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72E0AC-D31C-E129-FFE5-FC6D24CB41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AC0D1-8663-4BA8-B53E-FD825841ECF3}" type="datetimeFigureOut">
              <a:rPr lang="en-US" smtClean="0"/>
              <a:t>6/30/2026</a:t>
            </a:fld>
            <a:endParaRPr lang="en-US" dirty="0"/>
          </a:p>
        </p:txBody>
      </p:sp>
      <p:sp>
        <p:nvSpPr>
          <p:cNvPr id="5" name="Footer Placeholder 4">
            <a:extLst>
              <a:ext uri="{FF2B5EF4-FFF2-40B4-BE49-F238E27FC236}">
                <a16:creationId xmlns:a16="http://schemas.microsoft.com/office/drawing/2014/main" id="{A37BB964-5503-D10F-A3FD-AE433D253B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A2A325F-337F-0393-2D53-E0A5742A4AB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1C47D5-75C9-4F28-AD65-2A1CA2A15AB0}" type="slidenum">
              <a:rPr lang="en-US" smtClean="0"/>
              <a:t>‹#›</a:t>
            </a:fld>
            <a:endParaRPr lang="en-US" dirty="0"/>
          </a:p>
        </p:txBody>
      </p:sp>
    </p:spTree>
    <p:extLst>
      <p:ext uri="{BB962C8B-B14F-4D97-AF65-F5344CB8AC3E}">
        <p14:creationId xmlns:p14="http://schemas.microsoft.com/office/powerpoint/2010/main" val="3437713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ecfr.gov/current/title-10/chapter-I/part-110" TargetMode="External"/><Relationship Id="rId5" Type="http://schemas.openxmlformats.org/officeDocument/2006/relationships/image" Target="../media/image4.emf"/><Relationship Id="rId4" Type="http://schemas.openxmlformats.org/officeDocument/2006/relationships/image" Target="../media/image1.emf"/></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19.xml.rels><?xml version="1.0" encoding="UTF-8" standalone="yes"?>
<Relationships xmlns="http://schemas.openxmlformats.org/package/2006/relationships"><Relationship Id="rId8" Type="http://schemas.openxmlformats.org/officeDocument/2006/relationships/hyperlink" Target="https://www.rochester.edu/orpa/_assets/pdf/compl_UR_Export_Compl_Prog_Manual.pdf" TargetMode="External"/><Relationship Id="rId3" Type="http://schemas.openxmlformats.org/officeDocument/2006/relationships/image" Target="../media/image3.emf"/><Relationship Id="rId7" Type="http://schemas.openxmlformats.org/officeDocument/2006/relationships/hyperlink" Target="https://www.rochester.edu/orpa/compliance/#export" TargetMode="External"/><Relationship Id="rId12" Type="http://schemas.openxmlformats.org/officeDocument/2006/relationships/hyperlink" Target="https://www.nrc.gov/"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mailto:export@rochester.edu" TargetMode="External"/><Relationship Id="rId11" Type="http://schemas.openxmlformats.org/officeDocument/2006/relationships/hyperlink" Target="https://ofac.treasury.gov/" TargetMode="External"/><Relationship Id="rId5" Type="http://schemas.openxmlformats.org/officeDocument/2006/relationships/image" Target="../media/image4.emf"/><Relationship Id="rId10" Type="http://schemas.openxmlformats.org/officeDocument/2006/relationships/hyperlink" Target="https://www.pmddtc.state.gov/ddtc_public" TargetMode="External"/><Relationship Id="rId4" Type="http://schemas.openxmlformats.org/officeDocument/2006/relationships/image" Target="../media/image1.emf"/><Relationship Id="rId9" Type="http://schemas.openxmlformats.org/officeDocument/2006/relationships/hyperlink" Target="https://www.bis.gov/"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export@rochester.edu" TargetMode="External"/><Relationship Id="rId2" Type="http://schemas.openxmlformats.org/officeDocument/2006/relationships/hyperlink" Target="mailto:nporter9@ur.Rochester.edu"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emf"/><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ecfr.gov/current/title-15/subtitle-B/chapter-VII/subchapter-C/part-730" TargetMode="External"/><Relationship Id="rId5" Type="http://schemas.openxmlformats.org/officeDocument/2006/relationships/image" Target="../media/image4.emf"/><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ecfr.gov/current/title-22/chapter-I/subchapter-M/part-120" TargetMode="External"/><Relationship Id="rId5" Type="http://schemas.openxmlformats.org/officeDocument/2006/relationships/image" Target="../media/image4.emf"/><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ecfr.gov/current/title-31/subtitle-B/chapter-V" TargetMode="External"/><Relationship Id="rId5" Type="http://schemas.openxmlformats.org/officeDocument/2006/relationships/image" Target="../media/image4.emf"/><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276BA18A-3F6B-C96F-0E23-B4EBE59AE258}"/>
              </a:ext>
            </a:extLst>
          </p:cNvPr>
          <p:cNvPicPr>
            <a:picLocks noChangeAspect="1"/>
          </p:cNvPicPr>
          <p:nvPr/>
        </p:nvPicPr>
        <p:blipFill>
          <a:blip r:embed="rId2"/>
          <a:stretch>
            <a:fillRect/>
          </a:stretch>
        </p:blipFill>
        <p:spPr>
          <a:xfrm>
            <a:off x="457200" y="2175216"/>
            <a:ext cx="11277600" cy="340683"/>
          </a:xfrm>
          <a:prstGeom prst="rect">
            <a:avLst/>
          </a:prstGeom>
        </p:spPr>
      </p:pic>
      <p:sp>
        <p:nvSpPr>
          <p:cNvPr id="7" name="TextBox 6">
            <a:extLst>
              <a:ext uri="{FF2B5EF4-FFF2-40B4-BE49-F238E27FC236}">
                <a16:creationId xmlns:a16="http://schemas.microsoft.com/office/drawing/2014/main" id="{D39C1622-79E2-1F91-630F-EE64E7A18D95}"/>
              </a:ext>
            </a:extLst>
          </p:cNvPr>
          <p:cNvSpPr txBox="1"/>
          <p:nvPr/>
        </p:nvSpPr>
        <p:spPr>
          <a:xfrm>
            <a:off x="3025829" y="2175215"/>
            <a:ext cx="6140341" cy="347146"/>
          </a:xfrm>
          <a:prstGeom prst="rect">
            <a:avLst/>
          </a:prstGeom>
          <a:noFill/>
        </p:spPr>
        <p:txBody>
          <a:bodyPr wrap="square">
            <a:spAutoFit/>
          </a:bodyPr>
          <a:lstStyle/>
          <a:p>
            <a:pPr algn="ctr" defTabSz="841248">
              <a:spcAft>
                <a:spcPts val="600"/>
              </a:spcAft>
            </a:pPr>
            <a:r>
              <a:rPr lang="en-US" sz="1656" b="1" kern="1200" dirty="0">
                <a:solidFill>
                  <a:schemeClr val="tx1"/>
                </a:solidFill>
                <a:latin typeface="Arial Regular"/>
                <a:ea typeface="+mn-ea"/>
                <a:cs typeface="+mn-cs"/>
              </a:rPr>
              <a:t>CLASP Meeting </a:t>
            </a:r>
            <a:endParaRPr lang="en-US" sz="1800" b="1" dirty="0">
              <a:latin typeface="Arial Regular"/>
              <a:cs typeface="Helvetica Neue"/>
            </a:endParaRPr>
          </a:p>
        </p:txBody>
      </p:sp>
      <p:sp>
        <p:nvSpPr>
          <p:cNvPr id="11" name="TextBox 10">
            <a:extLst>
              <a:ext uri="{FF2B5EF4-FFF2-40B4-BE49-F238E27FC236}">
                <a16:creationId xmlns:a16="http://schemas.microsoft.com/office/drawing/2014/main" id="{DB2ADDA4-E475-039C-C614-782C98EDE295}"/>
              </a:ext>
            </a:extLst>
          </p:cNvPr>
          <p:cNvSpPr txBox="1"/>
          <p:nvPr/>
        </p:nvSpPr>
        <p:spPr>
          <a:xfrm>
            <a:off x="3115282" y="5003108"/>
            <a:ext cx="5633628" cy="538609"/>
          </a:xfrm>
          <a:prstGeom prst="rect">
            <a:avLst/>
          </a:prstGeom>
          <a:noFill/>
        </p:spPr>
        <p:txBody>
          <a:bodyPr wrap="square" lIns="91440" tIns="45720" rIns="91440" bIns="45720" anchor="t">
            <a:spAutoFit/>
          </a:bodyPr>
          <a:lstStyle/>
          <a:p>
            <a:pPr algn="ctr" defTabSz="420624">
              <a:spcAft>
                <a:spcPts val="600"/>
              </a:spcAft>
              <a:defRPr/>
            </a:pPr>
            <a:r>
              <a:rPr lang="en-US" sz="2900" dirty="0">
                <a:solidFill>
                  <a:srgbClr val="FFCC00"/>
                </a:solidFill>
                <a:latin typeface="Arial Regular"/>
              </a:rPr>
              <a:t>June 30, 2026</a:t>
            </a:r>
          </a:p>
        </p:txBody>
      </p:sp>
      <p:sp>
        <p:nvSpPr>
          <p:cNvPr id="13" name="TextBox 12">
            <a:extLst>
              <a:ext uri="{FF2B5EF4-FFF2-40B4-BE49-F238E27FC236}">
                <a16:creationId xmlns:a16="http://schemas.microsoft.com/office/drawing/2014/main" id="{2D1560B5-488C-CC81-E770-9A6F226EF377}"/>
              </a:ext>
            </a:extLst>
          </p:cNvPr>
          <p:cNvSpPr txBox="1"/>
          <p:nvPr/>
        </p:nvSpPr>
        <p:spPr>
          <a:xfrm>
            <a:off x="2677580" y="2952064"/>
            <a:ext cx="6140341" cy="1621341"/>
          </a:xfrm>
          <a:prstGeom prst="rect">
            <a:avLst/>
          </a:prstGeom>
          <a:noFill/>
        </p:spPr>
        <p:txBody>
          <a:bodyPr wrap="square">
            <a:spAutoFit/>
          </a:bodyPr>
          <a:lstStyle/>
          <a:p>
            <a:pPr algn="ctr" defTabSz="420624">
              <a:spcAft>
                <a:spcPts val="600"/>
              </a:spcAft>
              <a:defRPr/>
            </a:pPr>
            <a:r>
              <a:rPr lang="en-US" sz="4968" kern="1200" dirty="0">
                <a:solidFill>
                  <a:prstClr val="white">
                    <a:lumMod val="95000"/>
                  </a:prstClr>
                </a:solidFill>
                <a:latin typeface="Arial Regular"/>
                <a:ea typeface="+mn-ea"/>
                <a:cs typeface="+mn-cs"/>
              </a:rPr>
              <a:t>Introduction to Export Controls</a:t>
            </a:r>
            <a:endParaRPr kumimoji="0" lang="en-US" sz="5400" b="0" i="0" u="none" strike="noStrike" kern="1200" cap="none" spc="0" normalizeH="0" baseline="0" noProof="0" dirty="0">
              <a:ln>
                <a:noFill/>
              </a:ln>
              <a:solidFill>
                <a:prstClr val="white">
                  <a:lumMod val="95000"/>
                </a:prstClr>
              </a:solidFill>
              <a:effectLst/>
              <a:uLnTx/>
              <a:uFillTx/>
              <a:latin typeface="Arial Regular"/>
              <a:ea typeface="+mn-ea"/>
              <a:cs typeface="Helvetica Neue Medium"/>
            </a:endParaRPr>
          </a:p>
        </p:txBody>
      </p:sp>
    </p:spTree>
    <p:extLst>
      <p:ext uri="{BB962C8B-B14F-4D97-AF65-F5344CB8AC3E}">
        <p14:creationId xmlns:p14="http://schemas.microsoft.com/office/powerpoint/2010/main" val="17428932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04172-555D-1D3E-B7C9-2D8E198ADF52}"/>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A398277-2360-06E8-5691-38E23BAC17ED}"/>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3A5E38AB-D83F-9004-AFB1-9A8CF30DCD7A}"/>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Nuclear Regulatory Commission</a:t>
            </a:r>
          </a:p>
        </p:txBody>
      </p:sp>
      <p:pic>
        <p:nvPicPr>
          <p:cNvPr id="7" name="Picture 6">
            <a:extLst>
              <a:ext uri="{FF2B5EF4-FFF2-40B4-BE49-F238E27FC236}">
                <a16:creationId xmlns:a16="http://schemas.microsoft.com/office/drawing/2014/main" id="{BBD26E37-F2A6-9974-49E4-DC439D8A01E8}"/>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1BAE29E2-103D-810D-824C-FEBA3954A78E}"/>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30E6E25A-C194-FE63-F2DE-3C5995B8DB55}"/>
              </a:ext>
            </a:extLst>
          </p:cNvPr>
          <p:cNvSpPr txBox="1"/>
          <p:nvPr/>
        </p:nvSpPr>
        <p:spPr>
          <a:xfrm>
            <a:off x="128387" y="1415294"/>
            <a:ext cx="11318866" cy="5847755"/>
          </a:xfrm>
          <a:prstGeom prst="rect">
            <a:avLst/>
          </a:prstGeom>
          <a:noFill/>
        </p:spPr>
        <p:txBody>
          <a:bodyPr wrap="square" lIns="121920" tIns="60960" rIns="121920" bIns="60960" rtlCol="0" anchor="t">
            <a:spAutoFit/>
          </a:bodyPr>
          <a:lstStyle/>
          <a:p>
            <a:pPr marL="571500" indent="-571500">
              <a:buFont typeface="Arial" panose="020B0604020202020204" pitchFamily="34" charset="0"/>
              <a:buChar char="•"/>
              <a:defRPr/>
            </a:pPr>
            <a:r>
              <a:rPr lang="en-US" sz="3000" dirty="0">
                <a:cs typeface="Arial" panose="020B0604020202020204" pitchFamily="34" charset="0"/>
              </a:rPr>
              <a:t>Administer the Nuclear Export Regulations – </a:t>
            </a:r>
            <a:r>
              <a:rPr lang="en-US" sz="3000" dirty="0">
                <a:cs typeface="Arial" panose="020B0604020202020204" pitchFamily="34" charset="0"/>
                <a:hlinkClick r:id="rId6"/>
              </a:rPr>
              <a:t>10 CFR Part 110</a:t>
            </a:r>
            <a:endParaRPr lang="en-US" sz="3000" dirty="0">
              <a:cs typeface="Arial" panose="020B0604020202020204" pitchFamily="34" charset="0"/>
            </a:endParaRPr>
          </a:p>
          <a:p>
            <a:pPr marL="571500" indent="-571500">
              <a:buFont typeface="Arial" panose="020B0604020202020204" pitchFamily="34" charset="0"/>
              <a:buChar char="•"/>
              <a:defRPr/>
            </a:pPr>
            <a:r>
              <a:rPr lang="en-US" sz="3000" dirty="0">
                <a:cs typeface="Arial" panose="020B0604020202020204" pitchFamily="34" charset="0"/>
              </a:rPr>
              <a:t>Nuclear Regulatory Commission is its own entity</a:t>
            </a:r>
          </a:p>
          <a:p>
            <a:pPr marL="571500" indent="-571500">
              <a:buFont typeface="Arial" panose="020B0604020202020204" pitchFamily="34" charset="0"/>
              <a:buChar char="•"/>
              <a:defRPr/>
            </a:pPr>
            <a:r>
              <a:rPr lang="en-US" sz="3000" dirty="0">
                <a:cs typeface="Arial" panose="020B0604020202020204" pitchFamily="34" charset="0"/>
              </a:rPr>
              <a:t>Regulations apply to nuclear facilities, nuclear materials, and other related equipment</a:t>
            </a:r>
          </a:p>
          <a:p>
            <a:pPr marL="571500" indent="-571500">
              <a:buFont typeface="Arial" panose="020B0604020202020204" pitchFamily="34" charset="0"/>
              <a:buChar char="•"/>
              <a:defRPr/>
            </a:pPr>
            <a:r>
              <a:rPr lang="en-US" sz="3000" dirty="0">
                <a:cs typeface="Arial" panose="020B0604020202020204" pitchFamily="34" charset="0"/>
              </a:rPr>
              <a:t>Mostly applies to the Laser Lab for Energetics (LLE) </a:t>
            </a:r>
          </a:p>
          <a:p>
            <a:pPr marL="571500" indent="-571500">
              <a:buFont typeface="Arial" panose="020B0604020202020204" pitchFamily="34" charset="0"/>
              <a:buChar char="•"/>
              <a:defRPr/>
            </a:pPr>
            <a:r>
              <a:rPr lang="en-US" sz="3000" dirty="0">
                <a:cs typeface="Arial" panose="020B0604020202020204" pitchFamily="34" charset="0"/>
              </a:rPr>
              <a:t>Less likely to impact other research in a university setting </a:t>
            </a:r>
          </a:p>
          <a:p>
            <a:pPr>
              <a:defRPr/>
            </a:pPr>
            <a:endParaRPr lang="en-US" sz="3000" dirty="0">
              <a:cs typeface="Arial" panose="020B0604020202020204" pitchFamily="34" charset="0"/>
            </a:endParaRPr>
          </a:p>
          <a:p>
            <a:pPr>
              <a:defRPr/>
            </a:pPr>
            <a:endParaRPr lang="en-US" sz="3000" dirty="0">
              <a:cs typeface="Arial" panose="020B0604020202020204" pitchFamily="34" charset="0"/>
            </a:endParaRPr>
          </a:p>
          <a:p>
            <a:pPr>
              <a:defRPr/>
            </a:pPr>
            <a:endParaRPr lang="en-US" sz="3000" dirty="0">
              <a:cs typeface="Arial" panose="020B0604020202020204" pitchFamily="34" charset="0"/>
            </a:endParaRPr>
          </a:p>
          <a:p>
            <a:pPr>
              <a:defRPr/>
            </a:pPr>
            <a:endParaRPr lang="en-US" sz="30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381441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90328-9090-146A-E00E-749FE8CB22B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2DD0591-2573-90DD-DBB7-ACDB566DAB73}"/>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FD2983DF-3C1B-B315-17D0-B3FBDBE73B3A}"/>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Fundamental Research Exclusion</a:t>
            </a:r>
          </a:p>
        </p:txBody>
      </p:sp>
      <p:pic>
        <p:nvPicPr>
          <p:cNvPr id="7" name="Picture 6">
            <a:extLst>
              <a:ext uri="{FF2B5EF4-FFF2-40B4-BE49-F238E27FC236}">
                <a16:creationId xmlns:a16="http://schemas.microsoft.com/office/drawing/2014/main" id="{0AE36110-D7C8-B1CA-FA73-85630F1BA12B}"/>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7EDA7DED-8441-439B-5E2E-F602DB84B473}"/>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4D10EE7E-1383-0D48-B15E-C13417F800CF}"/>
              </a:ext>
            </a:extLst>
          </p:cNvPr>
          <p:cNvSpPr txBox="1"/>
          <p:nvPr/>
        </p:nvSpPr>
        <p:spPr>
          <a:xfrm>
            <a:off x="128387" y="1415294"/>
            <a:ext cx="11318866" cy="3816429"/>
          </a:xfrm>
          <a:prstGeom prst="rect">
            <a:avLst/>
          </a:prstGeom>
          <a:noFill/>
        </p:spPr>
        <p:txBody>
          <a:bodyPr wrap="square" lIns="121920" tIns="60960" rIns="121920" bIns="60960" rtlCol="0" anchor="t">
            <a:spAutoFit/>
          </a:bodyPr>
          <a:lstStyle/>
          <a:p>
            <a:pPr>
              <a:defRPr/>
            </a:pPr>
            <a:r>
              <a:rPr lang="en-US" sz="3000" dirty="0">
                <a:cs typeface="Arial" panose="020B0604020202020204" pitchFamily="34" charset="0"/>
              </a:rPr>
              <a:t>Most research at the university is NOT subject to export controls because of the Fundamental Research Exclusion (FRE). Fundamental research is defined as:</a:t>
            </a:r>
          </a:p>
          <a:p>
            <a:pPr>
              <a:defRPr/>
            </a:pPr>
            <a:endParaRPr lang="en-US" sz="3000" dirty="0">
              <a:cs typeface="Arial" panose="020B0604020202020204" pitchFamily="34" charset="0"/>
            </a:endParaRPr>
          </a:p>
          <a:p>
            <a:pPr>
              <a:defRPr/>
            </a:pPr>
            <a:r>
              <a:rPr lang="en-US" sz="3000" i="1" dirty="0"/>
              <a:t>“Research in science, engineering, or mathematics, the results of which are ordinarily published and shared broadly within the research community, and for which the researchers have not accepted restrictions for proprietary or national security reasons.”</a:t>
            </a:r>
            <a:endParaRPr lang="en-US" sz="3000" i="1" dirty="0">
              <a:cs typeface="Arial" panose="020B0604020202020204" pitchFamily="34" charset="0"/>
            </a:endParaRPr>
          </a:p>
        </p:txBody>
      </p:sp>
    </p:spTree>
    <p:extLst>
      <p:ext uri="{BB962C8B-B14F-4D97-AF65-F5344CB8AC3E}">
        <p14:creationId xmlns:p14="http://schemas.microsoft.com/office/powerpoint/2010/main" val="3484489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C1CD2-01A7-9164-D8B1-FD3C65CC34F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AA8B926-9D9A-873D-B288-B8E1563F4176}"/>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C87B9A38-C5D0-A3CA-81CF-5AC20D21949C}"/>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Fundamental Research Exclusion</a:t>
            </a:r>
          </a:p>
        </p:txBody>
      </p:sp>
      <p:pic>
        <p:nvPicPr>
          <p:cNvPr id="7" name="Picture 6">
            <a:extLst>
              <a:ext uri="{FF2B5EF4-FFF2-40B4-BE49-F238E27FC236}">
                <a16:creationId xmlns:a16="http://schemas.microsoft.com/office/drawing/2014/main" id="{4BB32DA8-43BE-7907-87AA-740093A3003E}"/>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DB41B18C-850D-1257-3E26-780755BA83C1}"/>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A579DBDD-1972-78E6-21F2-89F73786B688}"/>
              </a:ext>
            </a:extLst>
          </p:cNvPr>
          <p:cNvSpPr txBox="1"/>
          <p:nvPr/>
        </p:nvSpPr>
        <p:spPr>
          <a:xfrm>
            <a:off x="128387" y="1415294"/>
            <a:ext cx="11318866" cy="4370427"/>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To qualify for the FRE, research must meet the following requirements:</a:t>
            </a:r>
          </a:p>
          <a:p>
            <a:pPr>
              <a:defRPr/>
            </a:pPr>
            <a:endParaRPr lang="en-US" sz="32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Information must be intended for public dissemination within the research community</a:t>
            </a:r>
          </a:p>
          <a:p>
            <a:pPr marL="457200" indent="-457200">
              <a:buFont typeface="Arial" panose="020B0604020202020204" pitchFamily="34" charset="0"/>
              <a:buChar char="•"/>
              <a:defRPr/>
            </a:pPr>
            <a:r>
              <a:rPr lang="en-US" sz="3000" dirty="0">
                <a:cs typeface="Arial" panose="020B0604020202020204" pitchFamily="34" charset="0"/>
              </a:rPr>
              <a:t>No publication restrictions </a:t>
            </a:r>
          </a:p>
          <a:p>
            <a:pPr marL="457200" indent="-457200">
              <a:buFont typeface="Arial" panose="020B0604020202020204" pitchFamily="34" charset="0"/>
              <a:buChar char="•"/>
              <a:defRPr/>
            </a:pPr>
            <a:r>
              <a:rPr lang="en-US" sz="3000" dirty="0">
                <a:cs typeface="Arial" panose="020B0604020202020204" pitchFamily="34" charset="0"/>
              </a:rPr>
              <a:t>No participation restrictions </a:t>
            </a:r>
          </a:p>
          <a:p>
            <a:pPr marL="457200" indent="-457200">
              <a:buFont typeface="Arial" panose="020B0604020202020204" pitchFamily="34" charset="0"/>
              <a:buChar char="•"/>
              <a:defRPr/>
            </a:pPr>
            <a:r>
              <a:rPr lang="en-US" sz="3000" dirty="0">
                <a:cs typeface="Arial" panose="020B0604020202020204" pitchFamily="34" charset="0"/>
              </a:rPr>
              <a:t>The research must be conducted at an institution of higher education located within the United States</a:t>
            </a:r>
          </a:p>
        </p:txBody>
      </p:sp>
    </p:spTree>
    <p:extLst>
      <p:ext uri="{BB962C8B-B14F-4D97-AF65-F5344CB8AC3E}">
        <p14:creationId xmlns:p14="http://schemas.microsoft.com/office/powerpoint/2010/main" val="1766231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FE49D-B1FD-11AD-9632-78CD1879BBE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5A6CEAD-A202-D1F7-1255-4D39F1469BF0}"/>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8633F342-5CE0-D89E-532E-DC5B4527432B}"/>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Fundamental Research Exclusion</a:t>
            </a:r>
          </a:p>
        </p:txBody>
      </p:sp>
      <p:pic>
        <p:nvPicPr>
          <p:cNvPr id="7" name="Picture 6">
            <a:extLst>
              <a:ext uri="{FF2B5EF4-FFF2-40B4-BE49-F238E27FC236}">
                <a16:creationId xmlns:a16="http://schemas.microsoft.com/office/drawing/2014/main" id="{CF7AEA82-724E-D5C7-2BDD-584E39F5D261}"/>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6549A15B-DD74-108B-E34C-76C361EECE95}"/>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FE93E366-418E-0423-7618-3469D4E266D5}"/>
              </a:ext>
            </a:extLst>
          </p:cNvPr>
          <p:cNvSpPr txBox="1"/>
          <p:nvPr/>
        </p:nvSpPr>
        <p:spPr>
          <a:xfrm>
            <a:off x="128387" y="1415294"/>
            <a:ext cx="11318866" cy="4555093"/>
          </a:xfrm>
          <a:prstGeom prst="rect">
            <a:avLst/>
          </a:prstGeom>
          <a:noFill/>
        </p:spPr>
        <p:txBody>
          <a:bodyPr wrap="square" lIns="121920" tIns="60960" rIns="121920" bIns="60960" rtlCol="0" anchor="t">
            <a:spAutoFit/>
          </a:bodyPr>
          <a:lstStyle/>
          <a:p>
            <a:pPr>
              <a:defRPr/>
            </a:pPr>
            <a:r>
              <a:rPr lang="en-US" sz="3600" dirty="0">
                <a:cs typeface="Arial" panose="020B0604020202020204" pitchFamily="34" charset="0"/>
              </a:rPr>
              <a:t>The fundamental research does not apply to:</a:t>
            </a:r>
          </a:p>
          <a:p>
            <a:pPr>
              <a:defRPr/>
            </a:pP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Research with publication restrictions for national security reasons</a:t>
            </a:r>
          </a:p>
          <a:p>
            <a:pPr marL="457200" indent="-457200">
              <a:buFont typeface="Arial" panose="020B0604020202020204" pitchFamily="34" charset="0"/>
              <a:buChar char="•"/>
              <a:defRPr/>
            </a:pPr>
            <a:r>
              <a:rPr lang="en-US" sz="3000" dirty="0">
                <a:cs typeface="Arial" panose="020B0604020202020204" pitchFamily="34" charset="0"/>
              </a:rPr>
              <a:t>Research with participation restrictions </a:t>
            </a:r>
          </a:p>
          <a:p>
            <a:pPr marL="457200" indent="-457200">
              <a:buFont typeface="Arial" panose="020B0604020202020204" pitchFamily="34" charset="0"/>
              <a:buChar char="•"/>
              <a:defRPr/>
            </a:pPr>
            <a:r>
              <a:rPr lang="en-US" sz="3000" dirty="0">
                <a:cs typeface="Arial" panose="020B0604020202020204" pitchFamily="34" charset="0"/>
              </a:rPr>
              <a:t>Proprietary information</a:t>
            </a:r>
          </a:p>
          <a:p>
            <a:pPr marL="457200" indent="-457200">
              <a:buFont typeface="Arial" panose="020B0604020202020204" pitchFamily="34" charset="0"/>
              <a:buChar char="•"/>
              <a:defRPr/>
            </a:pPr>
            <a:r>
              <a:rPr lang="en-US" sz="3000" dirty="0">
                <a:cs typeface="Arial" panose="020B0604020202020204" pitchFamily="34" charset="0"/>
              </a:rPr>
              <a:t>Physical or tangible items </a:t>
            </a:r>
          </a:p>
          <a:p>
            <a:pPr marL="457200" indent="-457200">
              <a:buFont typeface="Arial" panose="020B0604020202020204" pitchFamily="34" charset="0"/>
              <a:buChar char="•"/>
              <a:defRPr/>
            </a:pPr>
            <a:r>
              <a:rPr lang="en-US" sz="3000" dirty="0">
                <a:cs typeface="Arial" panose="020B0604020202020204" pitchFamily="34" charset="0"/>
              </a:rPr>
              <a:t>Defense articles or services</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3155201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367CC-5D0D-5890-7697-6D35E93493C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34B16C5-1D2F-E4E9-CA76-43D1BBA0E2F1}"/>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3A035210-F69D-51C0-9434-F4CD26B0AFC4}"/>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Risks in University Research</a:t>
            </a:r>
          </a:p>
        </p:txBody>
      </p:sp>
      <p:pic>
        <p:nvPicPr>
          <p:cNvPr id="7" name="Picture 6">
            <a:extLst>
              <a:ext uri="{FF2B5EF4-FFF2-40B4-BE49-F238E27FC236}">
                <a16:creationId xmlns:a16="http://schemas.microsoft.com/office/drawing/2014/main" id="{53FB20C4-6954-2E95-B03D-C3FB41B4F1C2}"/>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6C300F64-C337-CD14-A03F-D30D4E8433D0}"/>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6123B36F-2E69-1959-BA70-95C7EA8E8A84}"/>
              </a:ext>
            </a:extLst>
          </p:cNvPr>
          <p:cNvSpPr txBox="1"/>
          <p:nvPr/>
        </p:nvSpPr>
        <p:spPr>
          <a:xfrm>
            <a:off x="128387" y="1415294"/>
            <a:ext cx="11318866" cy="6340197"/>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Areas where export controls could impact research activities</a:t>
            </a:r>
          </a:p>
          <a:p>
            <a:pPr>
              <a:defRPr/>
            </a:pP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International shipping (including biologicals) – shipping any physical item to a sanctioned country or country of concern </a:t>
            </a:r>
          </a:p>
          <a:p>
            <a:pPr marL="1371600" lvl="2" indent="-457200">
              <a:buFont typeface="Arial" panose="020B0604020202020204" pitchFamily="34" charset="0"/>
              <a:buChar char="•"/>
              <a:defRPr/>
            </a:pPr>
            <a:r>
              <a:rPr lang="en-US" sz="3000" dirty="0">
                <a:cs typeface="Arial" panose="020B0604020202020204" pitchFamily="34" charset="0"/>
              </a:rPr>
              <a:t>Sanctioned countries include:</a:t>
            </a:r>
          </a:p>
          <a:p>
            <a:pPr marL="1828800" lvl="3" indent="-457200">
              <a:buFont typeface="Arial" panose="020B0604020202020204" pitchFamily="34" charset="0"/>
              <a:buChar char="•"/>
              <a:defRPr/>
            </a:pPr>
            <a:r>
              <a:rPr lang="en-US" sz="3000" dirty="0">
                <a:cs typeface="Arial" panose="020B0604020202020204" pitchFamily="34" charset="0"/>
              </a:rPr>
              <a:t>Cuba, Iran, North Korea, Russia, Belarus, Myanmar, Venezuela and certain regions of the Ukraine</a:t>
            </a:r>
          </a:p>
          <a:p>
            <a:pPr marL="457200" indent="-457200">
              <a:buFont typeface="Arial" panose="020B0604020202020204" pitchFamily="34" charset="0"/>
              <a:buChar char="•"/>
              <a:defRPr/>
            </a:pPr>
            <a:r>
              <a:rPr lang="en-US" sz="3000" dirty="0">
                <a:cs typeface="Arial" panose="020B0604020202020204" pitchFamily="34" charset="0"/>
              </a:rPr>
              <a:t>International travel – hand-carrying items or information subject to export controls</a:t>
            </a:r>
          </a:p>
          <a:p>
            <a:pPr marL="457200" indent="-457200">
              <a:buFont typeface="Arial" panose="020B0604020202020204" pitchFamily="34" charset="0"/>
              <a:buChar char="•"/>
              <a:defRPr/>
            </a:pPr>
            <a:r>
              <a:rPr lang="en-US" sz="3000" dirty="0">
                <a:cs typeface="Arial" panose="020B0604020202020204" pitchFamily="34" charset="0"/>
              </a:rPr>
              <a:t>Procurement involving foreign vendors </a:t>
            </a:r>
          </a:p>
          <a:p>
            <a:pPr>
              <a:defRPr/>
            </a:pPr>
            <a:endParaRPr lang="en-US" sz="30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371486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6C10A9-A1DF-E1C9-CD95-B01CCA2BDDE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15E0C02-D0FC-C049-86E1-4B881DCAF4EC}"/>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D17271F3-1317-5855-D324-F92660FCBDCE}"/>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Risks in University Research</a:t>
            </a:r>
          </a:p>
        </p:txBody>
      </p:sp>
      <p:pic>
        <p:nvPicPr>
          <p:cNvPr id="7" name="Picture 6">
            <a:extLst>
              <a:ext uri="{FF2B5EF4-FFF2-40B4-BE49-F238E27FC236}">
                <a16:creationId xmlns:a16="http://schemas.microsoft.com/office/drawing/2014/main" id="{BC55D855-E707-C3D6-4CDE-4309E03246B8}"/>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82596077-AEF7-8B05-53E5-070C64E1F743}"/>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0C0CEB15-3403-B922-AB40-7A1B0BA2C827}"/>
              </a:ext>
            </a:extLst>
          </p:cNvPr>
          <p:cNvSpPr txBox="1"/>
          <p:nvPr/>
        </p:nvSpPr>
        <p:spPr>
          <a:xfrm>
            <a:off x="128387" y="1415294"/>
            <a:ext cx="11318866" cy="5416868"/>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Areas where export controls could impact research activities</a:t>
            </a:r>
          </a:p>
          <a:p>
            <a:pPr>
              <a:defRPr/>
            </a:pP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International collaborations – beware of collaborations with researchers in foreign countries where no existing relationship exists or there is no natural reason to be included in a project</a:t>
            </a:r>
          </a:p>
          <a:p>
            <a:pPr marL="457200" indent="-457200">
              <a:buFont typeface="Arial" panose="020B0604020202020204" pitchFamily="34" charset="0"/>
              <a:buChar char="•"/>
              <a:defRPr/>
            </a:pPr>
            <a:r>
              <a:rPr lang="en-US" sz="3000" dirty="0">
                <a:cs typeface="Arial" panose="020B0604020202020204" pitchFamily="34" charset="0"/>
              </a:rPr>
              <a:t>Visiting scholars/researchers – be aware of spaces (i.e. labs) and information they may have access to while visiting</a:t>
            </a:r>
          </a:p>
          <a:p>
            <a:pPr marL="457200" indent="-457200">
              <a:buFont typeface="Arial" panose="020B0604020202020204" pitchFamily="34" charset="0"/>
              <a:buChar char="•"/>
              <a:defRPr/>
            </a:pPr>
            <a:r>
              <a:rPr lang="en-US" sz="3000" dirty="0">
                <a:cs typeface="Arial" panose="020B0604020202020204" pitchFamily="34" charset="0"/>
              </a:rPr>
              <a:t>Military or dual-use research </a:t>
            </a:r>
          </a:p>
          <a:p>
            <a:pPr marL="457200" indent="-457200">
              <a:buFont typeface="Arial" panose="020B0604020202020204" pitchFamily="34" charset="0"/>
              <a:buChar char="•"/>
              <a:defRPr/>
            </a:pPr>
            <a:r>
              <a:rPr lang="en-US" sz="3000" dirty="0">
                <a:cs typeface="Arial" panose="020B0604020202020204" pitchFamily="34" charset="0"/>
              </a:rPr>
              <a:t>Agreements with DARPA, ARPA-H, and DoE </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909275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04A12-5B29-1D19-B19C-E8D1694EC3A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946D49C-A805-89DC-9018-ADACAAEB29E6}"/>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6BFCDA2C-19DB-4192-2AC9-38BD71EF009A}"/>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Mitigating Risks in University Research</a:t>
            </a:r>
          </a:p>
        </p:txBody>
      </p:sp>
      <p:pic>
        <p:nvPicPr>
          <p:cNvPr id="7" name="Picture 6">
            <a:extLst>
              <a:ext uri="{FF2B5EF4-FFF2-40B4-BE49-F238E27FC236}">
                <a16:creationId xmlns:a16="http://schemas.microsoft.com/office/drawing/2014/main" id="{B4ED7FAB-8F7D-639B-AB0F-FADAB225710C}"/>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237A167C-0661-E13F-D7DF-544C8F633F37}"/>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E102E4E1-0F3F-93CC-2CF1-E158F57358C7}"/>
              </a:ext>
            </a:extLst>
          </p:cNvPr>
          <p:cNvSpPr txBox="1"/>
          <p:nvPr/>
        </p:nvSpPr>
        <p:spPr>
          <a:xfrm>
            <a:off x="128387" y="1415294"/>
            <a:ext cx="11318866" cy="5847755"/>
          </a:xfrm>
          <a:prstGeom prst="rect">
            <a:avLst/>
          </a:prstGeom>
          <a:noFill/>
        </p:spPr>
        <p:txBody>
          <a:bodyPr wrap="square" lIns="121920" tIns="60960" rIns="121920" bIns="60960" rtlCol="0" anchor="t">
            <a:spAutoFit/>
          </a:bodyPr>
          <a:lstStyle/>
          <a:p>
            <a:pPr>
              <a:defRPr/>
            </a:pPr>
            <a:r>
              <a:rPr lang="en-US" sz="3000" dirty="0">
                <a:cs typeface="Arial" panose="020B0604020202020204" pitchFamily="34" charset="0"/>
              </a:rPr>
              <a:t>There are several ways the University mitigates risk of export control violations:</a:t>
            </a:r>
            <a:br>
              <a:rPr lang="en-US" sz="3000" dirty="0">
                <a:cs typeface="Arial" panose="020B0604020202020204" pitchFamily="34" charset="0"/>
              </a:rPr>
            </a:b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Technology control plans – describe how export-controlled technology and information will be protected </a:t>
            </a:r>
          </a:p>
          <a:p>
            <a:pPr marL="457200" indent="-457200">
              <a:buFont typeface="Arial" panose="020B0604020202020204" pitchFamily="34" charset="0"/>
              <a:buChar char="•"/>
              <a:defRPr/>
            </a:pPr>
            <a:r>
              <a:rPr lang="en-US" sz="3000" dirty="0">
                <a:cs typeface="Arial" panose="020B0604020202020204" pitchFamily="34" charset="0"/>
              </a:rPr>
              <a:t>Material transfer agreements – reviewed by export control prior to shipments being sent to international collaborators</a:t>
            </a:r>
          </a:p>
          <a:p>
            <a:pPr marL="457200" indent="-457200">
              <a:buFont typeface="Arial" panose="020B0604020202020204" pitchFamily="34" charset="0"/>
              <a:buChar char="•"/>
              <a:defRPr/>
            </a:pPr>
            <a:r>
              <a:rPr lang="en-US" sz="3000" dirty="0">
                <a:cs typeface="Arial" panose="020B0604020202020204" pitchFamily="34" charset="0"/>
              </a:rPr>
              <a:t>Restricted party screening – performed by a variety of department to ensure UR is not doing business with entities or individuals on restricted or denied party lists</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3409426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785C4-BCAE-8D4E-1872-B851D48715A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9FA1624-9CCB-0BB7-0D6B-B281A3F9B011}"/>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58919DC7-51D6-0B1F-8673-46E33D9797F2}"/>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Mitigating Risks in University Research</a:t>
            </a:r>
          </a:p>
        </p:txBody>
      </p:sp>
      <p:pic>
        <p:nvPicPr>
          <p:cNvPr id="7" name="Picture 6">
            <a:extLst>
              <a:ext uri="{FF2B5EF4-FFF2-40B4-BE49-F238E27FC236}">
                <a16:creationId xmlns:a16="http://schemas.microsoft.com/office/drawing/2014/main" id="{84947653-0434-68D6-E731-C1AC83FB5F86}"/>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2C3FB866-E508-0EAC-BD08-F50EB52FA29F}"/>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AC44AC53-C841-AF03-C65E-8B3A4366DA72}"/>
              </a:ext>
            </a:extLst>
          </p:cNvPr>
          <p:cNvSpPr txBox="1"/>
          <p:nvPr/>
        </p:nvSpPr>
        <p:spPr>
          <a:xfrm>
            <a:off x="128387" y="1415294"/>
            <a:ext cx="11318866" cy="6771084"/>
          </a:xfrm>
          <a:prstGeom prst="rect">
            <a:avLst/>
          </a:prstGeom>
          <a:noFill/>
        </p:spPr>
        <p:txBody>
          <a:bodyPr wrap="square" lIns="121920" tIns="60960" rIns="121920" bIns="60960" rtlCol="0" anchor="t">
            <a:spAutoFit/>
          </a:bodyPr>
          <a:lstStyle/>
          <a:p>
            <a:pPr>
              <a:defRPr/>
            </a:pPr>
            <a:r>
              <a:rPr lang="en-US" sz="3000" dirty="0">
                <a:cs typeface="Arial" panose="020B0604020202020204" pitchFamily="34" charset="0"/>
              </a:rPr>
              <a:t>Restricted or Denied Party lists</a:t>
            </a:r>
          </a:p>
          <a:p>
            <a:pPr>
              <a:defRPr/>
            </a:pP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U.S. government agencies maintain lists of entities and individuals with whom doing business with is restricted or prohibited</a:t>
            </a:r>
          </a:p>
          <a:p>
            <a:pPr marL="457200" indent="-457200">
              <a:buFont typeface="Arial" panose="020B0604020202020204" pitchFamily="34" charset="0"/>
              <a:buChar char="•"/>
              <a:defRPr/>
            </a:pPr>
            <a:r>
              <a:rPr lang="en-US" sz="3000" dirty="0">
                <a:cs typeface="Arial" panose="020B0604020202020204" pitchFamily="34" charset="0"/>
              </a:rPr>
              <a:t>Entities and individuals are placed on these lists for concerns regarding national security, foreign policy, terrorism, or international trade violations</a:t>
            </a:r>
          </a:p>
          <a:p>
            <a:pPr marL="457200" indent="-457200">
              <a:buFont typeface="Arial" panose="020B0604020202020204" pitchFamily="34" charset="0"/>
              <a:buChar char="•"/>
              <a:defRPr/>
            </a:pPr>
            <a:r>
              <a:rPr lang="en-US" sz="3000" dirty="0">
                <a:cs typeface="Arial" panose="020B0604020202020204" pitchFamily="34" charset="0"/>
              </a:rPr>
              <a:t>UR uses Visual Compliance, a software screening program that houses a database of the most common restricted parties to ensure we aren’t doing business with entities or individuals on these lists</a:t>
            </a:r>
          </a:p>
          <a:p>
            <a:pPr>
              <a:defRPr/>
            </a:pPr>
            <a:endParaRPr lang="en-US" sz="3000" dirty="0">
              <a:cs typeface="Arial" panose="020B0604020202020204" pitchFamily="34" charset="0"/>
            </a:endParaRPr>
          </a:p>
          <a:p>
            <a:pPr marL="457200" indent="-457200">
              <a:buFont typeface="Arial" panose="020B0604020202020204" pitchFamily="34" charset="0"/>
              <a:buChar char="•"/>
              <a:defRPr/>
            </a:pPr>
            <a:endParaRPr lang="en-US" sz="30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622336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73BBB-2955-F584-B936-6F56E01DBE5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352C1CC-2D44-72C0-E31B-6FC1976E4F73}"/>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1533F841-3274-25F9-D1D0-0305070A1D17}"/>
              </a:ext>
            </a:extLst>
          </p:cNvPr>
          <p:cNvSpPr>
            <a:spLocks noGrp="1"/>
          </p:cNvSpPr>
          <p:nvPr>
            <p:ph type="title"/>
          </p:nvPr>
        </p:nvSpPr>
        <p:spPr>
          <a:xfrm>
            <a:off x="1072020" y="279924"/>
            <a:ext cx="9500612" cy="758573"/>
          </a:xfrm>
        </p:spPr>
        <p:txBody>
          <a:bodyPr>
            <a:noAutofit/>
          </a:bodyPr>
          <a:lstStyle/>
          <a:p>
            <a:pPr algn="ctr"/>
            <a:r>
              <a:rPr lang="en-US" dirty="0">
                <a:solidFill>
                  <a:schemeClr val="bg1"/>
                </a:solidFill>
                <a:ea typeface="Calibri Light" panose="020F0302020204030204"/>
                <a:cs typeface="Calibri Light" panose="020F0302020204030204"/>
              </a:rPr>
              <a:t>Violations of Export Control regulations</a:t>
            </a:r>
          </a:p>
        </p:txBody>
      </p:sp>
      <p:pic>
        <p:nvPicPr>
          <p:cNvPr id="7" name="Picture 6">
            <a:extLst>
              <a:ext uri="{FF2B5EF4-FFF2-40B4-BE49-F238E27FC236}">
                <a16:creationId xmlns:a16="http://schemas.microsoft.com/office/drawing/2014/main" id="{BA08B27E-FED1-91A3-7BAD-062E02103869}"/>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4E2A3A32-CD32-EBE8-CA50-6C630A9F5A59}"/>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72A8F680-D4B9-9B0A-62A1-EECA1F714578}"/>
              </a:ext>
            </a:extLst>
          </p:cNvPr>
          <p:cNvSpPr txBox="1"/>
          <p:nvPr/>
        </p:nvSpPr>
        <p:spPr>
          <a:xfrm>
            <a:off x="162893" y="1432547"/>
            <a:ext cx="11318866" cy="6309420"/>
          </a:xfrm>
          <a:prstGeom prst="rect">
            <a:avLst/>
          </a:prstGeom>
          <a:noFill/>
        </p:spPr>
        <p:txBody>
          <a:bodyPr wrap="square" lIns="121920" tIns="60960" rIns="121920" bIns="60960" rtlCol="0" anchor="t">
            <a:spAutoFit/>
          </a:bodyPr>
          <a:lstStyle/>
          <a:p>
            <a:pPr marL="457200" indent="-457200">
              <a:buFont typeface="Arial" panose="020B0604020202020204" pitchFamily="34" charset="0"/>
              <a:buChar char="•"/>
              <a:defRPr/>
            </a:pPr>
            <a:r>
              <a:rPr lang="en-US" sz="3000" dirty="0">
                <a:cs typeface="Arial" panose="020B0604020202020204" pitchFamily="34" charset="0"/>
              </a:rPr>
              <a:t>Each governing agency has its own set of penalties for violating export control regulations</a:t>
            </a:r>
          </a:p>
          <a:p>
            <a:pPr marL="457200" indent="-457200">
              <a:buFont typeface="Arial" panose="020B0604020202020204" pitchFamily="34" charset="0"/>
              <a:buChar char="•"/>
              <a:defRPr/>
            </a:pPr>
            <a:r>
              <a:rPr lang="en-US" sz="3000" dirty="0">
                <a:cs typeface="Arial" panose="020B0604020202020204" pitchFamily="34" charset="0"/>
              </a:rPr>
              <a:t>Penalties can be enforced against individuals or their institutions</a:t>
            </a:r>
          </a:p>
          <a:p>
            <a:pPr marL="914400" lvl="1" indent="-457200">
              <a:buFont typeface="Arial" panose="020B0604020202020204" pitchFamily="34" charset="0"/>
              <a:buChar char="•"/>
              <a:defRPr/>
            </a:pPr>
            <a:r>
              <a:rPr lang="en-US" sz="3000" dirty="0">
                <a:cs typeface="Arial" panose="020B0604020202020204" pitchFamily="34" charset="0"/>
              </a:rPr>
              <a:t>Penalties can include personal liability </a:t>
            </a:r>
          </a:p>
          <a:p>
            <a:pPr marL="457200" indent="-457200">
              <a:buFont typeface="Arial" panose="020B0604020202020204" pitchFamily="34" charset="0"/>
              <a:buChar char="•"/>
              <a:defRPr/>
            </a:pPr>
            <a:r>
              <a:rPr lang="en-US" sz="3000" dirty="0">
                <a:cs typeface="Arial" panose="020B0604020202020204" pitchFamily="34" charset="0"/>
              </a:rPr>
              <a:t>Examples of penalties can include but are not limited to:</a:t>
            </a:r>
          </a:p>
          <a:p>
            <a:pPr marL="914400" lvl="1" indent="-457200">
              <a:buFont typeface="Arial" panose="020B0604020202020204" pitchFamily="34" charset="0"/>
              <a:buChar char="•"/>
              <a:defRPr/>
            </a:pPr>
            <a:r>
              <a:rPr lang="en-US" sz="3000" dirty="0">
                <a:cs typeface="Arial" panose="020B0604020202020204" pitchFamily="34" charset="0"/>
              </a:rPr>
              <a:t>Civil fines, in some cases up to $375,000 per violation</a:t>
            </a:r>
          </a:p>
          <a:p>
            <a:pPr marL="914400" lvl="1" indent="-457200">
              <a:buFont typeface="Arial" panose="020B0604020202020204" pitchFamily="34" charset="0"/>
              <a:buChar char="•"/>
              <a:defRPr/>
            </a:pPr>
            <a:r>
              <a:rPr lang="en-US" sz="3000" dirty="0">
                <a:cs typeface="Arial" panose="020B0604020202020204" pitchFamily="34" charset="0"/>
              </a:rPr>
              <a:t>Criminal fines up to $1M</a:t>
            </a:r>
          </a:p>
          <a:p>
            <a:pPr marL="914400" lvl="1" indent="-457200">
              <a:buFont typeface="Arial" panose="020B0604020202020204" pitchFamily="34" charset="0"/>
              <a:buChar char="•"/>
              <a:defRPr/>
            </a:pPr>
            <a:r>
              <a:rPr lang="en-US" sz="3000" dirty="0">
                <a:cs typeface="Arial" panose="020B0604020202020204" pitchFamily="34" charset="0"/>
              </a:rPr>
              <a:t>Up to 20 years in prison </a:t>
            </a:r>
          </a:p>
          <a:p>
            <a:pPr marL="914400" lvl="1" indent="-457200">
              <a:buFont typeface="Arial" panose="020B0604020202020204" pitchFamily="34" charset="0"/>
              <a:buChar char="•"/>
              <a:defRPr/>
            </a:pPr>
            <a:r>
              <a:rPr lang="en-US" sz="3000" dirty="0">
                <a:cs typeface="Arial" panose="020B0604020202020204" pitchFamily="34" charset="0"/>
              </a:rPr>
              <a:t>Denial of export privileges</a:t>
            </a:r>
          </a:p>
          <a:p>
            <a:pPr marL="914400" lvl="1" indent="-457200">
              <a:buFont typeface="Arial" panose="020B0604020202020204" pitchFamily="34" charset="0"/>
              <a:buChar char="•"/>
              <a:defRPr/>
            </a:pPr>
            <a:r>
              <a:rPr lang="en-US" sz="3000" dirty="0">
                <a:cs typeface="Arial" panose="020B0604020202020204" pitchFamily="34" charset="0"/>
              </a:rPr>
              <a:t>Reputational damage in the research community  </a:t>
            </a:r>
          </a:p>
          <a:p>
            <a:pPr>
              <a:defRPr/>
            </a:pPr>
            <a:r>
              <a:rPr lang="en-US" sz="3000" dirty="0">
                <a:cs typeface="Arial" panose="020B0604020202020204" pitchFamily="34" charset="0"/>
              </a:rPr>
              <a:t> </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88378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F3BB7-71D1-9EB5-F510-C7197B60FF4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CB533B4-CBB3-56EA-3401-12D974C5452C}"/>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208FE262-5F5D-B906-0238-66941F489740}"/>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Resources</a:t>
            </a:r>
          </a:p>
        </p:txBody>
      </p:sp>
      <p:pic>
        <p:nvPicPr>
          <p:cNvPr id="7" name="Picture 6">
            <a:extLst>
              <a:ext uri="{FF2B5EF4-FFF2-40B4-BE49-F238E27FC236}">
                <a16:creationId xmlns:a16="http://schemas.microsoft.com/office/drawing/2014/main" id="{564901E5-A618-8E7C-2BE3-E84877B2FBE9}"/>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0F535E91-EC9A-DA77-B4BD-3E50C2481749}"/>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0A0F84A7-EC6A-EF4D-D9F8-E4FA2DA253E6}"/>
              </a:ext>
            </a:extLst>
          </p:cNvPr>
          <p:cNvSpPr txBox="1"/>
          <p:nvPr/>
        </p:nvSpPr>
        <p:spPr>
          <a:xfrm>
            <a:off x="128387" y="1415294"/>
            <a:ext cx="11318866" cy="6771084"/>
          </a:xfrm>
          <a:prstGeom prst="rect">
            <a:avLst/>
          </a:prstGeom>
          <a:noFill/>
        </p:spPr>
        <p:txBody>
          <a:bodyPr wrap="square" lIns="121920" tIns="60960" rIns="121920" bIns="60960" rtlCol="0" anchor="t">
            <a:spAutoFit/>
          </a:bodyPr>
          <a:lstStyle/>
          <a:p>
            <a:pPr marL="914400" lvl="1" indent="-457200">
              <a:buFont typeface="Arial" panose="020B0604020202020204" pitchFamily="34" charset="0"/>
              <a:buChar char="•"/>
              <a:defRPr/>
            </a:pPr>
            <a:r>
              <a:rPr lang="en-US" sz="3000" dirty="0">
                <a:cs typeface="Arial" panose="020B0604020202020204" pitchFamily="34" charset="0"/>
              </a:rPr>
              <a:t>Email </a:t>
            </a:r>
            <a:r>
              <a:rPr lang="en-US" sz="3000" dirty="0">
                <a:cs typeface="Arial" panose="020B0604020202020204" pitchFamily="34" charset="0"/>
                <a:hlinkClick r:id="rId6"/>
              </a:rPr>
              <a:t>export@rochester.edu</a:t>
            </a:r>
            <a:r>
              <a:rPr lang="en-US" sz="3000" dirty="0">
                <a:cs typeface="Arial" panose="020B0604020202020204" pitchFamily="34" charset="0"/>
              </a:rPr>
              <a:t> to ask export control related questions or request information about export controls training</a:t>
            </a:r>
          </a:p>
          <a:p>
            <a:pPr lvl="1">
              <a:defRPr/>
            </a:pPr>
            <a:endParaRPr lang="en-US" sz="3000" dirty="0">
              <a:cs typeface="Arial" panose="020B0604020202020204" pitchFamily="34" charset="0"/>
            </a:endParaRPr>
          </a:p>
          <a:p>
            <a:pPr marL="914400" lvl="1" indent="-457200">
              <a:buFont typeface="Arial" panose="020B0604020202020204" pitchFamily="34" charset="0"/>
              <a:buChar char="•"/>
              <a:defRPr/>
            </a:pPr>
            <a:r>
              <a:rPr lang="en-US" sz="3000" dirty="0">
                <a:cs typeface="Arial" panose="020B0604020202020204" pitchFamily="34" charset="0"/>
              </a:rPr>
              <a:t>Visit </a:t>
            </a:r>
            <a:r>
              <a:rPr lang="en-US" sz="3000" dirty="0">
                <a:cs typeface="Arial" panose="020B0604020202020204" pitchFamily="34" charset="0"/>
                <a:hlinkClick r:id="rId7"/>
              </a:rPr>
              <a:t>ORPA’s compliance webpage </a:t>
            </a:r>
            <a:r>
              <a:rPr lang="en-US" sz="3000" dirty="0">
                <a:cs typeface="Arial" panose="020B0604020202020204" pitchFamily="34" charset="0"/>
              </a:rPr>
              <a:t>for additional export control resources and to view the </a:t>
            </a:r>
            <a:r>
              <a:rPr lang="en-US" sz="3000" dirty="0">
                <a:cs typeface="Arial" panose="020B0604020202020204" pitchFamily="34" charset="0"/>
                <a:hlinkClick r:id="rId8"/>
              </a:rPr>
              <a:t>export compliance manual </a:t>
            </a:r>
            <a:endParaRPr lang="en-US" sz="3000" dirty="0">
              <a:cs typeface="Arial" panose="020B0604020202020204" pitchFamily="34" charset="0"/>
            </a:endParaRPr>
          </a:p>
          <a:p>
            <a:pPr lvl="1">
              <a:defRPr/>
            </a:pPr>
            <a:endParaRPr lang="en-US" sz="3000" dirty="0">
              <a:cs typeface="Arial" panose="020B0604020202020204" pitchFamily="34" charset="0"/>
            </a:endParaRPr>
          </a:p>
          <a:p>
            <a:pPr marL="914400" lvl="1" indent="-457200">
              <a:buFont typeface="Arial" panose="020B0604020202020204" pitchFamily="34" charset="0"/>
              <a:buChar char="•"/>
              <a:defRPr/>
            </a:pPr>
            <a:r>
              <a:rPr lang="en-US" sz="3000" dirty="0">
                <a:cs typeface="Arial" panose="020B0604020202020204" pitchFamily="34" charset="0"/>
              </a:rPr>
              <a:t>External resources</a:t>
            </a:r>
          </a:p>
          <a:p>
            <a:pPr marL="1371600" lvl="2" indent="-457200">
              <a:buFont typeface="Arial" panose="020B0604020202020204" pitchFamily="34" charset="0"/>
              <a:buChar char="•"/>
              <a:defRPr/>
            </a:pPr>
            <a:r>
              <a:rPr lang="en-US" sz="3000" dirty="0">
                <a:cs typeface="Arial" panose="020B0604020202020204" pitchFamily="34" charset="0"/>
              </a:rPr>
              <a:t>BIS webpage - </a:t>
            </a:r>
            <a:r>
              <a:rPr lang="en-US" sz="3000" dirty="0">
                <a:cs typeface="Arial" panose="020B0604020202020204" pitchFamily="34" charset="0"/>
                <a:hlinkClick r:id="rId9"/>
              </a:rPr>
              <a:t>https://www.bis.gov/</a:t>
            </a:r>
            <a:r>
              <a:rPr lang="en-US" sz="3000" dirty="0">
                <a:cs typeface="Arial" panose="020B0604020202020204" pitchFamily="34" charset="0"/>
              </a:rPr>
              <a:t> </a:t>
            </a:r>
          </a:p>
          <a:p>
            <a:pPr marL="1371600" lvl="2" indent="-457200">
              <a:buFont typeface="Arial" panose="020B0604020202020204" pitchFamily="34" charset="0"/>
              <a:buChar char="•"/>
              <a:defRPr/>
            </a:pPr>
            <a:r>
              <a:rPr lang="en-US" sz="3000" dirty="0">
                <a:cs typeface="Arial" panose="020B0604020202020204" pitchFamily="34" charset="0"/>
              </a:rPr>
              <a:t>DDTC webpage - </a:t>
            </a:r>
            <a:r>
              <a:rPr lang="en-US" sz="3000" dirty="0">
                <a:cs typeface="Arial" panose="020B0604020202020204" pitchFamily="34" charset="0"/>
                <a:hlinkClick r:id="rId10"/>
              </a:rPr>
              <a:t>https://www.pmddtc.state.gov/ddtc_public</a:t>
            </a:r>
            <a:r>
              <a:rPr lang="en-US" sz="3000" dirty="0">
                <a:cs typeface="Arial" panose="020B0604020202020204" pitchFamily="34" charset="0"/>
              </a:rPr>
              <a:t> </a:t>
            </a:r>
          </a:p>
          <a:p>
            <a:pPr marL="1371600" lvl="2" indent="-457200">
              <a:buFont typeface="Arial" panose="020B0604020202020204" pitchFamily="34" charset="0"/>
              <a:buChar char="•"/>
              <a:defRPr/>
            </a:pPr>
            <a:r>
              <a:rPr lang="en-US" sz="3000" dirty="0">
                <a:cs typeface="Arial" panose="020B0604020202020204" pitchFamily="34" charset="0"/>
              </a:rPr>
              <a:t>OFAC webpage - </a:t>
            </a:r>
            <a:r>
              <a:rPr lang="en-US" sz="3000" dirty="0">
                <a:cs typeface="Arial" panose="020B0604020202020204" pitchFamily="34" charset="0"/>
                <a:hlinkClick r:id="rId11"/>
              </a:rPr>
              <a:t>https://ofac.treasury.gov/</a:t>
            </a:r>
            <a:r>
              <a:rPr lang="en-US" sz="3000" dirty="0">
                <a:cs typeface="Arial" panose="020B0604020202020204" pitchFamily="34" charset="0"/>
              </a:rPr>
              <a:t> </a:t>
            </a:r>
          </a:p>
          <a:p>
            <a:pPr marL="1371600" lvl="2" indent="-457200">
              <a:buFont typeface="Arial" panose="020B0604020202020204" pitchFamily="34" charset="0"/>
              <a:buChar char="•"/>
              <a:defRPr/>
            </a:pPr>
            <a:r>
              <a:rPr lang="en-US" sz="3000" dirty="0">
                <a:cs typeface="Arial" panose="020B0604020202020204" pitchFamily="34" charset="0"/>
              </a:rPr>
              <a:t>NRC webpage - </a:t>
            </a:r>
            <a:r>
              <a:rPr lang="en-US" sz="3000" dirty="0">
                <a:cs typeface="Arial" panose="020B0604020202020204" pitchFamily="34" charset="0"/>
                <a:hlinkClick r:id="rId12"/>
              </a:rPr>
              <a:t>https://www.nrc.gov/</a:t>
            </a:r>
            <a:r>
              <a:rPr lang="en-US" sz="3000" dirty="0">
                <a:cs typeface="Arial" panose="020B0604020202020204" pitchFamily="34" charset="0"/>
              </a:rPr>
              <a:t> </a:t>
            </a:r>
          </a:p>
          <a:p>
            <a:pPr marL="457200" indent="-457200">
              <a:buFont typeface="Arial" panose="020B0604020202020204" pitchFamily="34" charset="0"/>
              <a:buChar char="•"/>
              <a:defRPr/>
            </a:pPr>
            <a:endParaRPr lang="en-US" sz="30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943117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Wingdings"/>
              <a:buChar char="§"/>
            </a:pPr>
            <a:endParaRPr lang="en-US" dirty="0">
              <a:ea typeface="Calibri" panose="020F0502020204030204"/>
              <a:cs typeface="Calibri" panose="020F0502020204030204"/>
            </a:endParaRPr>
          </a:p>
        </p:txBody>
      </p:sp>
      <p:sp>
        <p:nvSpPr>
          <p:cNvPr id="2" name="Title 1">
            <a:extLst>
              <a:ext uri="{FF2B5EF4-FFF2-40B4-BE49-F238E27FC236}">
                <a16:creationId xmlns:a16="http://schemas.microsoft.com/office/drawing/2014/main" id="{FDC14BF4-C1E3-0DF6-F9EC-8BEC8F8B003B}"/>
              </a:ext>
            </a:extLst>
          </p:cNvPr>
          <p:cNvSpPr>
            <a:spLocks noGrp="1"/>
          </p:cNvSpPr>
          <p:nvPr>
            <p:ph type="title"/>
          </p:nvPr>
        </p:nvSpPr>
        <p:spPr>
          <a:xfrm>
            <a:off x="572493" y="238539"/>
            <a:ext cx="11018520" cy="1434415"/>
          </a:xfrm>
        </p:spPr>
        <p:txBody>
          <a:bodyPr anchor="b">
            <a:normAutofit/>
          </a:bodyPr>
          <a:lstStyle/>
          <a:p>
            <a:r>
              <a:rPr lang="en-US" sz="5400" dirty="0"/>
              <a:t>Agenda</a:t>
            </a:r>
          </a:p>
        </p:txBody>
      </p:sp>
      <p:sp>
        <p:nvSpPr>
          <p:cNvPr id="2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544AB403-0DCA-A343-7EF3-8C0EB0DB1068}"/>
              </a:ext>
            </a:extLst>
          </p:cNvPr>
          <p:cNvSpPr>
            <a:spLocks noGrp="1"/>
          </p:cNvSpPr>
          <p:nvPr>
            <p:ph idx="1"/>
          </p:nvPr>
        </p:nvSpPr>
        <p:spPr>
          <a:xfrm>
            <a:off x="572493" y="2089901"/>
            <a:ext cx="6713552" cy="4522604"/>
          </a:xfrm>
        </p:spPr>
        <p:txBody>
          <a:bodyPr anchor="t">
            <a:normAutofit/>
          </a:bodyPr>
          <a:lstStyle/>
          <a:p>
            <a:pPr marL="457200" indent="-457200">
              <a:buFont typeface="+mj-lt"/>
              <a:buAutoNum type="arabicPeriod"/>
            </a:pPr>
            <a:r>
              <a:rPr lang="en-US" sz="1800" dirty="0"/>
              <a:t>Welcome</a:t>
            </a:r>
          </a:p>
          <a:p>
            <a:pPr marL="457200" indent="-457200">
              <a:buFont typeface="+mj-lt"/>
              <a:buAutoNum type="arabicPeriod"/>
            </a:pPr>
            <a:r>
              <a:rPr lang="en-US" sz="1800" dirty="0"/>
              <a:t>What are export controls and why do they exist</a:t>
            </a:r>
          </a:p>
          <a:p>
            <a:pPr marL="457200" indent="-457200">
              <a:buFont typeface="+mj-lt"/>
              <a:buAutoNum type="arabicPeriod"/>
            </a:pPr>
            <a:r>
              <a:rPr lang="en-US" sz="1800" dirty="0"/>
              <a:t>Brief overview of different agencies that enforce export controls</a:t>
            </a:r>
          </a:p>
          <a:p>
            <a:pPr marL="457200" indent="-457200">
              <a:buFont typeface="+mj-lt"/>
              <a:buAutoNum type="arabicPeriod"/>
            </a:pPr>
            <a:r>
              <a:rPr lang="en-US" sz="1800" dirty="0"/>
              <a:t>Fundamental Research Exclusion </a:t>
            </a:r>
          </a:p>
          <a:p>
            <a:pPr marL="457200" indent="-457200">
              <a:buFont typeface="+mj-lt"/>
              <a:buAutoNum type="arabicPeriod"/>
            </a:pPr>
            <a:r>
              <a:rPr lang="en-US" sz="1800" dirty="0"/>
              <a:t>Risks in University Research </a:t>
            </a:r>
          </a:p>
          <a:p>
            <a:pPr marL="457200" indent="-457200">
              <a:buFont typeface="+mj-lt"/>
              <a:buAutoNum type="arabicPeriod"/>
            </a:pPr>
            <a:r>
              <a:rPr lang="en-US" sz="1800" dirty="0"/>
              <a:t>Mitigating the risk </a:t>
            </a:r>
          </a:p>
          <a:p>
            <a:pPr marL="457200" indent="-457200">
              <a:buFont typeface="+mj-lt"/>
              <a:buAutoNum type="arabicPeriod"/>
            </a:pPr>
            <a:r>
              <a:rPr lang="en-US" sz="1800" dirty="0"/>
              <a:t>Violations of Export Controls</a:t>
            </a:r>
          </a:p>
          <a:p>
            <a:pPr marL="457200" indent="-457200">
              <a:buFont typeface="+mj-lt"/>
              <a:buAutoNum type="arabicPeriod"/>
            </a:pPr>
            <a:r>
              <a:rPr lang="en-US" sz="1800" dirty="0"/>
              <a:t>Resources</a:t>
            </a:r>
          </a:p>
          <a:p>
            <a:pPr marL="457200" indent="-457200">
              <a:buFont typeface="+mj-lt"/>
              <a:buAutoNum type="arabicPeriod"/>
            </a:pPr>
            <a:r>
              <a:rPr lang="en-US" sz="1800" dirty="0"/>
              <a:t>Questions </a:t>
            </a:r>
          </a:p>
        </p:txBody>
      </p:sp>
      <p:pic>
        <p:nvPicPr>
          <p:cNvPr id="4" name="Picture 3">
            <a:extLst>
              <a:ext uri="{FF2B5EF4-FFF2-40B4-BE49-F238E27FC236}">
                <a16:creationId xmlns:a16="http://schemas.microsoft.com/office/drawing/2014/main" id="{38462CE9-2F24-694D-0B80-16701C3F09A3}"/>
              </a:ext>
            </a:extLst>
          </p:cNvPr>
          <p:cNvPicPr>
            <a:picLocks noChangeAspect="1"/>
          </p:cNvPicPr>
          <p:nvPr/>
        </p:nvPicPr>
        <p:blipFill rotWithShape="1">
          <a:blip r:embed="rId3"/>
          <a:srcRect l="10233" r="24587" b="-2"/>
          <a:stretch/>
        </p:blipFill>
        <p:spPr>
          <a:xfrm>
            <a:off x="7675658" y="2093976"/>
            <a:ext cx="3941064" cy="4096512"/>
          </a:xfrm>
          <a:prstGeom prst="rect">
            <a:avLst/>
          </a:prstGeom>
        </p:spPr>
      </p:pic>
    </p:spTree>
    <p:extLst>
      <p:ext uri="{BB962C8B-B14F-4D97-AF65-F5344CB8AC3E}">
        <p14:creationId xmlns:p14="http://schemas.microsoft.com/office/powerpoint/2010/main" val="569818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ECF887E-20D4-0A7C-F9EC-19A9C496D2FC}"/>
              </a:ext>
            </a:extLst>
          </p:cNvPr>
          <p:cNvSpPr>
            <a:spLocks noGrp="1"/>
          </p:cNvSpPr>
          <p:nvPr>
            <p:ph type="title"/>
          </p:nvPr>
        </p:nvSpPr>
        <p:spPr>
          <a:xfrm>
            <a:off x="630936" y="640080"/>
            <a:ext cx="4818888" cy="1481328"/>
          </a:xfrm>
        </p:spPr>
        <p:txBody>
          <a:bodyPr vert="horz" lIns="91440" tIns="45720" rIns="91440" bIns="45720" rtlCol="0" anchor="b">
            <a:normAutofit/>
          </a:bodyPr>
          <a:lstStyle/>
          <a:p>
            <a:r>
              <a:rPr lang="en-US" sz="4600" kern="1200" dirty="0">
                <a:solidFill>
                  <a:schemeClr val="tx1"/>
                </a:solidFill>
                <a:latin typeface="+mj-lt"/>
                <a:ea typeface="+mj-ea"/>
                <a:cs typeface="+mj-cs"/>
              </a:rPr>
              <a:t>Questions and General Discussion</a:t>
            </a:r>
          </a:p>
        </p:txBody>
      </p:sp>
      <p:sp>
        <p:nvSpPr>
          <p:cNvPr id="23" name="sketch line">
            <a:extLst>
              <a:ext uri="{FF2B5EF4-FFF2-40B4-BE49-F238E27FC236}">
                <a16:creationId xmlns:a16="http://schemas.microsoft.com/office/drawing/2014/main" id="{71877DBC-BB60-40F0-AC93-2ACDBAAE60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372868"/>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77679FA5-356F-2036-6B50-D489E8A3CB87}"/>
              </a:ext>
            </a:extLst>
          </p:cNvPr>
          <p:cNvSpPr txBox="1"/>
          <p:nvPr/>
        </p:nvSpPr>
        <p:spPr>
          <a:xfrm>
            <a:off x="630936" y="2660904"/>
            <a:ext cx="4818888" cy="3547872"/>
          </a:xfrm>
          <a:prstGeom prst="rect">
            <a:avLst/>
          </a:prstGeom>
        </p:spPr>
        <p:txBody>
          <a:bodyPr vert="horz" lIns="91440" tIns="45720" rIns="91440" bIns="45720" rtlCol="0" anchor="t">
            <a:normAutofit/>
          </a:bodyPr>
          <a:lstStyle/>
          <a:p>
            <a:pPr>
              <a:lnSpc>
                <a:spcPct val="90000"/>
              </a:lnSpc>
              <a:spcAft>
                <a:spcPts val="600"/>
              </a:spcAft>
            </a:pPr>
            <a:r>
              <a:rPr lang="en-US" sz="2200" dirty="0">
                <a:ea typeface="Calibri"/>
                <a:cs typeface="Calibri"/>
              </a:rPr>
              <a:t>Contact:</a:t>
            </a:r>
          </a:p>
          <a:p>
            <a:pPr>
              <a:lnSpc>
                <a:spcPct val="90000"/>
              </a:lnSpc>
              <a:spcAft>
                <a:spcPts val="600"/>
              </a:spcAft>
            </a:pPr>
            <a:endParaRPr lang="en-US" sz="2200" dirty="0">
              <a:ea typeface="Calibri"/>
              <a:cs typeface="Calibri"/>
            </a:endParaRPr>
          </a:p>
          <a:p>
            <a:pPr>
              <a:lnSpc>
                <a:spcPct val="90000"/>
              </a:lnSpc>
              <a:spcAft>
                <a:spcPts val="600"/>
              </a:spcAft>
            </a:pPr>
            <a:r>
              <a:rPr lang="en-US" sz="2200" dirty="0">
                <a:ea typeface="Calibri"/>
                <a:cs typeface="Calibri"/>
              </a:rPr>
              <a:t>Nicole Porter</a:t>
            </a:r>
          </a:p>
          <a:p>
            <a:pPr>
              <a:lnSpc>
                <a:spcPct val="90000"/>
              </a:lnSpc>
              <a:spcAft>
                <a:spcPts val="600"/>
              </a:spcAft>
            </a:pPr>
            <a:r>
              <a:rPr lang="en-US" sz="2200" dirty="0">
                <a:ea typeface="Calibri"/>
                <a:cs typeface="Calibri"/>
              </a:rPr>
              <a:t>Export Control Officer</a:t>
            </a:r>
          </a:p>
          <a:p>
            <a:pPr>
              <a:lnSpc>
                <a:spcPct val="90000"/>
              </a:lnSpc>
              <a:spcAft>
                <a:spcPts val="600"/>
              </a:spcAft>
            </a:pPr>
            <a:r>
              <a:rPr lang="en-US" sz="2200" dirty="0">
                <a:ea typeface="Calibri"/>
                <a:cs typeface="Calibri"/>
                <a:hlinkClick r:id="rId2"/>
              </a:rPr>
              <a:t>nporter9@ur.Rochester.edu</a:t>
            </a:r>
            <a:endParaRPr lang="en-US" sz="2200" dirty="0">
              <a:ea typeface="Calibri"/>
              <a:cs typeface="Calibri"/>
            </a:endParaRPr>
          </a:p>
          <a:p>
            <a:pPr>
              <a:lnSpc>
                <a:spcPct val="90000"/>
              </a:lnSpc>
              <a:spcAft>
                <a:spcPts val="600"/>
              </a:spcAft>
            </a:pPr>
            <a:r>
              <a:rPr lang="en-US" sz="2200" dirty="0">
                <a:ea typeface="Calibri"/>
                <a:cs typeface="Calibri"/>
                <a:hlinkClick r:id="rId3"/>
              </a:rPr>
              <a:t>export@rochester.edu</a:t>
            </a:r>
            <a:r>
              <a:rPr lang="en-US" sz="2200" dirty="0">
                <a:ea typeface="Calibri"/>
                <a:cs typeface="Calibri"/>
              </a:rPr>
              <a:t> </a:t>
            </a:r>
          </a:p>
          <a:p>
            <a:pPr>
              <a:lnSpc>
                <a:spcPct val="90000"/>
              </a:lnSpc>
              <a:spcAft>
                <a:spcPts val="600"/>
              </a:spcAft>
            </a:pPr>
            <a:endParaRPr lang="en-US" sz="2000" dirty="0">
              <a:ea typeface="Calibri"/>
              <a:cs typeface="Calibri"/>
            </a:endParaRPr>
          </a:p>
        </p:txBody>
      </p:sp>
      <p:pic>
        <p:nvPicPr>
          <p:cNvPr id="4" name="Picture 3">
            <a:extLst>
              <a:ext uri="{FF2B5EF4-FFF2-40B4-BE49-F238E27FC236}">
                <a16:creationId xmlns:a16="http://schemas.microsoft.com/office/drawing/2014/main" id="{565F5FF3-A73B-7AD5-C667-920C246A77C7}"/>
              </a:ext>
            </a:extLst>
          </p:cNvPr>
          <p:cNvPicPr>
            <a:picLocks noChangeAspect="1"/>
          </p:cNvPicPr>
          <p:nvPr/>
        </p:nvPicPr>
        <p:blipFill>
          <a:blip r:embed="rId4"/>
          <a:stretch>
            <a:fillRect/>
          </a:stretch>
        </p:blipFill>
        <p:spPr>
          <a:xfrm>
            <a:off x="6099048" y="1634364"/>
            <a:ext cx="5458968" cy="3589272"/>
          </a:xfrm>
          <a:prstGeom prst="rect">
            <a:avLst/>
          </a:prstGeom>
        </p:spPr>
      </p:pic>
    </p:spTree>
    <p:extLst>
      <p:ext uri="{BB962C8B-B14F-4D97-AF65-F5344CB8AC3E}">
        <p14:creationId xmlns:p14="http://schemas.microsoft.com/office/powerpoint/2010/main" val="3339015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8FB593-C4C5-30A1-1093-4D01DABFA9B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5554B7-837B-E443-3BF6-DAC56BB0674F}"/>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FEA04005-4558-B5A6-2070-9797334C6ADA}"/>
              </a:ext>
            </a:extLst>
          </p:cNvPr>
          <p:cNvSpPr>
            <a:spLocks noGrp="1"/>
          </p:cNvSpPr>
          <p:nvPr>
            <p:ph type="title"/>
          </p:nvPr>
        </p:nvSpPr>
        <p:spPr>
          <a:xfrm>
            <a:off x="2370338" y="255356"/>
            <a:ext cx="7625918" cy="758573"/>
          </a:xfrm>
        </p:spPr>
        <p:txBody>
          <a:bodyPr>
            <a:noAutofit/>
          </a:bodyPr>
          <a:lstStyle/>
          <a:p>
            <a:pPr algn="ctr"/>
            <a:r>
              <a:rPr lang="en-US" sz="4000" dirty="0">
                <a:solidFill>
                  <a:schemeClr val="bg1"/>
                </a:solidFill>
                <a:ea typeface="+mj-lt"/>
                <a:cs typeface="+mj-lt"/>
              </a:rPr>
              <a:t>Export Controls Overview</a:t>
            </a:r>
            <a:endParaRPr lang="en-US" dirty="0">
              <a:solidFill>
                <a:schemeClr val="bg1"/>
              </a:solidFill>
              <a:ea typeface="Calibri Light" panose="020F0302020204030204"/>
              <a:cs typeface="Calibri Light" panose="020F0302020204030204"/>
            </a:endParaRPr>
          </a:p>
        </p:txBody>
      </p:sp>
      <p:pic>
        <p:nvPicPr>
          <p:cNvPr id="7" name="Picture 6">
            <a:extLst>
              <a:ext uri="{FF2B5EF4-FFF2-40B4-BE49-F238E27FC236}">
                <a16:creationId xmlns:a16="http://schemas.microsoft.com/office/drawing/2014/main" id="{5F9E14B5-AD67-52DF-3971-B4CED72B2BC6}"/>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5BCDD2EF-D2B7-8559-E14D-7B5E6EC9C583}"/>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86126C41-F20C-0599-3E35-169468EBAA6F}"/>
              </a:ext>
            </a:extLst>
          </p:cNvPr>
          <p:cNvSpPr txBox="1"/>
          <p:nvPr/>
        </p:nvSpPr>
        <p:spPr>
          <a:xfrm>
            <a:off x="128387" y="1415294"/>
            <a:ext cx="11318866" cy="3570208"/>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What are export controls?</a:t>
            </a:r>
          </a:p>
          <a:p>
            <a:pPr>
              <a:defRPr/>
            </a:pPr>
            <a:endParaRPr lang="en-US" sz="3200" dirty="0">
              <a:cs typeface="Arial" panose="020B0604020202020204" pitchFamily="34" charset="0"/>
            </a:endParaRPr>
          </a:p>
          <a:p>
            <a:pPr>
              <a:defRPr/>
            </a:pPr>
            <a:r>
              <a:rPr lang="en-US" sz="3200" dirty="0">
                <a:cs typeface="Arial" panose="020B0604020202020204" pitchFamily="34" charset="0"/>
              </a:rPr>
              <a:t>Export control laws are federal regulations put in place to protect national security and uphold foreign policy. These laws and regulations restrict the transfer of certain goods, services, information and technology to foreign countries or individuals from foreign countries within the United States.</a:t>
            </a:r>
          </a:p>
        </p:txBody>
      </p:sp>
    </p:spTree>
    <p:extLst>
      <p:ext uri="{BB962C8B-B14F-4D97-AF65-F5344CB8AC3E}">
        <p14:creationId xmlns:p14="http://schemas.microsoft.com/office/powerpoint/2010/main" val="1858130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8333A5-05D3-9E09-CBC0-9B1DE1F15685}"/>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C6A5AEC-9495-8FC1-55E1-755C07873A0D}"/>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94F345CC-4B3B-F4B6-D972-023BD7CC24AC}"/>
              </a:ext>
            </a:extLst>
          </p:cNvPr>
          <p:cNvSpPr>
            <a:spLocks noGrp="1"/>
          </p:cNvSpPr>
          <p:nvPr>
            <p:ph type="title"/>
          </p:nvPr>
        </p:nvSpPr>
        <p:spPr>
          <a:xfrm>
            <a:off x="2370338" y="255356"/>
            <a:ext cx="7625918" cy="758573"/>
          </a:xfrm>
        </p:spPr>
        <p:txBody>
          <a:bodyPr>
            <a:noAutofit/>
          </a:bodyPr>
          <a:lstStyle/>
          <a:p>
            <a:pPr algn="ctr"/>
            <a:r>
              <a:rPr lang="en-US" sz="4000" dirty="0">
                <a:solidFill>
                  <a:schemeClr val="bg1"/>
                </a:solidFill>
                <a:ea typeface="+mj-lt"/>
                <a:cs typeface="+mj-lt"/>
              </a:rPr>
              <a:t>Export Controls Overview</a:t>
            </a:r>
            <a:endParaRPr lang="en-US" dirty="0">
              <a:solidFill>
                <a:schemeClr val="bg1"/>
              </a:solidFill>
              <a:ea typeface="Calibri Light" panose="020F0302020204030204"/>
              <a:cs typeface="Calibri Light" panose="020F0302020204030204"/>
            </a:endParaRPr>
          </a:p>
        </p:txBody>
      </p:sp>
      <p:pic>
        <p:nvPicPr>
          <p:cNvPr id="7" name="Picture 6">
            <a:extLst>
              <a:ext uri="{FF2B5EF4-FFF2-40B4-BE49-F238E27FC236}">
                <a16:creationId xmlns:a16="http://schemas.microsoft.com/office/drawing/2014/main" id="{E4D35008-C817-C227-4874-5B0414FE5819}"/>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6EFC4E80-A8D0-5E3B-90F1-6A3991DBFC67}"/>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B2848272-65CC-022E-B723-6432198CBC66}"/>
              </a:ext>
            </a:extLst>
          </p:cNvPr>
          <p:cNvSpPr txBox="1"/>
          <p:nvPr/>
        </p:nvSpPr>
        <p:spPr>
          <a:xfrm>
            <a:off x="128387" y="1415294"/>
            <a:ext cx="11318866" cy="4678204"/>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Why do export controls exist?</a:t>
            </a:r>
          </a:p>
          <a:p>
            <a:pPr>
              <a:defRPr/>
            </a:pPr>
            <a:endParaRPr lang="en-US" sz="3200" dirty="0">
              <a:cs typeface="Arial" panose="020B0604020202020204" pitchFamily="34" charset="0"/>
            </a:endParaRPr>
          </a:p>
          <a:p>
            <a:pPr marL="571500" indent="-571500">
              <a:buFont typeface="Arial" panose="020B0604020202020204" pitchFamily="34" charset="0"/>
              <a:buChar char="•"/>
              <a:defRPr/>
            </a:pPr>
            <a:r>
              <a:rPr lang="en-US" sz="3200" dirty="0">
                <a:cs typeface="Arial" panose="020B0604020202020204" pitchFamily="34" charset="0"/>
              </a:rPr>
              <a:t>National Security </a:t>
            </a:r>
          </a:p>
          <a:p>
            <a:pPr marL="571500" indent="-571500">
              <a:buFont typeface="Arial" panose="020B0604020202020204" pitchFamily="34" charset="0"/>
              <a:buChar char="•"/>
              <a:defRPr/>
            </a:pPr>
            <a:r>
              <a:rPr lang="en-US" sz="3200" dirty="0">
                <a:cs typeface="Arial" panose="020B0604020202020204" pitchFamily="34" charset="0"/>
              </a:rPr>
              <a:t>Foreign Policy </a:t>
            </a:r>
          </a:p>
          <a:p>
            <a:pPr marL="571500" indent="-571500">
              <a:buFont typeface="Arial" panose="020B0604020202020204" pitchFamily="34" charset="0"/>
              <a:buChar char="•"/>
              <a:defRPr/>
            </a:pPr>
            <a:r>
              <a:rPr lang="en-US" sz="3200" dirty="0">
                <a:cs typeface="Arial" panose="020B0604020202020204" pitchFamily="34" charset="0"/>
              </a:rPr>
              <a:t>Protection of U.S. businesses</a:t>
            </a:r>
          </a:p>
          <a:p>
            <a:pPr marL="571500" indent="-571500">
              <a:buFont typeface="Arial" panose="020B0604020202020204" pitchFamily="34" charset="0"/>
              <a:buChar char="•"/>
              <a:defRPr/>
            </a:pPr>
            <a:r>
              <a:rPr lang="en-US" sz="3200" dirty="0">
                <a:cs typeface="Arial" panose="020B0604020202020204" pitchFamily="34" charset="0"/>
              </a:rPr>
              <a:t>Prevention of proliferation of weapons of mass destruction</a:t>
            </a:r>
          </a:p>
          <a:p>
            <a:pPr marL="571500" indent="-571500">
              <a:buFont typeface="Arial" panose="020B0604020202020204" pitchFamily="34" charset="0"/>
              <a:buChar char="•"/>
              <a:defRPr/>
            </a:pPr>
            <a:r>
              <a:rPr lang="en-US" sz="3200" dirty="0">
                <a:cs typeface="Arial" panose="020B0604020202020204" pitchFamily="34" charset="0"/>
              </a:rPr>
              <a:t>Prevention of terrorist activities</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4040770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BDC84E-D597-1BEE-ACA4-C118CA5D6F4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3C8AFC4-8DC5-4C54-C9A7-6807452F25F4}"/>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84DE30E5-9B3F-A639-B85E-8E1F2A6FE78E}"/>
              </a:ext>
            </a:extLst>
          </p:cNvPr>
          <p:cNvSpPr>
            <a:spLocks noGrp="1"/>
          </p:cNvSpPr>
          <p:nvPr>
            <p:ph type="title"/>
          </p:nvPr>
        </p:nvSpPr>
        <p:spPr>
          <a:xfrm>
            <a:off x="2370338" y="255356"/>
            <a:ext cx="7625918" cy="758573"/>
          </a:xfrm>
        </p:spPr>
        <p:txBody>
          <a:bodyPr>
            <a:noAutofit/>
          </a:bodyPr>
          <a:lstStyle/>
          <a:p>
            <a:pPr algn="ctr"/>
            <a:r>
              <a:rPr lang="en-US" sz="4000" dirty="0">
                <a:solidFill>
                  <a:schemeClr val="bg1"/>
                </a:solidFill>
                <a:ea typeface="+mj-lt"/>
                <a:cs typeface="+mj-lt"/>
              </a:rPr>
              <a:t>Export Controls Overview</a:t>
            </a:r>
            <a:endParaRPr lang="en-US" dirty="0">
              <a:solidFill>
                <a:schemeClr val="bg1"/>
              </a:solidFill>
              <a:ea typeface="Calibri Light" panose="020F0302020204030204"/>
              <a:cs typeface="Calibri Light" panose="020F0302020204030204"/>
            </a:endParaRPr>
          </a:p>
        </p:txBody>
      </p:sp>
      <p:pic>
        <p:nvPicPr>
          <p:cNvPr id="7" name="Picture 6">
            <a:extLst>
              <a:ext uri="{FF2B5EF4-FFF2-40B4-BE49-F238E27FC236}">
                <a16:creationId xmlns:a16="http://schemas.microsoft.com/office/drawing/2014/main" id="{80514CAA-F770-6C85-D597-BAFB4268B77D}"/>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E14A0FB2-0AC5-3799-A8CF-C2B7D8604C01}"/>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530A3BD4-93F0-6693-99AA-3D7A47CA9471}"/>
              </a:ext>
            </a:extLst>
          </p:cNvPr>
          <p:cNvSpPr txBox="1"/>
          <p:nvPr/>
        </p:nvSpPr>
        <p:spPr>
          <a:xfrm>
            <a:off x="128387" y="1415294"/>
            <a:ext cx="11318866" cy="5724644"/>
          </a:xfrm>
          <a:prstGeom prst="rect">
            <a:avLst/>
          </a:prstGeom>
          <a:noFill/>
        </p:spPr>
        <p:txBody>
          <a:bodyPr wrap="square" lIns="121920" tIns="60960" rIns="121920" bIns="60960" rtlCol="0" anchor="t">
            <a:spAutoFit/>
          </a:bodyPr>
          <a:lstStyle/>
          <a:p>
            <a:pPr>
              <a:defRPr/>
            </a:pPr>
            <a:r>
              <a:rPr lang="en-US" sz="3200" dirty="0">
                <a:cs typeface="Arial" panose="020B0604020202020204" pitchFamily="34" charset="0"/>
              </a:rPr>
              <a:t>What is an export?</a:t>
            </a:r>
          </a:p>
          <a:p>
            <a:pPr>
              <a:defRPr/>
            </a:pPr>
            <a:endParaRPr lang="en-US" sz="3200" dirty="0">
              <a:cs typeface="Arial" panose="020B0604020202020204" pitchFamily="34" charset="0"/>
            </a:endParaRPr>
          </a:p>
          <a:p>
            <a:pPr marL="571500" indent="-571500">
              <a:buFont typeface="Arial" panose="020B0604020202020204" pitchFamily="34" charset="0"/>
              <a:buChar char="•"/>
              <a:defRPr/>
            </a:pPr>
            <a:r>
              <a:rPr lang="en-US" sz="3200" dirty="0">
                <a:cs typeface="Arial" panose="020B0604020202020204" pitchFamily="34" charset="0"/>
              </a:rPr>
              <a:t>Shipping or hand-carrying physical items out of the United States</a:t>
            </a:r>
          </a:p>
          <a:p>
            <a:pPr marL="571500" indent="-571500">
              <a:buFont typeface="Arial" panose="020B0604020202020204" pitchFamily="34" charset="0"/>
              <a:buChar char="•"/>
              <a:defRPr/>
            </a:pPr>
            <a:r>
              <a:rPr lang="en-US" sz="3200" dirty="0">
                <a:cs typeface="Arial" panose="020B0604020202020204" pitchFamily="34" charset="0"/>
              </a:rPr>
              <a:t>Transmitting data, technology or other intangibles to recipients outside the United States</a:t>
            </a:r>
          </a:p>
          <a:p>
            <a:pPr marL="571500" indent="-571500">
              <a:buFont typeface="Arial" panose="020B0604020202020204" pitchFamily="34" charset="0"/>
              <a:buChar char="•"/>
              <a:defRPr/>
            </a:pPr>
            <a:r>
              <a:rPr lang="en-US" sz="3200" dirty="0">
                <a:cs typeface="Arial" panose="020B0604020202020204" pitchFamily="34" charset="0"/>
              </a:rPr>
              <a:t>“Deemed exports” -  sharing or releasing controlled technology or information to a foreign person within the United States </a:t>
            </a:r>
          </a:p>
          <a:p>
            <a:pPr>
              <a:defRPr/>
            </a:pPr>
            <a:endParaRPr lang="en-US" sz="36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550447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3F95FB-CF3A-41AA-201E-438A39DD788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880977C-8B20-D7BC-8180-2D7F942D6E73}"/>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7A454F39-6F82-923A-E5DD-4D51F8538D16}"/>
              </a:ext>
            </a:extLst>
          </p:cNvPr>
          <p:cNvSpPr>
            <a:spLocks noGrp="1"/>
          </p:cNvSpPr>
          <p:nvPr>
            <p:ph type="title"/>
          </p:nvPr>
        </p:nvSpPr>
        <p:spPr>
          <a:xfrm>
            <a:off x="1712818" y="262671"/>
            <a:ext cx="8766364" cy="758573"/>
          </a:xfrm>
        </p:spPr>
        <p:txBody>
          <a:bodyPr>
            <a:noAutofit/>
          </a:bodyPr>
          <a:lstStyle/>
          <a:p>
            <a:r>
              <a:rPr lang="en-US" dirty="0">
                <a:solidFill>
                  <a:schemeClr val="bg1"/>
                </a:solidFill>
                <a:ea typeface="Calibri Light" panose="020F0302020204030204"/>
                <a:cs typeface="Calibri Light" panose="020F0302020204030204"/>
              </a:rPr>
              <a:t>Agencies that enforce Export Controls</a:t>
            </a:r>
          </a:p>
        </p:txBody>
      </p:sp>
      <p:pic>
        <p:nvPicPr>
          <p:cNvPr id="7" name="Picture 6">
            <a:extLst>
              <a:ext uri="{FF2B5EF4-FFF2-40B4-BE49-F238E27FC236}">
                <a16:creationId xmlns:a16="http://schemas.microsoft.com/office/drawing/2014/main" id="{98257C35-CDD4-EF49-9454-61FAFDF05602}"/>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43A0730F-A3D4-33DD-D29E-4C18EF511F5F}"/>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D3E6D1A5-9A63-3777-880B-69785730DAEF}"/>
              </a:ext>
            </a:extLst>
          </p:cNvPr>
          <p:cNvSpPr txBox="1"/>
          <p:nvPr/>
        </p:nvSpPr>
        <p:spPr>
          <a:xfrm>
            <a:off x="128387" y="1415294"/>
            <a:ext cx="11318866" cy="5663089"/>
          </a:xfrm>
          <a:prstGeom prst="rect">
            <a:avLst/>
          </a:prstGeom>
          <a:noFill/>
        </p:spPr>
        <p:txBody>
          <a:bodyPr wrap="square" lIns="121920" tIns="60960" rIns="121920" bIns="60960" rtlCol="0" anchor="t">
            <a:spAutoFit/>
          </a:bodyPr>
          <a:lstStyle/>
          <a:p>
            <a:pPr marL="342900" indent="-342900">
              <a:buFont typeface="Arial" panose="020B0604020202020204" pitchFamily="34" charset="0"/>
              <a:buChar char="•"/>
              <a:defRPr/>
            </a:pPr>
            <a:r>
              <a:rPr lang="en-US" sz="2400" b="1" dirty="0">
                <a:cs typeface="Arial" panose="020B0604020202020204" pitchFamily="34" charset="0"/>
              </a:rPr>
              <a:t>Dept. of Commerce – Bureau of Industry and Security (BIS)</a:t>
            </a:r>
          </a:p>
          <a:p>
            <a:pPr marL="800100" lvl="1" indent="-342900">
              <a:buFont typeface="Arial" panose="020B0604020202020204" pitchFamily="34" charset="0"/>
              <a:buChar char="•"/>
              <a:defRPr/>
            </a:pPr>
            <a:r>
              <a:rPr lang="en-US" sz="2400" dirty="0">
                <a:cs typeface="Arial" panose="020B0604020202020204" pitchFamily="34" charset="0"/>
              </a:rPr>
              <a:t>E.A.R. – Export Administration Regulations</a:t>
            </a:r>
          </a:p>
          <a:p>
            <a:pPr marL="1257300" lvl="2" indent="-342900">
              <a:buFont typeface="Arial" panose="020B0604020202020204" pitchFamily="34" charset="0"/>
              <a:buChar char="•"/>
              <a:defRPr/>
            </a:pPr>
            <a:r>
              <a:rPr lang="en-US" sz="2400" dirty="0">
                <a:cs typeface="Arial" panose="020B0604020202020204" pitchFamily="34" charset="0"/>
              </a:rPr>
              <a:t>Applies controls broadly to commercial goods, software, and technology that do not have a specific military end-use</a:t>
            </a:r>
          </a:p>
          <a:p>
            <a:pPr marL="342900" indent="-342900">
              <a:buFont typeface="Arial" panose="020B0604020202020204" pitchFamily="34" charset="0"/>
              <a:buChar char="•"/>
              <a:defRPr/>
            </a:pPr>
            <a:r>
              <a:rPr lang="en-US" sz="2400" b="1" dirty="0">
                <a:cs typeface="Arial" panose="020B0604020202020204" pitchFamily="34" charset="0"/>
              </a:rPr>
              <a:t>Dept. of State – Directorate of Defense Trade Controls (DDTC)</a:t>
            </a:r>
          </a:p>
          <a:p>
            <a:pPr marL="800100" lvl="1" indent="-342900">
              <a:buFont typeface="Arial" panose="020B0604020202020204" pitchFamily="34" charset="0"/>
              <a:buChar char="•"/>
              <a:defRPr/>
            </a:pPr>
            <a:r>
              <a:rPr lang="en-US" sz="2400" dirty="0">
                <a:cs typeface="Arial" panose="020B0604020202020204" pitchFamily="34" charset="0"/>
              </a:rPr>
              <a:t>ITAR – International Traffic and Arms Regulations </a:t>
            </a:r>
          </a:p>
          <a:p>
            <a:pPr marL="1257300" lvl="2" indent="-342900">
              <a:buFont typeface="Arial" panose="020B0604020202020204" pitchFamily="34" charset="0"/>
              <a:buChar char="•"/>
              <a:defRPr/>
            </a:pPr>
            <a:r>
              <a:rPr lang="en-US" sz="2400" dirty="0">
                <a:cs typeface="Arial" panose="020B0604020202020204" pitchFamily="34" charset="0"/>
              </a:rPr>
              <a:t>Applies controls on the manufacturing, import and export of defense articles, services and technical data</a:t>
            </a:r>
          </a:p>
          <a:p>
            <a:pPr marL="342900" indent="-342900">
              <a:buFont typeface="Arial" panose="020B0604020202020204" pitchFamily="34" charset="0"/>
              <a:buChar char="•"/>
              <a:defRPr/>
            </a:pPr>
            <a:r>
              <a:rPr lang="en-US" sz="2400" b="1" dirty="0">
                <a:cs typeface="Arial" panose="020B0604020202020204" pitchFamily="34" charset="0"/>
              </a:rPr>
              <a:t>Dept. of Treasury – Office of Foreign Assets Control (OFAC)</a:t>
            </a:r>
          </a:p>
          <a:p>
            <a:pPr marL="800100" lvl="1" indent="-342900">
              <a:buFont typeface="Arial" panose="020B0604020202020204" pitchFamily="34" charset="0"/>
              <a:buChar char="•"/>
              <a:defRPr/>
            </a:pPr>
            <a:r>
              <a:rPr lang="en-US" sz="2400" dirty="0">
                <a:cs typeface="Arial" panose="020B0604020202020204" pitchFamily="34" charset="0"/>
              </a:rPr>
              <a:t>Administer and enforce economic and trade sanctions to restrict trade and financial transactions with restricted countries </a:t>
            </a:r>
          </a:p>
          <a:p>
            <a:pPr marL="342900" indent="-342900">
              <a:buFont typeface="Arial" panose="020B0604020202020204" pitchFamily="34" charset="0"/>
              <a:buChar char="•"/>
              <a:defRPr/>
            </a:pPr>
            <a:r>
              <a:rPr lang="en-US" sz="2400" b="1" dirty="0">
                <a:cs typeface="Arial" panose="020B0604020202020204" pitchFamily="34" charset="0"/>
              </a:rPr>
              <a:t>Nuclear Regulatory Commission (NRC)</a:t>
            </a:r>
          </a:p>
          <a:p>
            <a:pPr marL="800100" lvl="1" indent="-342900">
              <a:buFont typeface="Arial" panose="020B0604020202020204" pitchFamily="34" charset="0"/>
              <a:buChar char="•"/>
              <a:defRPr/>
            </a:pPr>
            <a:r>
              <a:rPr lang="en-US" sz="2400" dirty="0">
                <a:cs typeface="Arial" panose="020B0604020202020204" pitchFamily="34" charset="0"/>
              </a:rPr>
              <a:t>Applies controls to nuclear facilities, materials and related parts and equipment</a:t>
            </a:r>
            <a:endParaRPr lang="en-US" sz="2400" b="1" dirty="0">
              <a:cs typeface="Arial" panose="020B0604020202020204" pitchFamily="34" charset="0"/>
            </a:endParaRPr>
          </a:p>
          <a:p>
            <a:pPr lvl="1">
              <a:defRPr/>
            </a:pPr>
            <a:endParaRPr lang="en-US" sz="2400" dirty="0">
              <a:cs typeface="Arial" panose="020B0604020202020204" pitchFamily="34" charset="0"/>
            </a:endParaRPr>
          </a:p>
          <a:p>
            <a:pPr lvl="1">
              <a:defRPr/>
            </a:pPr>
            <a:endParaRPr lang="en-US" sz="2400" dirty="0">
              <a:cs typeface="Arial" panose="020B0604020202020204" pitchFamily="34" charset="0"/>
            </a:endParaRPr>
          </a:p>
        </p:txBody>
      </p:sp>
    </p:spTree>
    <p:extLst>
      <p:ext uri="{BB962C8B-B14F-4D97-AF65-F5344CB8AC3E}">
        <p14:creationId xmlns:p14="http://schemas.microsoft.com/office/powerpoint/2010/main" val="1797297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305EA-D0F1-E41D-776E-0EF5FA250E4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F506848-D9D1-2845-7B1E-B58F991EDD05}"/>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C4F92613-4158-6EB8-465B-69C47D6A481E}"/>
              </a:ext>
            </a:extLst>
          </p:cNvPr>
          <p:cNvSpPr>
            <a:spLocks noGrp="1"/>
          </p:cNvSpPr>
          <p:nvPr>
            <p:ph type="title"/>
          </p:nvPr>
        </p:nvSpPr>
        <p:spPr>
          <a:xfrm>
            <a:off x="1389228" y="262671"/>
            <a:ext cx="8797184" cy="758573"/>
          </a:xfrm>
        </p:spPr>
        <p:txBody>
          <a:bodyPr>
            <a:noAutofit/>
          </a:bodyPr>
          <a:lstStyle/>
          <a:p>
            <a:pPr algn="ctr"/>
            <a:r>
              <a:rPr lang="en-US" dirty="0">
                <a:solidFill>
                  <a:schemeClr val="bg1"/>
                </a:solidFill>
                <a:ea typeface="Calibri Light" panose="020F0302020204030204"/>
                <a:cs typeface="Calibri Light" panose="020F0302020204030204"/>
              </a:rPr>
              <a:t>Bureau of Industry and Security (BIS)</a:t>
            </a:r>
          </a:p>
        </p:txBody>
      </p:sp>
      <p:pic>
        <p:nvPicPr>
          <p:cNvPr id="7" name="Picture 6">
            <a:extLst>
              <a:ext uri="{FF2B5EF4-FFF2-40B4-BE49-F238E27FC236}">
                <a16:creationId xmlns:a16="http://schemas.microsoft.com/office/drawing/2014/main" id="{9304941D-0713-F498-D8FE-5435303743DD}"/>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162C7066-8E0E-86DF-5426-44B6172E8629}"/>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58A4CE1A-0F4F-B82A-44B1-B65265D20A29}"/>
              </a:ext>
            </a:extLst>
          </p:cNvPr>
          <p:cNvSpPr txBox="1"/>
          <p:nvPr/>
        </p:nvSpPr>
        <p:spPr>
          <a:xfrm>
            <a:off x="128387" y="1415294"/>
            <a:ext cx="11318866" cy="5909310"/>
          </a:xfrm>
          <a:prstGeom prst="rect">
            <a:avLst/>
          </a:prstGeom>
          <a:noFill/>
        </p:spPr>
        <p:txBody>
          <a:bodyPr wrap="square" lIns="121920" tIns="60960" rIns="121920" bIns="60960" rtlCol="0" anchor="t">
            <a:spAutoFit/>
          </a:bodyPr>
          <a:lstStyle/>
          <a:p>
            <a:pPr marL="457200" indent="-457200">
              <a:buFont typeface="Arial" panose="020B0604020202020204" pitchFamily="34" charset="0"/>
              <a:buChar char="•"/>
              <a:defRPr/>
            </a:pPr>
            <a:r>
              <a:rPr lang="en-US" sz="3000" dirty="0">
                <a:cs typeface="Arial" panose="020B0604020202020204" pitchFamily="34" charset="0"/>
              </a:rPr>
              <a:t>Administer the Export Administration Regulations (E.A.R) - </a:t>
            </a:r>
            <a:r>
              <a:rPr lang="en-US" sz="3000" dirty="0">
                <a:hlinkClick r:id="rId6"/>
              </a:rPr>
              <a:t>15 CFR Parts 730-774</a:t>
            </a: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Bureau of Industry and Security housed within the Dept. Of Commerce</a:t>
            </a:r>
          </a:p>
          <a:p>
            <a:pPr marL="457200" indent="-457200">
              <a:buFont typeface="Arial" panose="020B0604020202020204" pitchFamily="34" charset="0"/>
              <a:buChar char="•"/>
              <a:defRPr/>
            </a:pPr>
            <a:r>
              <a:rPr lang="en-US" sz="3000" dirty="0">
                <a:cs typeface="Arial" panose="020B0604020202020204" pitchFamily="34" charset="0"/>
              </a:rPr>
              <a:t>Items are listed on the Commerce Control List – regulates the export of “dual-use” items</a:t>
            </a:r>
          </a:p>
          <a:p>
            <a:pPr marL="457200" indent="-457200">
              <a:buFont typeface="Arial" panose="020B0604020202020204" pitchFamily="34" charset="0"/>
              <a:buChar char="•"/>
              <a:defRPr/>
            </a:pPr>
            <a:r>
              <a:rPr lang="en-US" sz="3000" dirty="0">
                <a:cs typeface="Arial" panose="020B0604020202020204" pitchFamily="34" charset="0"/>
              </a:rPr>
              <a:t>The farthest-reaching set of export control regulations with the most overlap in university settings </a:t>
            </a:r>
          </a:p>
          <a:p>
            <a:pPr marL="457200" indent="-457200">
              <a:buFont typeface="Arial" panose="020B0604020202020204" pitchFamily="34" charset="0"/>
              <a:buChar char="•"/>
              <a:defRPr/>
            </a:pPr>
            <a:r>
              <a:rPr lang="en-US" sz="3000" dirty="0">
                <a:cs typeface="Arial" panose="020B0604020202020204" pitchFamily="34" charset="0"/>
              </a:rPr>
              <a:t>Apply minor controls to almost every physical item not listed elsewhere in export regulations</a:t>
            </a: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4170797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65AF6F-6402-593B-3AF9-75835F1C560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0D27F862-F13A-CA8B-73FB-1E831D1D39BD}"/>
              </a:ext>
            </a:extLst>
          </p:cNvPr>
          <p:cNvPicPr>
            <a:picLocks noGrp="1" noChangeAspect="1"/>
          </p:cNvPicPr>
          <p:nvPr>
            <p:ph idx="1"/>
          </p:nvPr>
        </p:nvPicPr>
        <p:blipFill>
          <a:blip r:embed="rId3"/>
          <a:srcRect t="6239" b="6239"/>
          <a:stretch>
            <a:fillRect/>
          </a:stretch>
        </p:blipFill>
        <p:spPr>
          <a:xfrm>
            <a:off x="-374494" y="6728"/>
            <a:ext cx="12940988" cy="1207884"/>
          </a:xfrm>
        </p:spPr>
      </p:pic>
      <p:sp>
        <p:nvSpPr>
          <p:cNvPr id="2" name="Title 1">
            <a:extLst>
              <a:ext uri="{FF2B5EF4-FFF2-40B4-BE49-F238E27FC236}">
                <a16:creationId xmlns:a16="http://schemas.microsoft.com/office/drawing/2014/main" id="{1E78969E-97EB-41D5-E4AC-0E0C7D1D0270}"/>
              </a:ext>
            </a:extLst>
          </p:cNvPr>
          <p:cNvSpPr>
            <a:spLocks noGrp="1"/>
          </p:cNvSpPr>
          <p:nvPr>
            <p:ph type="title"/>
          </p:nvPr>
        </p:nvSpPr>
        <p:spPr>
          <a:xfrm>
            <a:off x="587257" y="231383"/>
            <a:ext cx="11017485" cy="758573"/>
          </a:xfrm>
        </p:spPr>
        <p:txBody>
          <a:bodyPr>
            <a:noAutofit/>
          </a:bodyPr>
          <a:lstStyle/>
          <a:p>
            <a:pPr algn="ctr"/>
            <a:r>
              <a:rPr lang="en-US" dirty="0">
                <a:solidFill>
                  <a:schemeClr val="bg1"/>
                </a:solidFill>
                <a:ea typeface="Calibri Light" panose="020F0302020204030204"/>
                <a:cs typeface="Calibri Light" panose="020F0302020204030204"/>
              </a:rPr>
              <a:t>Directorate of Defense Trade Controls (DDTC)</a:t>
            </a:r>
          </a:p>
        </p:txBody>
      </p:sp>
      <p:pic>
        <p:nvPicPr>
          <p:cNvPr id="7" name="Picture 6">
            <a:extLst>
              <a:ext uri="{FF2B5EF4-FFF2-40B4-BE49-F238E27FC236}">
                <a16:creationId xmlns:a16="http://schemas.microsoft.com/office/drawing/2014/main" id="{DB61D306-D135-6A1E-0D0B-9947EEEA4E8F}"/>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45434FD8-07CF-B994-9C6E-63256722C715}"/>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F5BD22CB-D1AC-021C-1E75-C28042CD800C}"/>
              </a:ext>
            </a:extLst>
          </p:cNvPr>
          <p:cNvSpPr txBox="1"/>
          <p:nvPr/>
        </p:nvSpPr>
        <p:spPr>
          <a:xfrm>
            <a:off x="128387" y="1415294"/>
            <a:ext cx="11318866" cy="6463308"/>
          </a:xfrm>
          <a:prstGeom prst="rect">
            <a:avLst/>
          </a:prstGeom>
          <a:noFill/>
        </p:spPr>
        <p:txBody>
          <a:bodyPr wrap="square" lIns="121920" tIns="60960" rIns="121920" bIns="60960" rtlCol="0" anchor="t">
            <a:spAutoFit/>
          </a:bodyPr>
          <a:lstStyle/>
          <a:p>
            <a:pPr marL="457200" indent="-457200">
              <a:buFont typeface="Arial" panose="020B0604020202020204" pitchFamily="34" charset="0"/>
              <a:buChar char="•"/>
              <a:defRPr/>
            </a:pPr>
            <a:r>
              <a:rPr lang="en-US" sz="3000" dirty="0">
                <a:cs typeface="Arial" panose="020B0604020202020204" pitchFamily="34" charset="0"/>
              </a:rPr>
              <a:t>Administer the International Traffic and Arms Regulations (ITAR) – </a:t>
            </a:r>
            <a:r>
              <a:rPr lang="en-US" sz="3000" dirty="0">
                <a:cs typeface="Arial" panose="020B0604020202020204" pitchFamily="34" charset="0"/>
                <a:hlinkClick r:id="rId6"/>
              </a:rPr>
              <a:t>22 CFR Part 120</a:t>
            </a:r>
            <a:endParaRPr lang="en-US" sz="3000" dirty="0">
              <a:cs typeface="Arial" panose="020B0604020202020204" pitchFamily="34" charset="0"/>
            </a:endParaRPr>
          </a:p>
          <a:p>
            <a:pPr marL="457200" indent="-457200">
              <a:buFont typeface="Arial" panose="020B0604020202020204" pitchFamily="34" charset="0"/>
              <a:buChar char="•"/>
              <a:defRPr/>
            </a:pPr>
            <a:r>
              <a:rPr lang="en-US" sz="3000" dirty="0">
                <a:cs typeface="Arial" panose="020B0604020202020204" pitchFamily="34" charset="0"/>
              </a:rPr>
              <a:t>Directorate of Defense Trade Controls housed within the Dept of State</a:t>
            </a:r>
          </a:p>
          <a:p>
            <a:pPr marL="457200" indent="-457200">
              <a:buFont typeface="Arial" panose="020B0604020202020204" pitchFamily="34" charset="0"/>
              <a:buChar char="•"/>
              <a:defRPr/>
            </a:pPr>
            <a:r>
              <a:rPr lang="en-US" sz="3000" dirty="0">
                <a:cs typeface="Arial" panose="020B0604020202020204" pitchFamily="34" charset="0"/>
              </a:rPr>
              <a:t>Items are listed on the United States Munitions List (USML) – regulates the exports of items or services that have a military purpose</a:t>
            </a:r>
          </a:p>
          <a:p>
            <a:pPr marL="457200" indent="-457200">
              <a:buFont typeface="Arial" panose="020B0604020202020204" pitchFamily="34" charset="0"/>
              <a:buChar char="•"/>
              <a:defRPr/>
            </a:pPr>
            <a:r>
              <a:rPr lang="en-US" sz="3000" dirty="0">
                <a:cs typeface="Arial" panose="020B0604020202020204" pitchFamily="34" charset="0"/>
              </a:rPr>
              <a:t>Less applicable to university research but some areas to pay attention to include: DoD/</a:t>
            </a:r>
            <a:r>
              <a:rPr lang="en-US" sz="3000" dirty="0" err="1">
                <a:cs typeface="Arial" panose="020B0604020202020204" pitchFamily="34" charset="0"/>
              </a:rPr>
              <a:t>DoW</a:t>
            </a:r>
            <a:r>
              <a:rPr lang="en-US" sz="3000" dirty="0">
                <a:cs typeface="Arial" panose="020B0604020202020204" pitchFamily="34" charset="0"/>
              </a:rPr>
              <a:t> grants and contracts, certain areas of chemistry, mechanical engineering and robotics</a:t>
            </a:r>
          </a:p>
          <a:p>
            <a:pPr marL="571500" indent="-571500">
              <a:buFont typeface="Arial" panose="020B0604020202020204" pitchFamily="34" charset="0"/>
              <a:buChar char="•"/>
              <a:defRPr/>
            </a:pPr>
            <a:endParaRPr lang="en-US" sz="36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3079052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1EC02-3E31-0DED-FF64-EE9A411BEC3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777B599-2A8A-BB21-9E1B-9F9D86E06CFC}"/>
              </a:ext>
            </a:extLst>
          </p:cNvPr>
          <p:cNvPicPr>
            <a:picLocks noGrp="1" noChangeAspect="1"/>
          </p:cNvPicPr>
          <p:nvPr>
            <p:ph idx="1"/>
          </p:nvPr>
        </p:nvPicPr>
        <p:blipFill>
          <a:blip r:embed="rId3"/>
          <a:srcRect t="6239" b="6239"/>
          <a:stretch>
            <a:fillRect/>
          </a:stretch>
        </p:blipFill>
        <p:spPr>
          <a:xfrm>
            <a:off x="-374494" y="0"/>
            <a:ext cx="12940988" cy="1207884"/>
          </a:xfrm>
        </p:spPr>
      </p:pic>
      <p:sp>
        <p:nvSpPr>
          <p:cNvPr id="2" name="Title 1">
            <a:extLst>
              <a:ext uri="{FF2B5EF4-FFF2-40B4-BE49-F238E27FC236}">
                <a16:creationId xmlns:a16="http://schemas.microsoft.com/office/drawing/2014/main" id="{83674A4E-D065-1580-0EBC-EA6E4B53EA21}"/>
              </a:ext>
            </a:extLst>
          </p:cNvPr>
          <p:cNvSpPr>
            <a:spLocks noGrp="1"/>
          </p:cNvSpPr>
          <p:nvPr>
            <p:ph type="title"/>
          </p:nvPr>
        </p:nvSpPr>
        <p:spPr>
          <a:xfrm>
            <a:off x="1324529" y="262671"/>
            <a:ext cx="8926581" cy="758573"/>
          </a:xfrm>
        </p:spPr>
        <p:txBody>
          <a:bodyPr>
            <a:noAutofit/>
          </a:bodyPr>
          <a:lstStyle/>
          <a:p>
            <a:pPr algn="ctr"/>
            <a:r>
              <a:rPr lang="en-US" dirty="0">
                <a:solidFill>
                  <a:schemeClr val="bg1"/>
                </a:solidFill>
                <a:ea typeface="Calibri Light" panose="020F0302020204030204"/>
                <a:cs typeface="Calibri Light" panose="020F0302020204030204"/>
              </a:rPr>
              <a:t>Office of Foreign Assets Control (OFAC)</a:t>
            </a:r>
          </a:p>
        </p:txBody>
      </p:sp>
      <p:pic>
        <p:nvPicPr>
          <p:cNvPr id="7" name="Picture 6">
            <a:extLst>
              <a:ext uri="{FF2B5EF4-FFF2-40B4-BE49-F238E27FC236}">
                <a16:creationId xmlns:a16="http://schemas.microsoft.com/office/drawing/2014/main" id="{E1D2ED0A-B4D5-D94D-C89D-742129EA3B80}"/>
              </a:ext>
            </a:extLst>
          </p:cNvPr>
          <p:cNvPicPr>
            <a:picLocks noChangeAspect="1"/>
          </p:cNvPicPr>
          <p:nvPr/>
        </p:nvPicPr>
        <p:blipFill>
          <a:blip r:embed="rId4"/>
          <a:stretch>
            <a:fillRect/>
          </a:stretch>
        </p:blipFill>
        <p:spPr>
          <a:xfrm>
            <a:off x="-45275" y="6506826"/>
            <a:ext cx="12264444" cy="370417"/>
          </a:xfrm>
          <a:prstGeom prst="rect">
            <a:avLst/>
          </a:prstGeom>
        </p:spPr>
      </p:pic>
      <p:pic>
        <p:nvPicPr>
          <p:cNvPr id="3" name="Picture 2">
            <a:extLst>
              <a:ext uri="{FF2B5EF4-FFF2-40B4-BE49-F238E27FC236}">
                <a16:creationId xmlns:a16="http://schemas.microsoft.com/office/drawing/2014/main" id="{C57F7B38-372C-A419-EBF6-7AFD873E3DE1}"/>
              </a:ext>
            </a:extLst>
          </p:cNvPr>
          <p:cNvPicPr>
            <a:picLocks noChangeAspect="1"/>
          </p:cNvPicPr>
          <p:nvPr/>
        </p:nvPicPr>
        <p:blipFill>
          <a:blip r:embed="rId5"/>
          <a:stretch>
            <a:fillRect/>
          </a:stretch>
        </p:blipFill>
        <p:spPr>
          <a:xfrm>
            <a:off x="264905" y="6536354"/>
            <a:ext cx="3314049" cy="273540"/>
          </a:xfrm>
          <a:prstGeom prst="rect">
            <a:avLst/>
          </a:prstGeom>
        </p:spPr>
      </p:pic>
      <p:sp>
        <p:nvSpPr>
          <p:cNvPr id="8" name="TextBox 7">
            <a:extLst>
              <a:ext uri="{FF2B5EF4-FFF2-40B4-BE49-F238E27FC236}">
                <a16:creationId xmlns:a16="http://schemas.microsoft.com/office/drawing/2014/main" id="{D0D37C43-3BB5-8F31-D430-317EB02FAFDC}"/>
              </a:ext>
            </a:extLst>
          </p:cNvPr>
          <p:cNvSpPr txBox="1"/>
          <p:nvPr/>
        </p:nvSpPr>
        <p:spPr>
          <a:xfrm>
            <a:off x="128387" y="1415294"/>
            <a:ext cx="11318866" cy="5693866"/>
          </a:xfrm>
          <a:prstGeom prst="rect">
            <a:avLst/>
          </a:prstGeom>
          <a:noFill/>
        </p:spPr>
        <p:txBody>
          <a:bodyPr wrap="square" lIns="121920" tIns="60960" rIns="121920" bIns="60960" rtlCol="0" anchor="t">
            <a:spAutoFit/>
          </a:bodyPr>
          <a:lstStyle/>
          <a:p>
            <a:pPr marL="457200" indent="-457200">
              <a:buFont typeface="Arial" panose="020B0604020202020204" pitchFamily="34" charset="0"/>
              <a:buChar char="•"/>
              <a:defRPr/>
            </a:pPr>
            <a:r>
              <a:rPr lang="en-US" sz="3000" dirty="0">
                <a:cs typeface="Arial" panose="020B0604020202020204" pitchFamily="34" charset="0"/>
              </a:rPr>
              <a:t>Administer the Foreign Asset Control Regulations (OFAC) – </a:t>
            </a:r>
            <a:r>
              <a:rPr lang="en-US" sz="3000" dirty="0">
                <a:cs typeface="Arial" panose="020B0604020202020204" pitchFamily="34" charset="0"/>
                <a:hlinkClick r:id="rId6"/>
              </a:rPr>
              <a:t>31 CFR Chapter V</a:t>
            </a:r>
            <a:endParaRPr lang="en-US" sz="3000" dirty="0">
              <a:cs typeface="Arial" panose="020B0604020202020204" pitchFamily="34" charset="0"/>
            </a:endParaRPr>
          </a:p>
          <a:p>
            <a:pPr marL="457200" indent="-457200">
              <a:buFont typeface="Arial" panose="020B0604020202020204" pitchFamily="34" charset="0"/>
              <a:buChar char="•"/>
              <a:defRPr/>
            </a:pPr>
            <a:r>
              <a:rPr lang="en-US" sz="2800" dirty="0">
                <a:cs typeface="Arial" panose="020B0604020202020204" pitchFamily="34" charset="0"/>
              </a:rPr>
              <a:t>Office of Foreign Assets Control housed within the Dept. of Treasury</a:t>
            </a:r>
          </a:p>
          <a:p>
            <a:pPr marL="457200" indent="-457200">
              <a:buFont typeface="Arial" panose="020B0604020202020204" pitchFamily="34" charset="0"/>
              <a:buChar char="•"/>
              <a:defRPr/>
            </a:pPr>
            <a:r>
              <a:rPr lang="en-US" sz="2800" dirty="0">
                <a:cs typeface="Arial" panose="020B0604020202020204" pitchFamily="34" charset="0"/>
              </a:rPr>
              <a:t>Controls consist of targeted sanctions against foreign countries and regimes, terrorists, international narcotics traffickers, countries engaged in proliferation of weapons of mass destruction, and other threats to the national security, foreign policy, or economy of the U.S.</a:t>
            </a:r>
          </a:p>
          <a:p>
            <a:pPr marL="457200" indent="-457200">
              <a:buFont typeface="Arial" panose="020B0604020202020204" pitchFamily="34" charset="0"/>
              <a:buChar char="•"/>
              <a:defRPr/>
            </a:pPr>
            <a:r>
              <a:rPr lang="en-US" sz="2800" dirty="0">
                <a:cs typeface="Arial" panose="020B0604020202020204" pitchFamily="34" charset="0"/>
              </a:rPr>
              <a:t>Contain a large variety of sanctions, ranging from financial to comprehensive against countries or specific regions </a:t>
            </a:r>
          </a:p>
          <a:p>
            <a:pPr marL="457200" indent="-457200">
              <a:buFont typeface="Arial" panose="020B0604020202020204" pitchFamily="34" charset="0"/>
              <a:buChar char="•"/>
              <a:defRPr/>
            </a:pPr>
            <a:endParaRPr lang="en-US" sz="3000" dirty="0">
              <a:cs typeface="Arial" panose="020B0604020202020204" pitchFamily="34" charset="0"/>
            </a:endParaRPr>
          </a:p>
          <a:p>
            <a:pPr>
              <a:defRPr/>
            </a:pPr>
            <a:endParaRPr lang="en-US" sz="3600" dirty="0">
              <a:cs typeface="Arial" panose="020B0604020202020204" pitchFamily="34" charset="0"/>
            </a:endParaRPr>
          </a:p>
          <a:p>
            <a:pPr marL="571500" indent="-571500">
              <a:buFont typeface="Arial" panose="020B0604020202020204" pitchFamily="34" charset="0"/>
              <a:buChar char="•"/>
              <a:defRPr/>
            </a:pPr>
            <a:endParaRPr lang="en-US" sz="3600" dirty="0">
              <a:cs typeface="Arial" panose="020B0604020202020204" pitchFamily="34" charset="0"/>
            </a:endParaRPr>
          </a:p>
        </p:txBody>
      </p:sp>
    </p:spTree>
    <p:extLst>
      <p:ext uri="{BB962C8B-B14F-4D97-AF65-F5344CB8AC3E}">
        <p14:creationId xmlns:p14="http://schemas.microsoft.com/office/powerpoint/2010/main" val="2509661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2490</TotalTime>
  <Words>1304</Words>
  <Application>Microsoft Office PowerPoint</Application>
  <PresentationFormat>Widescreen</PresentationFormat>
  <Paragraphs>166</Paragraphs>
  <Slides>20</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Regular</vt:lpstr>
      <vt:lpstr>Calibri</vt:lpstr>
      <vt:lpstr>Calibri Light</vt:lpstr>
      <vt:lpstr>Wingdings</vt:lpstr>
      <vt:lpstr>Office Theme</vt:lpstr>
      <vt:lpstr>PowerPoint Presentation</vt:lpstr>
      <vt:lpstr>Agenda</vt:lpstr>
      <vt:lpstr>Export Controls Overview</vt:lpstr>
      <vt:lpstr>Export Controls Overview</vt:lpstr>
      <vt:lpstr>Export Controls Overview</vt:lpstr>
      <vt:lpstr>Agencies that enforce Export Controls</vt:lpstr>
      <vt:lpstr>Bureau of Industry and Security (BIS)</vt:lpstr>
      <vt:lpstr>Directorate of Defense Trade Controls (DDTC)</vt:lpstr>
      <vt:lpstr>Office of Foreign Assets Control (OFAC)</vt:lpstr>
      <vt:lpstr>Nuclear Regulatory Commission</vt:lpstr>
      <vt:lpstr>Fundamental Research Exclusion</vt:lpstr>
      <vt:lpstr>Fundamental Research Exclusion</vt:lpstr>
      <vt:lpstr>Fundamental Research Exclusion</vt:lpstr>
      <vt:lpstr>Risks in University Research</vt:lpstr>
      <vt:lpstr>Risks in University Research</vt:lpstr>
      <vt:lpstr>Mitigating Risks in University Research</vt:lpstr>
      <vt:lpstr>Mitigating Risks in University Research</vt:lpstr>
      <vt:lpstr>Violations of Export Control regulations</vt:lpstr>
      <vt:lpstr>Resources</vt:lpstr>
      <vt:lpstr>Questions and General Discussion</vt:lpstr>
    </vt:vector>
  </TitlesOfParts>
  <Company>URMC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Beckman, Anthony</dc:creator>
  <cp:lastModifiedBy>Porter, Nicole</cp:lastModifiedBy>
  <cp:revision>3470</cp:revision>
  <dcterms:created xsi:type="dcterms:W3CDTF">2023-10-25T21:01:49Z</dcterms:created>
  <dcterms:modified xsi:type="dcterms:W3CDTF">2026-06-30T17:56:29Z</dcterms:modified>
</cp:coreProperties>
</file>