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8" r:id="rId2"/>
    <p:sldId id="275" r:id="rId3"/>
    <p:sldId id="276" r:id="rId4"/>
    <p:sldId id="274" r:id="rId5"/>
    <p:sldId id="272" r:id="rId6"/>
    <p:sldId id="26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FF"/>
    <a:srgbClr val="001E5F"/>
    <a:srgbClr val="FFD82D"/>
    <a:srgbClr val="FFD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F650CA-62C8-4DA3-8725-B4577F37ED51}" v="1" dt="2026-06-30T14:35:24.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0"/>
    <p:restoredTop sz="72310" autoAdjust="0"/>
  </p:normalViewPr>
  <p:slideViewPr>
    <p:cSldViewPr snapToGrid="0">
      <p:cViewPr varScale="1">
        <p:scale>
          <a:sx n="73" d="100"/>
          <a:sy n="73" d="100"/>
        </p:scale>
        <p:origin x="1164" y="54"/>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Billotti" userId="31354799943_tp_box_2" providerId="OAuth2" clId="{1F116834-A966-4C2C-B4F8-7251F892E10B}"/>
    <pc:docChg chg="custSel modSld">
      <pc:chgData name="Emily Billotti" userId="31354799943_tp_box_2" providerId="OAuth2" clId="{1F116834-A966-4C2C-B4F8-7251F892E10B}" dt="2026-06-30T14:41:57.762" v="1001" actId="20577"/>
      <pc:docMkLst>
        <pc:docMk/>
      </pc:docMkLst>
      <pc:sldChg chg="modSp mod modNotesTx">
        <pc:chgData name="Emily Billotti" userId="31354799943_tp_box_2" providerId="OAuth2" clId="{1F116834-A966-4C2C-B4F8-7251F892E10B}" dt="2026-06-30T14:41:57.762" v="1001" actId="20577"/>
        <pc:sldMkLst>
          <pc:docMk/>
          <pc:sldMk cId="1835156791" sldId="275"/>
        </pc:sldMkLst>
        <pc:spChg chg="mod">
          <ac:chgData name="Emily Billotti" userId="31354799943_tp_box_2" providerId="OAuth2" clId="{1F116834-A966-4C2C-B4F8-7251F892E10B}" dt="2026-06-30T14:41:49.027" v="958" actId="20577"/>
          <ac:spMkLst>
            <pc:docMk/>
            <pc:sldMk cId="1835156791" sldId="275"/>
            <ac:spMk id="3" creationId="{B4C01DDA-FAE0-238D-F561-271DDDAFD2F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9852F4-D39B-0C73-2FBF-55EF6865F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CD0969-F3D8-3517-6AE9-BF74280811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5B80A5-3815-2646-B5BC-E002C1BF3582}" type="datetimeFigureOut">
              <a:rPr lang="en-US" smtClean="0"/>
              <a:t>6/30/2026</a:t>
            </a:fld>
            <a:endParaRPr lang="en-US"/>
          </a:p>
        </p:txBody>
      </p:sp>
      <p:sp>
        <p:nvSpPr>
          <p:cNvPr id="4" name="Footer Placeholder 3">
            <a:extLst>
              <a:ext uri="{FF2B5EF4-FFF2-40B4-BE49-F238E27FC236}">
                <a16:creationId xmlns:a16="http://schemas.microsoft.com/office/drawing/2014/main" id="{0A6B738B-45E4-8A68-3751-0767A9E3D9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6BC6A5-74C2-D1CC-3931-6260860462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9FC860-E3F2-7147-9C17-4BF791493A2A}" type="slidenum">
              <a:rPr lang="en-US" smtClean="0"/>
              <a:t>‹#›</a:t>
            </a:fld>
            <a:endParaRPr lang="en-US"/>
          </a:p>
        </p:txBody>
      </p:sp>
    </p:spTree>
    <p:extLst>
      <p:ext uri="{BB962C8B-B14F-4D97-AF65-F5344CB8AC3E}">
        <p14:creationId xmlns:p14="http://schemas.microsoft.com/office/powerpoint/2010/main" val="282238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6C105-869B-554F-86B2-F7B7D7FBF15C}" type="datetimeFigureOut">
              <a:rPr lang="en-US" smtClean="0"/>
              <a:t>6/30/2026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783F7-297B-3441-9E65-C9D93D1C7D5A}" type="slidenum">
              <a:rPr lang="en-US" smtClean="0"/>
              <a:t>‹#›</a:t>
            </a:fld>
            <a:endParaRPr lang="en-US"/>
          </a:p>
        </p:txBody>
      </p:sp>
    </p:spTree>
    <p:extLst>
      <p:ext uri="{BB962C8B-B14F-4D97-AF65-F5344CB8AC3E}">
        <p14:creationId xmlns:p14="http://schemas.microsoft.com/office/powerpoint/2010/main" val="38028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Today we have a few updates and reminders from NIH.</a:t>
            </a:r>
          </a:p>
        </p:txBody>
      </p:sp>
      <p:sp>
        <p:nvSpPr>
          <p:cNvPr id="4" name="Slide Number Placeholder 3"/>
          <p:cNvSpPr>
            <a:spLocks noGrp="1"/>
          </p:cNvSpPr>
          <p:nvPr>
            <p:ph type="sldNum" sz="quarter" idx="5"/>
          </p:nvPr>
        </p:nvSpPr>
        <p:spPr/>
        <p:txBody>
          <a:bodyPr/>
          <a:lstStyle/>
          <a:p>
            <a:fld id="{919783F7-297B-3441-9E65-C9D93D1C7D5A}" type="slidenum">
              <a:rPr lang="en-US" smtClean="0"/>
              <a:t>1</a:t>
            </a:fld>
            <a:endParaRPr lang="en-US"/>
          </a:p>
        </p:txBody>
      </p:sp>
    </p:spTree>
    <p:extLst>
      <p:ext uri="{BB962C8B-B14F-4D97-AF65-F5344CB8AC3E}">
        <p14:creationId xmlns:p14="http://schemas.microsoft.com/office/powerpoint/2010/main" val="375103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an update on NIH no-cost extensions. Over the past several years, NIH has issued more awards as multi-year funded awards, which typically means that the total budget and project period are issued with the first NOA, rather than year by year. NIH has also indicated that multi-year funded awards are a key part of their current funding strategy. If an award is multi-year funded, that will be indicated in the NOA in several ways. In a multi-year funded NOA, the budget and project periods are typically the same, there will be a term in section III addressing reporting deadlines, and there may be one or more terms in section IV discussing the </a:t>
            </a:r>
            <a:r>
              <a:rPr lang="en-US"/>
              <a:t>multi-year funding terms.</a:t>
            </a:r>
            <a:endParaRPr lang="en-US" dirty="0"/>
          </a:p>
          <a:p>
            <a:endParaRPr lang="en-US" dirty="0"/>
          </a:p>
          <a:p>
            <a:r>
              <a:rPr lang="en-US" dirty="0"/>
              <a:t>As a multi-year funded award comes to the end of its budget period, it is important to note that multi-year funded awards are an exception to the policy that allows ORPA to automatically authorize a first no-cost extension of up to 12 months. NIH requires prior approval for the first NCE if an award is multi-year funded. ORPA encourages departments to monitor whether awards are multi-year funded, and to contact their ORPA RA early if an NCE is anticipated for a multi-year funded award.</a:t>
            </a:r>
          </a:p>
          <a:p>
            <a:endParaRPr lang="en-US" dirty="0"/>
          </a:p>
          <a:p>
            <a:r>
              <a:rPr lang="en-US" dirty="0"/>
              <a:t>We will be updating the ORPA website and NCE forms with this information.</a:t>
            </a:r>
          </a:p>
        </p:txBody>
      </p:sp>
      <p:sp>
        <p:nvSpPr>
          <p:cNvPr id="4" name="Slide Number Placeholder 3"/>
          <p:cNvSpPr>
            <a:spLocks noGrp="1"/>
          </p:cNvSpPr>
          <p:nvPr>
            <p:ph type="sldNum" sz="quarter" idx="5"/>
          </p:nvPr>
        </p:nvSpPr>
        <p:spPr/>
        <p:txBody>
          <a:bodyPr/>
          <a:lstStyle/>
          <a:p>
            <a:fld id="{919783F7-297B-3441-9E65-C9D93D1C7D5A}" type="slidenum">
              <a:rPr lang="en-US" smtClean="0"/>
              <a:t>2</a:t>
            </a:fld>
            <a:endParaRPr lang="en-US"/>
          </a:p>
        </p:txBody>
      </p:sp>
    </p:spTree>
    <p:extLst>
      <p:ext uri="{BB962C8B-B14F-4D97-AF65-F5344CB8AC3E}">
        <p14:creationId xmlns:p14="http://schemas.microsoft.com/office/powerpoint/2010/main" val="805826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manage an award with an outgoing fixed rate subaward, this is a reminder that the University has reporting requirements when any subaward crosses the $30,000 threshold of funds obligated. ORPA does not have access to track fixed-rate subaward payments, so department finance teams need to be sure to notify their RA when a fixed-rate subaward crosses this threshold.</a:t>
            </a:r>
          </a:p>
        </p:txBody>
      </p:sp>
      <p:sp>
        <p:nvSpPr>
          <p:cNvPr id="4" name="Slide Number Placeholder 3"/>
          <p:cNvSpPr>
            <a:spLocks noGrp="1"/>
          </p:cNvSpPr>
          <p:nvPr>
            <p:ph type="sldNum" sz="quarter" idx="5"/>
          </p:nvPr>
        </p:nvSpPr>
        <p:spPr/>
        <p:txBody>
          <a:bodyPr/>
          <a:lstStyle/>
          <a:p>
            <a:fld id="{919783F7-297B-3441-9E65-C9D93D1C7D5A}" type="slidenum">
              <a:rPr lang="en-US" smtClean="0"/>
              <a:t>3</a:t>
            </a:fld>
            <a:endParaRPr lang="en-US"/>
          </a:p>
        </p:txBody>
      </p:sp>
    </p:spTree>
    <p:extLst>
      <p:ext uri="{BB962C8B-B14F-4D97-AF65-F5344CB8AC3E}">
        <p14:creationId xmlns:p14="http://schemas.microsoft.com/office/powerpoint/2010/main" val="89349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from last month, NIH has updated the late application policy effective for this round of submissions. The late window remains two weeks. The review service period has changed – only investigators with review service in the four calendar weeks before or after the due date are eligible for late submission now. This is a reduction from the previous period of two months before or after the due date.</a:t>
            </a:r>
          </a:p>
          <a:p>
            <a:endParaRPr lang="en-US" dirty="0"/>
          </a:p>
          <a:p>
            <a:r>
              <a:rPr lang="en-US" dirty="0"/>
              <a:t>Additionally, continuous submission will be accepted through August 10</a:t>
            </a:r>
            <a:r>
              <a:rPr lang="en-US" baseline="30000" dirty="0"/>
              <a:t>th</a:t>
            </a:r>
            <a:r>
              <a:rPr lang="en-US" dirty="0"/>
              <a:t>, at which point the policy will end.</a:t>
            </a:r>
          </a:p>
        </p:txBody>
      </p:sp>
      <p:sp>
        <p:nvSpPr>
          <p:cNvPr id="4" name="Slide Number Placeholder 3"/>
          <p:cNvSpPr>
            <a:spLocks noGrp="1"/>
          </p:cNvSpPr>
          <p:nvPr>
            <p:ph type="sldNum" sz="quarter" idx="5"/>
          </p:nvPr>
        </p:nvSpPr>
        <p:spPr/>
        <p:txBody>
          <a:bodyPr/>
          <a:lstStyle/>
          <a:p>
            <a:fld id="{919783F7-297B-3441-9E65-C9D93D1C7D5A}" type="slidenum">
              <a:rPr lang="en-US" smtClean="0"/>
              <a:t>4</a:t>
            </a:fld>
            <a:endParaRPr lang="en-US"/>
          </a:p>
        </p:txBody>
      </p:sp>
    </p:spTree>
    <p:extLst>
      <p:ext uri="{BB962C8B-B14F-4D97-AF65-F5344CB8AC3E}">
        <p14:creationId xmlns:p14="http://schemas.microsoft.com/office/powerpoint/2010/main" val="3300279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 repetition of the research security training reminder. All senior/key personnel listed on an NIH grant application must have completed research security training within the past 12 months prior to the submission date and must do so prior to certifying a </a:t>
            </a:r>
            <a:r>
              <a:rPr lang="en-US" dirty="0" err="1"/>
              <a:t>biosketch</a:t>
            </a:r>
            <a:r>
              <a:rPr lang="en-US" dirty="0"/>
              <a:t> or current and pending (other) support document in </a:t>
            </a:r>
            <a:r>
              <a:rPr lang="en-US" dirty="0" err="1"/>
              <a:t>SciENcv</a:t>
            </a:r>
            <a:r>
              <a:rPr lang="en-US" dirty="0"/>
              <a:t>. The </a:t>
            </a:r>
            <a:r>
              <a:rPr lang="en-US" dirty="0" err="1"/>
              <a:t>SciENcv</a:t>
            </a:r>
            <a:r>
              <a:rPr lang="en-US" dirty="0"/>
              <a:t> certification includes a statement that the training has been completed, and is legally binding on the individual certifying.</a:t>
            </a:r>
          </a:p>
          <a:p>
            <a:endParaRPr lang="en-US" dirty="0"/>
          </a:p>
          <a:p>
            <a:r>
              <a:rPr lang="en-US" dirty="0"/>
              <a:t>Applications that propose subawards should collect the FDP LOI, which is linked on the ORPA website, in order to capture required certifications from the subaward site.</a:t>
            </a:r>
          </a:p>
          <a:p>
            <a:endParaRPr lang="en-US" dirty="0"/>
          </a:p>
          <a:p>
            <a:r>
              <a:rPr lang="en-US" dirty="0"/>
              <a:t>Additionally, other support submissions still require that the research security training be completed prior to submission.</a:t>
            </a:r>
          </a:p>
        </p:txBody>
      </p:sp>
      <p:sp>
        <p:nvSpPr>
          <p:cNvPr id="4" name="Slide Number Placeholder 3"/>
          <p:cNvSpPr>
            <a:spLocks noGrp="1"/>
          </p:cNvSpPr>
          <p:nvPr>
            <p:ph type="sldNum" sz="quarter" idx="5"/>
          </p:nvPr>
        </p:nvSpPr>
        <p:spPr/>
        <p:txBody>
          <a:bodyPr/>
          <a:lstStyle/>
          <a:p>
            <a:fld id="{919783F7-297B-3441-9E65-C9D93D1C7D5A}" type="slidenum">
              <a:rPr lang="en-US" smtClean="0"/>
              <a:t>5</a:t>
            </a:fld>
            <a:endParaRPr lang="en-US"/>
          </a:p>
        </p:txBody>
      </p:sp>
    </p:spTree>
    <p:extLst>
      <p:ext uri="{BB962C8B-B14F-4D97-AF65-F5344CB8AC3E}">
        <p14:creationId xmlns:p14="http://schemas.microsoft.com/office/powerpoint/2010/main" val="3272317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9783F7-297B-3441-9E65-C9D93D1C7D5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1094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95D8636-FFDC-CED0-BE97-C6515FB0B3BF}"/>
              </a:ext>
            </a:extLst>
          </p:cNvPr>
          <p:cNvPicPr>
            <a:picLocks noChangeAspect="1"/>
          </p:cNvPicPr>
          <p:nvPr userDrawn="1"/>
        </p:nvPicPr>
        <p:blipFill>
          <a:blip r:embed="rId3"/>
          <a:srcRect/>
          <a:stretch/>
        </p:blipFill>
        <p:spPr>
          <a:xfrm>
            <a:off x="491805" y="442844"/>
            <a:ext cx="3027007"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6A44619F-638D-F276-62E2-7114E8DED26E}"/>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7005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t="43" b="43"/>
          <a:stretch/>
        </p:blipFill>
        <p:spPr>
          <a:xfrm>
            <a:off x="-1" y="0"/>
            <a:ext cx="12192001" cy="6858480"/>
          </a:xfrm>
          <a:prstGeom prst="rect">
            <a:avLst/>
          </a:prstGeom>
        </p:spPr>
      </p:pic>
      <p:pic>
        <p:nvPicPr>
          <p:cNvPr id="4" name="Picture 3">
            <a:extLst>
              <a:ext uri="{FF2B5EF4-FFF2-40B4-BE49-F238E27FC236}">
                <a16:creationId xmlns:a16="http://schemas.microsoft.com/office/drawing/2014/main" id="{16CDAA27-EC93-4265-ABAD-553FBADD7559}"/>
              </a:ext>
            </a:extLst>
          </p:cNvPr>
          <p:cNvPicPr>
            <a:picLocks noChangeAspect="1"/>
          </p:cNvPicPr>
          <p:nvPr userDrawn="1"/>
        </p:nvPicPr>
        <p:blipFill>
          <a:blip r:embed="rId3"/>
          <a:srcRect/>
          <a:stretch/>
        </p:blipFill>
        <p:spPr>
          <a:xfrm>
            <a:off x="5609688" y="988679"/>
            <a:ext cx="972624" cy="1271403"/>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074612" y="1782502"/>
            <a:ext cx="6042775" cy="2852737"/>
          </a:xfrm>
        </p:spPr>
        <p:txBody>
          <a:bodyPr anchor="b">
            <a:normAutofit/>
          </a:bodyPr>
          <a:lstStyle>
            <a:lvl1pPr algn="ctr">
              <a:defRPr sz="6000">
                <a:solidFill>
                  <a:schemeClr val="bg1"/>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B8541A04-2DA8-BCE6-F371-994039ACF917}"/>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95888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8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t="43" b="43"/>
          <a:stretch/>
        </p:blipFill>
        <p:spPr>
          <a:xfrm>
            <a:off x="-1" y="0"/>
            <a:ext cx="12192001" cy="685848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074612" y="1782502"/>
            <a:ext cx="6042775" cy="2852737"/>
          </a:xfrm>
        </p:spPr>
        <p:txBody>
          <a:bodyPr anchor="b">
            <a:normAutofit/>
          </a:bodyPr>
          <a:lstStyle>
            <a:lvl1pPr algn="ctr">
              <a:defRPr sz="6000">
                <a:solidFill>
                  <a:schemeClr val="bg1"/>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48F4D64E-A9F4-2FEF-5823-90A88ADD8376}"/>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1775491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l="3" r="3"/>
          <a:stretch/>
        </p:blipFill>
        <p:spPr>
          <a:xfrm>
            <a:off x="-1" y="0"/>
            <a:ext cx="12192001" cy="6858480"/>
          </a:xfrm>
          <a:prstGeom prst="rect">
            <a:avLst/>
          </a:prstGeom>
        </p:spPr>
      </p:pic>
      <p:pic>
        <p:nvPicPr>
          <p:cNvPr id="10" name="Picture 9">
            <a:extLst>
              <a:ext uri="{FF2B5EF4-FFF2-40B4-BE49-F238E27FC236}">
                <a16:creationId xmlns:a16="http://schemas.microsoft.com/office/drawing/2014/main" id="{46C34805-A26A-B0DE-64FD-6C68FE36B41C}"/>
              </a:ext>
            </a:extLst>
          </p:cNvPr>
          <p:cNvPicPr>
            <a:picLocks noChangeAspect="1"/>
          </p:cNvPicPr>
          <p:nvPr userDrawn="1"/>
        </p:nvPicPr>
        <p:blipFill>
          <a:blip r:embed="rId3"/>
          <a:srcRect/>
          <a:stretch/>
        </p:blipFill>
        <p:spPr>
          <a:xfrm>
            <a:off x="5609688" y="988678"/>
            <a:ext cx="972624" cy="1271405"/>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2836717" y="1801752"/>
            <a:ext cx="6518566" cy="2852737"/>
          </a:xfrm>
        </p:spPr>
        <p:txBody>
          <a:bodyPr anchor="b">
            <a:normAutofit/>
          </a:bodyPr>
          <a:lstStyle>
            <a:lvl1pPr algn="ctr">
              <a:defRPr sz="6600">
                <a:solidFill>
                  <a:srgbClr val="001E5F"/>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rgbClr val="001E5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46281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pic>
        <p:nvPicPr>
          <p:cNvPr id="7" name="background image">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l="3" r="3"/>
          <a:stretch/>
        </p:blipFill>
        <p:spPr>
          <a:xfrm>
            <a:off x="-1" y="0"/>
            <a:ext cx="12192001" cy="6858480"/>
          </a:xfrm>
          <a:prstGeom prst="rect">
            <a:avLst/>
          </a:prstGeom>
        </p:spPr>
      </p:pic>
      <p:sp>
        <p:nvSpPr>
          <p:cNvPr id="2" name="Title">
            <a:extLst>
              <a:ext uri="{FF2B5EF4-FFF2-40B4-BE49-F238E27FC236}">
                <a16:creationId xmlns:a16="http://schemas.microsoft.com/office/drawing/2014/main" id="{A0CFDE23-91D5-093A-FD75-70E529EFF226}"/>
              </a:ext>
            </a:extLst>
          </p:cNvPr>
          <p:cNvSpPr>
            <a:spLocks noGrp="1"/>
          </p:cNvSpPr>
          <p:nvPr>
            <p:ph type="title"/>
          </p:nvPr>
        </p:nvSpPr>
        <p:spPr>
          <a:xfrm>
            <a:off x="2836717" y="1801752"/>
            <a:ext cx="6518566" cy="2852737"/>
          </a:xfrm>
        </p:spPr>
        <p:txBody>
          <a:bodyPr anchor="b">
            <a:normAutofit/>
          </a:bodyPr>
          <a:lstStyle>
            <a:lvl1pPr algn="ctr">
              <a:defRPr sz="6600">
                <a:solidFill>
                  <a:srgbClr val="001E5F"/>
                </a:solidFill>
                <a:latin typeface="+mj-lt"/>
              </a:defRPr>
            </a:lvl1pPr>
          </a:lstStyle>
          <a:p>
            <a:r>
              <a:rPr lang="en-US" dirty="0"/>
              <a:t>Click to edit Master title style</a:t>
            </a:r>
          </a:p>
        </p:txBody>
      </p:sp>
      <p:sp>
        <p:nvSpPr>
          <p:cNvPr id="3" name="Text Placeholder">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rgbClr val="001E5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505906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785"/>
            <a:ext cx="12192000"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344486" y="2621286"/>
            <a:ext cx="5503025" cy="1615428"/>
          </a:xfrm>
          <a:solidFill>
            <a:srgbClr val="FFD82B"/>
          </a:solidFill>
        </p:spPr>
        <p:txBody>
          <a:bodyPr anchor="ctr" anchorCtr="0">
            <a:noAutofit/>
          </a:bodyPr>
          <a:lstStyle>
            <a:lvl1pPr algn="ctr">
              <a:lnSpc>
                <a:spcPct val="80000"/>
              </a:lnSpc>
              <a:defRPr sz="6000">
                <a:solidFill>
                  <a:srgbClr val="001E5F"/>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24413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639" y="1785"/>
            <a:ext cx="12180721"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344486" y="2621286"/>
            <a:ext cx="5503025" cy="1615428"/>
          </a:xfrm>
          <a:solidFill>
            <a:srgbClr val="001E5F"/>
          </a:solidFill>
        </p:spPr>
        <p:txBody>
          <a:bodyPr anchor="ctr" anchorCtr="0">
            <a:noAutofit/>
          </a:bodyPr>
          <a:lstStyle>
            <a:lvl1pPr algn="ctr">
              <a:lnSpc>
                <a:spcPct val="80000"/>
              </a:lnSpc>
              <a:defRPr sz="6000">
                <a:solidFill>
                  <a:schemeClr val="bg1"/>
                </a:solidFill>
                <a:latin typeface="+mj-lt"/>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65D6771E-A2F0-C1A4-6C90-8F3CEACBF05D}"/>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54866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3173" y="1785"/>
            <a:ext cx="12185653" cy="6854430"/>
          </a:xfrm>
          <a:prstGeom prst="rect">
            <a:avLst/>
          </a:prstGeom>
        </p:spPr>
      </p:pic>
      <p:sp>
        <p:nvSpPr>
          <p:cNvPr id="3" name="Title 1">
            <a:extLst>
              <a:ext uri="{FF2B5EF4-FFF2-40B4-BE49-F238E27FC236}">
                <a16:creationId xmlns:a16="http://schemas.microsoft.com/office/drawing/2014/main" id="{CC9B3CF9-3B3D-DD79-F88B-40E255110DEE}"/>
              </a:ext>
            </a:extLst>
          </p:cNvPr>
          <p:cNvSpPr>
            <a:spLocks noGrp="1"/>
          </p:cNvSpPr>
          <p:nvPr>
            <p:ph type="title"/>
          </p:nvPr>
        </p:nvSpPr>
        <p:spPr>
          <a:xfrm>
            <a:off x="2334781" y="2621286"/>
            <a:ext cx="7522436" cy="1615428"/>
          </a:xfrm>
          <a:noFill/>
        </p:spPr>
        <p:txBody>
          <a:bodyPr anchor="ctr" anchorCtr="0">
            <a:noAutofit/>
          </a:bodyPr>
          <a:lstStyle>
            <a:lvl1pPr algn="ctr">
              <a:lnSpc>
                <a:spcPct val="80000"/>
              </a:lnSpc>
              <a:defRPr sz="7200">
                <a:solidFill>
                  <a:srgbClr val="001E5F"/>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022202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809" y="1785"/>
            <a:ext cx="12174380"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2334781" y="2621286"/>
            <a:ext cx="7522436" cy="1615428"/>
          </a:xfrm>
          <a:noFill/>
        </p:spPr>
        <p:txBody>
          <a:bodyPr anchor="ctr" anchorCtr="0">
            <a:noAutofit/>
          </a:bodyPr>
          <a:lstStyle>
            <a:lvl1pPr algn="ctr">
              <a:lnSpc>
                <a:spcPct val="80000"/>
              </a:lnSpc>
              <a:defRPr sz="7200">
                <a:solidFill>
                  <a:schemeClr val="bg1"/>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086966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EA22-24B8-F106-802A-AB8536631B3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B56AE1-82F6-A27F-D6EE-66ED9B9A6556}"/>
              </a:ext>
            </a:extLst>
          </p:cNvPr>
          <p:cNvSpPr>
            <a:spLocks noGrp="1"/>
          </p:cNvSpPr>
          <p:nvPr>
            <p:ph sz="half" idx="1"/>
          </p:nvPr>
        </p:nvSpPr>
        <p:spPr>
          <a:xfrm>
            <a:off x="453275" y="1676341"/>
            <a:ext cx="5181600" cy="39549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312C065-ABA8-9494-BED1-0830B556CD00}"/>
              </a:ext>
            </a:extLst>
          </p:cNvPr>
          <p:cNvSpPr>
            <a:spLocks noGrp="1"/>
          </p:cNvSpPr>
          <p:nvPr>
            <p:ph sz="half" idx="2"/>
          </p:nvPr>
        </p:nvSpPr>
        <p:spPr>
          <a:xfrm>
            <a:off x="5787275" y="1676341"/>
            <a:ext cx="5181600" cy="39549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00C2194-D0A2-EC36-CE20-14F5678004DB}"/>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270131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EA22-24B8-F106-802A-AB8536631B34}"/>
              </a:ext>
            </a:extLst>
          </p:cNvPr>
          <p:cNvSpPr>
            <a:spLocks noGrp="1"/>
          </p:cNvSpPr>
          <p:nvPr>
            <p:ph type="title"/>
          </p:nvPr>
        </p:nvSpPr>
        <p:spPr>
          <a:xfrm>
            <a:off x="453275" y="348852"/>
            <a:ext cx="5181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B56AE1-82F6-A27F-D6EE-66ED9B9A6556}"/>
              </a:ext>
            </a:extLst>
          </p:cNvPr>
          <p:cNvSpPr>
            <a:spLocks noGrp="1"/>
          </p:cNvSpPr>
          <p:nvPr>
            <p:ph sz="half" idx="1"/>
          </p:nvPr>
        </p:nvSpPr>
        <p:spPr>
          <a:xfrm>
            <a:off x="453275" y="1676341"/>
            <a:ext cx="5181600" cy="3918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6">
            <a:extLst>
              <a:ext uri="{FF2B5EF4-FFF2-40B4-BE49-F238E27FC236}">
                <a16:creationId xmlns:a16="http://schemas.microsoft.com/office/drawing/2014/main" id="{D56D12FE-80CC-9C5E-CDAC-BCCAB2EEA1CB}"/>
              </a:ext>
            </a:extLst>
          </p:cNvPr>
          <p:cNvSpPr>
            <a:spLocks noGrp="1"/>
          </p:cNvSpPr>
          <p:nvPr>
            <p:ph type="pic" sz="quarter" idx="13"/>
          </p:nvPr>
        </p:nvSpPr>
        <p:spPr>
          <a:xfrm>
            <a:off x="6096000" y="0"/>
            <a:ext cx="6096000" cy="6857999"/>
          </a:xfrm>
        </p:spPr>
        <p:txBody>
          <a:bodyPr/>
          <a:lstStyle/>
          <a:p>
            <a:endParaRPr lang="en-US"/>
          </a:p>
        </p:txBody>
      </p:sp>
      <p:sp>
        <p:nvSpPr>
          <p:cNvPr id="7" name="Slide Number Placeholder 6">
            <a:extLst>
              <a:ext uri="{FF2B5EF4-FFF2-40B4-BE49-F238E27FC236}">
                <a16:creationId xmlns:a16="http://schemas.microsoft.com/office/drawing/2014/main" id="{A00C2194-D0A2-EC36-CE20-14F5678004DB}"/>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28914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36D6B1B8-EB39-7210-8C88-799225564D40}"/>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870583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1F371-528F-0113-4E79-25DA2A3ED98A}"/>
              </a:ext>
            </a:extLst>
          </p:cNvPr>
          <p:cNvSpPr>
            <a:spLocks noGrp="1"/>
          </p:cNvSpPr>
          <p:nvPr>
            <p:ph type="title"/>
          </p:nvPr>
        </p:nvSpPr>
        <p:spPr>
          <a:xfrm>
            <a:off x="453276" y="339227"/>
            <a:ext cx="5332670" cy="1432651"/>
          </a:xfrm>
        </p:spPr>
        <p:txBody>
          <a:bodyPr/>
          <a:lstStyle/>
          <a:p>
            <a:r>
              <a:rPr lang="en-US"/>
              <a:t>Click to edit Master title style</a:t>
            </a:r>
          </a:p>
        </p:txBody>
      </p:sp>
      <p:sp>
        <p:nvSpPr>
          <p:cNvPr id="7" name="Picture Placeholder 6">
            <a:extLst>
              <a:ext uri="{FF2B5EF4-FFF2-40B4-BE49-F238E27FC236}">
                <a16:creationId xmlns:a16="http://schemas.microsoft.com/office/drawing/2014/main" id="{B2974E15-7FCE-83C0-E5B4-4633C9B0718B}"/>
              </a:ext>
            </a:extLst>
          </p:cNvPr>
          <p:cNvSpPr>
            <a:spLocks noGrp="1"/>
          </p:cNvSpPr>
          <p:nvPr>
            <p:ph type="pic" sz="quarter" idx="13"/>
          </p:nvPr>
        </p:nvSpPr>
        <p:spPr>
          <a:xfrm>
            <a:off x="6096000" y="18256"/>
            <a:ext cx="6096000" cy="6839744"/>
          </a:xfrm>
        </p:spPr>
        <p:txBody>
          <a:bodyPr/>
          <a:lstStyle/>
          <a:p>
            <a:endParaRPr lang="en-US"/>
          </a:p>
        </p:txBody>
      </p:sp>
      <p:sp>
        <p:nvSpPr>
          <p:cNvPr id="5" name="Slide Number Placeholder 4">
            <a:extLst>
              <a:ext uri="{FF2B5EF4-FFF2-40B4-BE49-F238E27FC236}">
                <a16:creationId xmlns:a16="http://schemas.microsoft.com/office/drawing/2014/main" id="{16B784DC-6E1B-BB0E-4741-BE3223BC59C2}"/>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031811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FA3095-388C-26AF-3995-C59E94088BA3}"/>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915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95D8636-FFDC-CED0-BE97-C6515FB0B3BF}"/>
              </a:ext>
            </a:extLst>
          </p:cNvPr>
          <p:cNvPicPr>
            <a:picLocks noChangeAspect="1"/>
          </p:cNvPicPr>
          <p:nvPr userDrawn="1"/>
        </p:nvPicPr>
        <p:blipFill>
          <a:blip r:embed="rId3"/>
          <a:srcRect/>
          <a:stretch/>
        </p:blipFill>
        <p:spPr>
          <a:xfrm>
            <a:off x="491805" y="442844"/>
            <a:ext cx="3027007"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577BA57E-6338-ACC6-F883-447FD34AFCC6}"/>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27746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6427A3B4-2B19-7576-B42F-5272C42BB2B9}"/>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140729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pic>
        <p:nvPicPr>
          <p:cNvPr id="8" name="Picture 7" descr="A close-up of a logo&#10;&#10;AI-generated content may be incorrect.">
            <a:extLst>
              <a:ext uri="{FF2B5EF4-FFF2-40B4-BE49-F238E27FC236}">
                <a16:creationId xmlns:a16="http://schemas.microsoft.com/office/drawing/2014/main" id="{795D8636-FFDC-CED0-BE97-C6515FB0B3BF}"/>
              </a:ext>
            </a:extLst>
          </p:cNvPr>
          <p:cNvPicPr>
            <a:picLocks noChangeAspect="1"/>
          </p:cNvPicPr>
          <p:nvPr userDrawn="1"/>
        </p:nvPicPr>
        <p:blipFill>
          <a:blip r:embed="rId3"/>
          <a:stretch>
            <a:fillRect/>
          </a:stretch>
        </p:blipFill>
        <p:spPr>
          <a:xfrm>
            <a:off x="490556" y="442844"/>
            <a:ext cx="3029505"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2CCF431E-97AC-257D-4527-7938BDCC8C83}"/>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76106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7067B6D2-8253-0736-9676-DB3BAF3AFFC8}"/>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56101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pic>
        <p:nvPicPr>
          <p:cNvPr id="8" name="Picture 7" descr="A close-up of a logo&#10;&#10;AI-generated content may be incorrect.">
            <a:extLst>
              <a:ext uri="{FF2B5EF4-FFF2-40B4-BE49-F238E27FC236}">
                <a16:creationId xmlns:a16="http://schemas.microsoft.com/office/drawing/2014/main" id="{795D8636-FFDC-CED0-BE97-C6515FB0B3BF}"/>
              </a:ext>
            </a:extLst>
          </p:cNvPr>
          <p:cNvPicPr>
            <a:picLocks noChangeAspect="1"/>
          </p:cNvPicPr>
          <p:nvPr userDrawn="1"/>
        </p:nvPicPr>
        <p:blipFill>
          <a:blip r:embed="rId3"/>
          <a:stretch>
            <a:fillRect/>
          </a:stretch>
        </p:blipFill>
        <p:spPr>
          <a:xfrm>
            <a:off x="490556" y="442844"/>
            <a:ext cx="3029505"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19576267-59E2-3F51-ECA2-A4E40FADBB03}"/>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95242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C1B86CB3-094A-E817-132F-521AACDD48DD}"/>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67208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FB35-BA48-F6F7-E610-F17CA35753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D6C8FFB-4FBB-EDA4-1914-6BBB4FD5FD63}"/>
              </a:ext>
            </a:extLst>
          </p:cNvPr>
          <p:cNvSpPr>
            <a:spLocks noGrp="1"/>
          </p:cNvSpPr>
          <p:nvPr>
            <p:ph idx="1"/>
          </p:nvPr>
        </p:nvSpPr>
        <p:spPr>
          <a:xfrm>
            <a:off x="453275" y="1674415"/>
            <a:ext cx="10515600" cy="39115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ED8147D-D362-381F-869D-FA4B7D9E287E}"/>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287141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A02D0-9DAA-20AB-488B-D6A8D996D3FB}"/>
              </a:ext>
            </a:extLst>
          </p:cNvPr>
          <p:cNvSpPr>
            <a:spLocks noGrp="1"/>
          </p:cNvSpPr>
          <p:nvPr>
            <p:ph type="title"/>
          </p:nvPr>
        </p:nvSpPr>
        <p:spPr>
          <a:xfrm>
            <a:off x="453275" y="348852"/>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F49C07-F5E3-2146-4EC9-478FD9B42A90}"/>
              </a:ext>
            </a:extLst>
          </p:cNvPr>
          <p:cNvSpPr>
            <a:spLocks noGrp="1"/>
          </p:cNvSpPr>
          <p:nvPr>
            <p:ph type="body" idx="1"/>
          </p:nvPr>
        </p:nvSpPr>
        <p:spPr>
          <a:xfrm>
            <a:off x="453275" y="1674415"/>
            <a:ext cx="10515600" cy="3938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B1A45BA-63DC-4422-B485-98CB1F6C12EE}"/>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6D9A7562-078F-0443-99CB-13A7936AC4A7}" type="slidenum">
              <a:rPr lang="en-US" smtClean="0"/>
              <a:pPr/>
              <a:t>‹#›</a:t>
            </a:fld>
            <a:endParaRPr lang="en-US"/>
          </a:p>
        </p:txBody>
      </p:sp>
      <p:pic>
        <p:nvPicPr>
          <p:cNvPr id="4" name="Picture 3" descr="A yellow and black shield with symbols&#10;&#10;AI-generated content may be incorrect.">
            <a:extLst>
              <a:ext uri="{FF2B5EF4-FFF2-40B4-BE49-F238E27FC236}">
                <a16:creationId xmlns:a16="http://schemas.microsoft.com/office/drawing/2014/main" id="{029F3587-0511-154B-986C-2F63031131C6}"/>
              </a:ext>
            </a:extLst>
          </p:cNvPr>
          <p:cNvPicPr>
            <a:picLocks noChangeAspect="1"/>
          </p:cNvPicPr>
          <p:nvPr userDrawn="1"/>
        </p:nvPicPr>
        <p:blipFill>
          <a:blip r:embed="rId23">
            <a:alphaModFix amt="35000"/>
          </a:blip>
          <a:stretch>
            <a:fillRect/>
          </a:stretch>
        </p:blipFill>
        <p:spPr>
          <a:xfrm>
            <a:off x="9952521" y="4093152"/>
            <a:ext cx="2319689" cy="3032273"/>
          </a:xfrm>
          <a:prstGeom prst="rect">
            <a:avLst/>
          </a:prstGeom>
        </p:spPr>
      </p:pic>
    </p:spTree>
    <p:extLst>
      <p:ext uri="{BB962C8B-B14F-4D97-AF65-F5344CB8AC3E}">
        <p14:creationId xmlns:p14="http://schemas.microsoft.com/office/powerpoint/2010/main" val="3253002748"/>
      </p:ext>
    </p:extLst>
  </p:cSld>
  <p:clrMap bg1="lt1" tx1="dk1" bg2="lt2" tx2="dk2" accent1="accent1" accent2="accent2" accent3="accent3" accent4="accent4" accent5="accent5" accent6="accent6" hlink="hlink" folHlink="folHlink"/>
  <p:sldLayoutIdLst>
    <p:sldLayoutId id="2147483669" r:id="rId1"/>
    <p:sldLayoutId id="2147483672" r:id="rId2"/>
    <p:sldLayoutId id="2147483664" r:id="rId3"/>
    <p:sldLayoutId id="2147483671" r:id="rId4"/>
    <p:sldLayoutId id="2147483670" r:id="rId5"/>
    <p:sldLayoutId id="2147483675" r:id="rId6"/>
    <p:sldLayoutId id="2147483649" r:id="rId7"/>
    <p:sldLayoutId id="2147483674" r:id="rId8"/>
    <p:sldLayoutId id="2147483650" r:id="rId9"/>
    <p:sldLayoutId id="2147483665" r:id="rId10"/>
    <p:sldLayoutId id="2147483676" r:id="rId11"/>
    <p:sldLayoutId id="2147483660" r:id="rId12"/>
    <p:sldLayoutId id="2147483673" r:id="rId13"/>
    <p:sldLayoutId id="2147483667" r:id="rId14"/>
    <p:sldLayoutId id="2147483668" r:id="rId15"/>
    <p:sldLayoutId id="2147483666" r:id="rId16"/>
    <p:sldLayoutId id="2147483663" r:id="rId17"/>
    <p:sldLayoutId id="2147483652" r:id="rId18"/>
    <p:sldLayoutId id="2147483661" r:id="rId19"/>
    <p:sldLayoutId id="2147483654" r:id="rId20"/>
    <p:sldLayoutId id="2147483655" r:id="rId21"/>
  </p:sldLayoutIdLst>
  <p:hf hdr="0" ftr="0" dt="0"/>
  <p:txStyles>
    <p:titleStyle>
      <a:lvl1pPr algn="l" defTabSz="914400" rtl="0" eaLnBrk="1" latinLnBrk="0" hangingPunct="1">
        <a:lnSpc>
          <a:spcPct val="80000"/>
        </a:lnSpc>
        <a:spcBef>
          <a:spcPct val="0"/>
        </a:spcBef>
        <a:buNone/>
        <a:defRPr sz="5400" b="0" i="0" kern="1200">
          <a:solidFill>
            <a:srgbClr val="0050FF"/>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0FF"/>
        </a:buClr>
        <a:buSzPct val="80000"/>
        <a:buFont typeface="Arial" panose="020B0604020202020204" pitchFamily="34" charset="0"/>
        <a:buChar char="•"/>
        <a:defRPr sz="24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20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8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6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6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grants.nih.gov/grants/guide/notice-files/NOT-OD-26-064.html"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mypath.rochester.edu/"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University of Rochester Logo" descr="University of Rochester logo">
            <a:extLst>
              <a:ext uri="{FF2B5EF4-FFF2-40B4-BE49-F238E27FC236}">
                <a16:creationId xmlns:a16="http://schemas.microsoft.com/office/drawing/2014/main" id="{78B7C0E0-37DA-F28A-EBE9-4B1A3D767D6A}"/>
              </a:ext>
            </a:extLst>
          </p:cNvPr>
          <p:cNvPicPr>
            <a:picLocks noChangeAspect="1"/>
          </p:cNvPicPr>
          <p:nvPr/>
        </p:nvPicPr>
        <p:blipFill>
          <a:blip r:embed="rId3"/>
          <a:stretch>
            <a:fillRect/>
          </a:stretch>
        </p:blipFill>
        <p:spPr>
          <a:xfrm>
            <a:off x="490556" y="442844"/>
            <a:ext cx="3029505" cy="712237"/>
          </a:xfrm>
          <a:prstGeom prst="rect">
            <a:avLst/>
          </a:prstGeom>
        </p:spPr>
      </p:pic>
      <p:sp>
        <p:nvSpPr>
          <p:cNvPr id="7" name="Title 6">
            <a:extLst>
              <a:ext uri="{FF2B5EF4-FFF2-40B4-BE49-F238E27FC236}">
                <a16:creationId xmlns:a16="http://schemas.microsoft.com/office/drawing/2014/main" id="{84DFE9BF-A5D9-822E-5176-C90978119FF4}"/>
              </a:ext>
            </a:extLst>
          </p:cNvPr>
          <p:cNvSpPr>
            <a:spLocks noGrp="1"/>
          </p:cNvSpPr>
          <p:nvPr>
            <p:ph type="ctrTitle"/>
          </p:nvPr>
        </p:nvSpPr>
        <p:spPr/>
        <p:txBody>
          <a:bodyPr/>
          <a:lstStyle/>
          <a:p>
            <a:r>
              <a:rPr lang="en-US" dirty="0"/>
              <a:t>NIH Updates</a:t>
            </a:r>
          </a:p>
        </p:txBody>
      </p:sp>
      <p:sp>
        <p:nvSpPr>
          <p:cNvPr id="8" name="Subtitle 7">
            <a:extLst>
              <a:ext uri="{FF2B5EF4-FFF2-40B4-BE49-F238E27FC236}">
                <a16:creationId xmlns:a16="http://schemas.microsoft.com/office/drawing/2014/main" id="{5BE40F45-D845-42D1-7C80-C1D68B1EED91}"/>
              </a:ext>
            </a:extLst>
          </p:cNvPr>
          <p:cNvSpPr>
            <a:spLocks noGrp="1"/>
          </p:cNvSpPr>
          <p:nvPr>
            <p:ph type="subTitle" idx="1"/>
          </p:nvPr>
        </p:nvSpPr>
        <p:spPr/>
        <p:txBody>
          <a:bodyPr/>
          <a:lstStyle/>
          <a:p>
            <a:r>
              <a:rPr lang="en-US" dirty="0"/>
              <a:t>June 2026</a:t>
            </a:r>
          </a:p>
          <a:p>
            <a:r>
              <a:rPr lang="en-US" dirty="0"/>
              <a:t>Emily Billotti</a:t>
            </a:r>
          </a:p>
        </p:txBody>
      </p:sp>
      <p:sp>
        <p:nvSpPr>
          <p:cNvPr id="6" name="Slide Number Placeholder 5">
            <a:extLst>
              <a:ext uri="{FF2B5EF4-FFF2-40B4-BE49-F238E27FC236}">
                <a16:creationId xmlns:a16="http://schemas.microsoft.com/office/drawing/2014/main" id="{8BE09E3E-B301-E033-A857-8960BD34A277}"/>
              </a:ext>
            </a:extLst>
          </p:cNvPr>
          <p:cNvSpPr>
            <a:spLocks noGrp="1"/>
          </p:cNvSpPr>
          <p:nvPr>
            <p:ph type="sldNum" sz="quarter" idx="4"/>
          </p:nvPr>
        </p:nvSpPr>
        <p:spPr/>
        <p:txBody>
          <a:bodyPr/>
          <a:lstStyle/>
          <a:p>
            <a:fld id="{6D9A7562-078F-0443-99CB-13A7936AC4A7}" type="slidenum">
              <a:rPr lang="en-US" smtClean="0"/>
              <a:pPr/>
              <a:t>1</a:t>
            </a:fld>
            <a:endParaRPr lang="en-US" dirty="0"/>
          </a:p>
        </p:txBody>
      </p:sp>
    </p:spTree>
    <p:extLst>
      <p:ext uri="{BB962C8B-B14F-4D97-AF65-F5344CB8AC3E}">
        <p14:creationId xmlns:p14="http://schemas.microsoft.com/office/powerpoint/2010/main" val="337846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A1DA-7686-39CE-F3CF-5F04BAFF315A}"/>
              </a:ext>
            </a:extLst>
          </p:cNvPr>
          <p:cNvSpPr>
            <a:spLocks noGrp="1"/>
          </p:cNvSpPr>
          <p:nvPr>
            <p:ph type="title"/>
          </p:nvPr>
        </p:nvSpPr>
        <p:spPr/>
        <p:txBody>
          <a:bodyPr>
            <a:normAutofit/>
          </a:bodyPr>
          <a:lstStyle/>
          <a:p>
            <a:r>
              <a:rPr lang="en-US" dirty="0"/>
              <a:t>Multi-Year Funded Awards – 1</a:t>
            </a:r>
            <a:r>
              <a:rPr lang="en-US" baseline="30000" dirty="0"/>
              <a:t>st</a:t>
            </a:r>
            <a:r>
              <a:rPr lang="en-US" dirty="0"/>
              <a:t> NCE</a:t>
            </a:r>
          </a:p>
        </p:txBody>
      </p:sp>
      <p:sp>
        <p:nvSpPr>
          <p:cNvPr id="3" name="Content Placeholder 2">
            <a:extLst>
              <a:ext uri="{FF2B5EF4-FFF2-40B4-BE49-F238E27FC236}">
                <a16:creationId xmlns:a16="http://schemas.microsoft.com/office/drawing/2014/main" id="{B4C01DDA-FAE0-238D-F561-271DDDAFD2F7}"/>
              </a:ext>
            </a:extLst>
          </p:cNvPr>
          <p:cNvSpPr>
            <a:spLocks noGrp="1"/>
          </p:cNvSpPr>
          <p:nvPr>
            <p:ph idx="1"/>
          </p:nvPr>
        </p:nvSpPr>
        <p:spPr/>
        <p:txBody>
          <a:bodyPr>
            <a:normAutofit lnSpcReduction="10000"/>
          </a:bodyPr>
          <a:lstStyle/>
          <a:p>
            <a:r>
              <a:rPr lang="en-US" sz="3600" dirty="0"/>
              <a:t>NIH has been issuing more awards as multi-year funded awards</a:t>
            </a:r>
          </a:p>
          <a:p>
            <a:pPr lvl="1"/>
            <a:r>
              <a:rPr lang="en-US" sz="2800" dirty="0"/>
              <a:t>NOA will indicate if an award is multi-year funded – cover, section III, section IV</a:t>
            </a:r>
          </a:p>
          <a:p>
            <a:r>
              <a:rPr lang="en-US" sz="3600" dirty="0"/>
              <a:t>Multi-year funded awards require prior approval for a first NCE</a:t>
            </a:r>
          </a:p>
          <a:p>
            <a:pPr lvl="1"/>
            <a:r>
              <a:rPr lang="en-US" sz="2800" dirty="0"/>
              <a:t>Documentation required: budget, progress report and scientific justification</a:t>
            </a:r>
          </a:p>
          <a:p>
            <a:pPr lvl="1"/>
            <a:r>
              <a:rPr lang="en-US" sz="2800" dirty="0"/>
              <a:t>Plan ahead and contact your ORPA RA early</a:t>
            </a:r>
          </a:p>
        </p:txBody>
      </p:sp>
      <p:sp>
        <p:nvSpPr>
          <p:cNvPr id="4" name="Slide Number Placeholder 3">
            <a:extLst>
              <a:ext uri="{FF2B5EF4-FFF2-40B4-BE49-F238E27FC236}">
                <a16:creationId xmlns:a16="http://schemas.microsoft.com/office/drawing/2014/main" id="{326D0C44-E9DC-2BED-6151-E2A12D417807}"/>
              </a:ext>
            </a:extLst>
          </p:cNvPr>
          <p:cNvSpPr>
            <a:spLocks noGrp="1"/>
          </p:cNvSpPr>
          <p:nvPr>
            <p:ph type="sldNum" sz="quarter" idx="12"/>
          </p:nvPr>
        </p:nvSpPr>
        <p:spPr/>
        <p:txBody>
          <a:bodyPr/>
          <a:lstStyle/>
          <a:p>
            <a:fld id="{6D9A7562-078F-0443-99CB-13A7936AC4A7}" type="slidenum">
              <a:rPr lang="en-US" smtClean="0"/>
              <a:t>2</a:t>
            </a:fld>
            <a:endParaRPr lang="en-US"/>
          </a:p>
        </p:txBody>
      </p:sp>
    </p:spTree>
    <p:extLst>
      <p:ext uri="{BB962C8B-B14F-4D97-AF65-F5344CB8AC3E}">
        <p14:creationId xmlns:p14="http://schemas.microsoft.com/office/powerpoint/2010/main" val="1835156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1AB3A-B548-5D97-F55C-A3E8328DAEE6}"/>
              </a:ext>
            </a:extLst>
          </p:cNvPr>
          <p:cNvSpPr>
            <a:spLocks noGrp="1"/>
          </p:cNvSpPr>
          <p:nvPr>
            <p:ph type="title"/>
          </p:nvPr>
        </p:nvSpPr>
        <p:spPr/>
        <p:txBody>
          <a:bodyPr>
            <a:normAutofit fontScale="90000"/>
          </a:bodyPr>
          <a:lstStyle/>
          <a:p>
            <a:pPr fontAlgn="base"/>
            <a:r>
              <a:rPr lang="en-US" dirty="0"/>
              <a:t> </a:t>
            </a:r>
            <a:br>
              <a:rPr lang="en-US" dirty="0"/>
            </a:br>
            <a:r>
              <a:rPr lang="en-US" dirty="0"/>
              <a:t>FFATA Threshold for Fixed Rate Subawards</a:t>
            </a:r>
            <a:br>
              <a:rPr lang="en-US" dirty="0"/>
            </a:br>
            <a:endParaRPr lang="en-US" dirty="0"/>
          </a:p>
        </p:txBody>
      </p:sp>
      <p:sp>
        <p:nvSpPr>
          <p:cNvPr id="3" name="Content Placeholder 2">
            <a:extLst>
              <a:ext uri="{FF2B5EF4-FFF2-40B4-BE49-F238E27FC236}">
                <a16:creationId xmlns:a16="http://schemas.microsoft.com/office/drawing/2014/main" id="{4A2C6B09-7F2D-8FBB-B926-4118643E6388}"/>
              </a:ext>
            </a:extLst>
          </p:cNvPr>
          <p:cNvSpPr>
            <a:spLocks noGrp="1"/>
          </p:cNvSpPr>
          <p:nvPr>
            <p:ph idx="1"/>
          </p:nvPr>
        </p:nvSpPr>
        <p:spPr/>
        <p:txBody>
          <a:bodyPr>
            <a:normAutofit/>
          </a:bodyPr>
          <a:lstStyle/>
          <a:p>
            <a:pPr fontAlgn="base"/>
            <a:r>
              <a:rPr lang="en-US" sz="3600" dirty="0"/>
              <a:t>Manual notification required for fixed rate subawards when $30,000 in subaward costs have been paid</a:t>
            </a:r>
          </a:p>
          <a:p>
            <a:pPr lvl="1" fontAlgn="base"/>
            <a:r>
              <a:rPr lang="en-US" sz="2800" dirty="0"/>
              <a:t>Notify your RA when you approve an invoice that crosses the $30k threshold, including the total amount paid.</a:t>
            </a:r>
          </a:p>
        </p:txBody>
      </p:sp>
      <p:sp>
        <p:nvSpPr>
          <p:cNvPr id="4" name="Slide Number Placeholder 3">
            <a:extLst>
              <a:ext uri="{FF2B5EF4-FFF2-40B4-BE49-F238E27FC236}">
                <a16:creationId xmlns:a16="http://schemas.microsoft.com/office/drawing/2014/main" id="{27A7DBAE-11C3-01A1-1646-88C276F8F71C}"/>
              </a:ext>
            </a:extLst>
          </p:cNvPr>
          <p:cNvSpPr>
            <a:spLocks noGrp="1"/>
          </p:cNvSpPr>
          <p:nvPr>
            <p:ph type="sldNum" sz="quarter" idx="12"/>
          </p:nvPr>
        </p:nvSpPr>
        <p:spPr/>
        <p:txBody>
          <a:bodyPr/>
          <a:lstStyle/>
          <a:p>
            <a:fld id="{6D9A7562-078F-0443-99CB-13A7936AC4A7}" type="slidenum">
              <a:rPr lang="en-US" smtClean="0"/>
              <a:t>3</a:t>
            </a:fld>
            <a:endParaRPr lang="en-US"/>
          </a:p>
        </p:txBody>
      </p:sp>
    </p:spTree>
    <p:extLst>
      <p:ext uri="{BB962C8B-B14F-4D97-AF65-F5344CB8AC3E}">
        <p14:creationId xmlns:p14="http://schemas.microsoft.com/office/powerpoint/2010/main" val="3711574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F08FEA-8F18-279D-2B6C-8EE1A4120609}"/>
              </a:ext>
            </a:extLst>
          </p:cNvPr>
          <p:cNvSpPr>
            <a:spLocks noGrp="1"/>
          </p:cNvSpPr>
          <p:nvPr>
            <p:ph type="title"/>
          </p:nvPr>
        </p:nvSpPr>
        <p:spPr/>
        <p:txBody>
          <a:bodyPr>
            <a:noAutofit/>
          </a:bodyPr>
          <a:lstStyle/>
          <a:p>
            <a:r>
              <a:rPr lang="en-US" sz="3600" dirty="0">
                <a:hlinkClick r:id="rId3"/>
              </a:rPr>
              <a:t>NOT-OD-26-064</a:t>
            </a:r>
            <a:r>
              <a:rPr lang="en-US" sz="3600" dirty="0"/>
              <a:t> - Update of NIH Late Application Submission Policy and End of Continuous Submission</a:t>
            </a:r>
          </a:p>
        </p:txBody>
      </p:sp>
      <p:sp>
        <p:nvSpPr>
          <p:cNvPr id="6" name="Content Placeholder 5">
            <a:extLst>
              <a:ext uri="{FF2B5EF4-FFF2-40B4-BE49-F238E27FC236}">
                <a16:creationId xmlns:a16="http://schemas.microsoft.com/office/drawing/2014/main" id="{07FC4D45-8D66-A3F8-ADE9-4C60F948CE29}"/>
              </a:ext>
            </a:extLst>
          </p:cNvPr>
          <p:cNvSpPr>
            <a:spLocks noGrp="1"/>
          </p:cNvSpPr>
          <p:nvPr>
            <p:ph idx="1"/>
          </p:nvPr>
        </p:nvSpPr>
        <p:spPr/>
        <p:txBody>
          <a:bodyPr>
            <a:normAutofit lnSpcReduction="10000"/>
          </a:bodyPr>
          <a:lstStyle/>
          <a:p>
            <a:r>
              <a:rPr lang="en-US" dirty="0"/>
              <a:t>Continuous Submission applications will be accepted </a:t>
            </a:r>
            <a:r>
              <a:rPr lang="en-US" b="1" dirty="0"/>
              <a:t>through August 10, 2026,</a:t>
            </a:r>
            <a:r>
              <a:rPr lang="en-US" dirty="0"/>
              <a:t> at which point the Continuous Submission Policy will be ended.</a:t>
            </a:r>
          </a:p>
          <a:p>
            <a:r>
              <a:rPr lang="en-US" dirty="0"/>
              <a:t>The updated Late Application Submission Policy will </a:t>
            </a:r>
            <a:r>
              <a:rPr lang="en-US" b="1" dirty="0"/>
              <a:t>go into effect for applications submitted for due dates on or after May 25, 2026</a:t>
            </a:r>
            <a:r>
              <a:rPr lang="en-US" dirty="0"/>
              <a:t>. </a:t>
            </a:r>
          </a:p>
          <a:p>
            <a:pPr lvl="1"/>
            <a:r>
              <a:rPr lang="en-US" dirty="0"/>
              <a:t>The late submission window remains two calendar weeks</a:t>
            </a:r>
          </a:p>
          <a:p>
            <a:pPr lvl="1"/>
            <a:r>
              <a:rPr lang="en-US" dirty="0"/>
              <a:t>Fellowship, Small Business, and Collaborative International Research applications </a:t>
            </a:r>
            <a:r>
              <a:rPr lang="en-US" b="1" dirty="0"/>
              <a:t>will not be accepted late.</a:t>
            </a:r>
            <a:endParaRPr lang="en-US" dirty="0"/>
          </a:p>
          <a:p>
            <a:pPr lvl="1"/>
            <a:r>
              <a:rPr lang="en-US" dirty="0"/>
              <a:t>Late submission will only be accepted for </a:t>
            </a:r>
            <a:r>
              <a:rPr lang="en-US" b="1" dirty="0"/>
              <a:t>NIH review service within four calendar weeks before or after the due date</a:t>
            </a:r>
            <a:r>
              <a:rPr lang="en-US" dirty="0"/>
              <a:t> (a reduction from the previous period of two months).</a:t>
            </a:r>
          </a:p>
          <a:p>
            <a:r>
              <a:rPr lang="en-US" dirty="0"/>
              <a:t>Late submissions will continue to require a Cover Letter documenting the situation.</a:t>
            </a:r>
          </a:p>
        </p:txBody>
      </p:sp>
      <p:sp>
        <p:nvSpPr>
          <p:cNvPr id="4" name="Slide Number Placeholder 3">
            <a:extLst>
              <a:ext uri="{FF2B5EF4-FFF2-40B4-BE49-F238E27FC236}">
                <a16:creationId xmlns:a16="http://schemas.microsoft.com/office/drawing/2014/main" id="{4BE3AA4B-CC20-048E-E6FD-5AD178FAB05F}"/>
              </a:ext>
            </a:extLst>
          </p:cNvPr>
          <p:cNvSpPr>
            <a:spLocks noGrp="1"/>
          </p:cNvSpPr>
          <p:nvPr>
            <p:ph type="sldNum" sz="quarter" idx="12"/>
          </p:nvPr>
        </p:nvSpPr>
        <p:spPr/>
        <p:txBody>
          <a:bodyPr/>
          <a:lstStyle/>
          <a:p>
            <a:fld id="{6D9A7562-078F-0443-99CB-13A7936AC4A7}" type="slidenum">
              <a:rPr lang="en-US" smtClean="0"/>
              <a:pPr/>
              <a:t>4</a:t>
            </a:fld>
            <a:endParaRPr lang="en-US" dirty="0"/>
          </a:p>
        </p:txBody>
      </p:sp>
    </p:spTree>
    <p:extLst>
      <p:ext uri="{BB962C8B-B14F-4D97-AF65-F5344CB8AC3E}">
        <p14:creationId xmlns:p14="http://schemas.microsoft.com/office/powerpoint/2010/main" val="2615000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77E9A-200C-048A-20D3-A89FEE0DBC7E}"/>
              </a:ext>
            </a:extLst>
          </p:cNvPr>
          <p:cNvSpPr>
            <a:spLocks noGrp="1"/>
          </p:cNvSpPr>
          <p:nvPr>
            <p:ph type="title"/>
          </p:nvPr>
        </p:nvSpPr>
        <p:spPr/>
        <p:txBody>
          <a:bodyPr/>
          <a:lstStyle/>
          <a:p>
            <a:r>
              <a:rPr lang="en-US" dirty="0"/>
              <a:t>Research Security Training Reminder</a:t>
            </a:r>
          </a:p>
        </p:txBody>
      </p:sp>
      <p:sp>
        <p:nvSpPr>
          <p:cNvPr id="3" name="Content Placeholder 2">
            <a:extLst>
              <a:ext uri="{FF2B5EF4-FFF2-40B4-BE49-F238E27FC236}">
                <a16:creationId xmlns:a16="http://schemas.microsoft.com/office/drawing/2014/main" id="{DD1C1F40-DE87-4CCD-AC0F-F4673DFF9B04}"/>
              </a:ext>
            </a:extLst>
          </p:cNvPr>
          <p:cNvSpPr>
            <a:spLocks noGrp="1"/>
          </p:cNvSpPr>
          <p:nvPr>
            <p:ph idx="1"/>
          </p:nvPr>
        </p:nvSpPr>
        <p:spPr/>
        <p:txBody>
          <a:bodyPr>
            <a:normAutofit fontScale="85000" lnSpcReduction="20000"/>
          </a:bodyPr>
          <a:lstStyle/>
          <a:p>
            <a:r>
              <a:rPr lang="en-US" sz="2800" dirty="0"/>
              <a:t>Effective for NIH </a:t>
            </a:r>
            <a:r>
              <a:rPr lang="en-US" sz="2800" b="1" dirty="0"/>
              <a:t>applications submitted </a:t>
            </a:r>
            <a:r>
              <a:rPr lang="en-US" sz="2800" b="1" i="1" dirty="0"/>
              <a:t>for due dates</a:t>
            </a:r>
            <a:r>
              <a:rPr lang="en-US" sz="2800" b="1" dirty="0"/>
              <a:t> on or after May 25, 2026</a:t>
            </a:r>
            <a:r>
              <a:rPr lang="en-US" sz="2800" dirty="0"/>
              <a:t>, all </a:t>
            </a:r>
            <a:r>
              <a:rPr lang="en-US" sz="2800" b="1" dirty="0"/>
              <a:t>senior/key personnel</a:t>
            </a:r>
            <a:r>
              <a:rPr lang="en-US" sz="2800" dirty="0"/>
              <a:t> listed on an NIH grant application must </a:t>
            </a:r>
            <a:r>
              <a:rPr lang="en-US" sz="2800" b="1" dirty="0"/>
              <a:t>certify to NIH</a:t>
            </a:r>
            <a:r>
              <a:rPr lang="en-US" sz="2800" dirty="0"/>
              <a:t> that they have completed research security training within 12 months of the date of application submission.</a:t>
            </a:r>
          </a:p>
          <a:p>
            <a:pPr lvl="1"/>
            <a:r>
              <a:rPr lang="en-US" sz="2400" dirty="0"/>
              <a:t>Proposed subawards should use the FDP LOI document to capture required certifications</a:t>
            </a:r>
          </a:p>
          <a:p>
            <a:pPr lvl="1"/>
            <a:r>
              <a:rPr lang="en-US" sz="2400" dirty="0"/>
              <a:t>Training should be completed prior to certifying documents in </a:t>
            </a:r>
            <a:r>
              <a:rPr lang="en-US" sz="2400" dirty="0" err="1"/>
              <a:t>SciENcv</a:t>
            </a:r>
            <a:endParaRPr lang="en-US" sz="2400" dirty="0"/>
          </a:p>
          <a:p>
            <a:r>
              <a:rPr lang="en-US" sz="2800" dirty="0"/>
              <a:t>All </a:t>
            </a:r>
            <a:r>
              <a:rPr lang="en-US" sz="2800" b="1" dirty="0"/>
              <a:t>senior/key personnel who are required to submit Other Support information to NIH</a:t>
            </a:r>
            <a:r>
              <a:rPr lang="en-US" sz="2800" dirty="0"/>
              <a:t> (through Just-In-Time procedures, a Research Performance Progress Report (RPPR) (even if no updates are needed), or certain applications) </a:t>
            </a:r>
            <a:r>
              <a:rPr lang="en-US" sz="2800" b="1" dirty="0"/>
              <a:t>must have completed research security training prior to submission</a:t>
            </a:r>
            <a:r>
              <a:rPr lang="en-US" sz="2800" dirty="0"/>
              <a:t>.</a:t>
            </a:r>
          </a:p>
          <a:p>
            <a:r>
              <a:rPr lang="en-US" dirty="0"/>
              <a:t>Research Security Training is accessible in </a:t>
            </a:r>
            <a:r>
              <a:rPr lang="en-US" u="sng" dirty="0" err="1">
                <a:hlinkClick r:id="rId3" tooltip="https://mypath.rochester.edu/"/>
              </a:rPr>
              <a:t>MyPath</a:t>
            </a:r>
            <a:r>
              <a:rPr lang="en-US" dirty="0"/>
              <a:t> by searching for “Research Security” in the search bar.</a:t>
            </a:r>
            <a:endParaRPr lang="en-US" sz="2800" dirty="0"/>
          </a:p>
        </p:txBody>
      </p:sp>
      <p:sp>
        <p:nvSpPr>
          <p:cNvPr id="4" name="Slide Number Placeholder 3">
            <a:extLst>
              <a:ext uri="{FF2B5EF4-FFF2-40B4-BE49-F238E27FC236}">
                <a16:creationId xmlns:a16="http://schemas.microsoft.com/office/drawing/2014/main" id="{2D050582-393D-9365-2D5B-598DD2DE2F03}"/>
              </a:ext>
            </a:extLst>
          </p:cNvPr>
          <p:cNvSpPr>
            <a:spLocks noGrp="1"/>
          </p:cNvSpPr>
          <p:nvPr>
            <p:ph type="sldNum" sz="quarter" idx="12"/>
          </p:nvPr>
        </p:nvSpPr>
        <p:spPr/>
        <p:txBody>
          <a:bodyPr/>
          <a:lstStyle/>
          <a:p>
            <a:fld id="{6D9A7562-078F-0443-99CB-13A7936AC4A7}" type="slidenum">
              <a:rPr lang="en-US" smtClean="0"/>
              <a:t>5</a:t>
            </a:fld>
            <a:endParaRPr lang="en-US"/>
          </a:p>
        </p:txBody>
      </p:sp>
    </p:spTree>
    <p:extLst>
      <p:ext uri="{BB962C8B-B14F-4D97-AF65-F5344CB8AC3E}">
        <p14:creationId xmlns:p14="http://schemas.microsoft.com/office/powerpoint/2010/main" val="176506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7C12-E331-227B-B71B-8BA43ECE8B11}"/>
              </a:ext>
            </a:extLst>
          </p:cNvPr>
          <p:cNvSpPr>
            <a:spLocks noGrp="1"/>
          </p:cNvSpPr>
          <p:nvPr>
            <p:ph type="title"/>
          </p:nvPr>
        </p:nvSpPr>
        <p:spPr/>
        <p:txBody>
          <a:bodyPr/>
          <a:lstStyle/>
          <a:p>
            <a:r>
              <a:rPr lang="en-US" dirty="0"/>
              <a:t>Questions?</a:t>
            </a:r>
          </a:p>
        </p:txBody>
      </p:sp>
      <p:pic>
        <p:nvPicPr>
          <p:cNvPr id="8" name="Content Placeholder 7" descr="Questions with solid fill">
            <a:extLst>
              <a:ext uri="{FF2B5EF4-FFF2-40B4-BE49-F238E27FC236}">
                <a16:creationId xmlns:a16="http://schemas.microsoft.com/office/drawing/2014/main" id="{72B25882-8708-2347-FF9A-6BD3D09E1F4D}"/>
              </a:ext>
            </a:extLst>
          </p:cNvPr>
          <p:cNvPicPr>
            <a:picLocks noGrp="1" noChangeAspect="1"/>
          </p:cNvPicPr>
          <p:nvPr>
            <p:ph idx="1"/>
          </p:nvPr>
        </p:nvPicPr>
        <p:blipFill>
          <a:blip>
            <a:extLst>
              <a:ext uri="{96DAC541-7B7A-43D3-8B79-37D633B846F1}">
                <asvg:svgBlip xmlns:asvg="http://schemas.microsoft.com/office/drawing/2016/SVG/main" r:embed="rId3"/>
              </a:ext>
            </a:extLst>
          </a:blip>
          <a:stretch>
            <a:fillRect/>
          </a:stretch>
        </p:blipFill>
        <p:spPr>
          <a:xfrm>
            <a:off x="3733844" y="1674415"/>
            <a:ext cx="3954462" cy="3954462"/>
          </a:xfrm>
        </p:spPr>
      </p:pic>
      <p:sp>
        <p:nvSpPr>
          <p:cNvPr id="3" name="Slide Number Placeholder 2">
            <a:extLst>
              <a:ext uri="{FF2B5EF4-FFF2-40B4-BE49-F238E27FC236}">
                <a16:creationId xmlns:a16="http://schemas.microsoft.com/office/drawing/2014/main" id="{EE34C013-3F62-DC12-62AA-1C2C363D0C90}"/>
              </a:ext>
            </a:extLst>
          </p:cNvPr>
          <p:cNvSpPr>
            <a:spLocks noGrp="1"/>
          </p:cNvSpPr>
          <p:nvPr>
            <p:ph type="sldNum" sz="quarter" idx="12"/>
          </p:nvPr>
        </p:nvSpPr>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6D9A7562-078F-0443-99CB-13A7936AC4A7}" type="slidenum">
              <a:rPr kumimoji="0" lang="en-US" sz="1800" b="0" i="0" u="none" strike="noStrike" kern="1200" cap="none" spc="0" normalizeH="0" baseline="0" noProof="0" smtClean="0">
                <a:ln>
                  <a:noFill/>
                </a:ln>
                <a:solidFill>
                  <a:srgbClr val="001E5F"/>
                </a:solidFill>
                <a:effectLst/>
                <a:uLnTx/>
                <a:uFillTx/>
                <a:latin typeface="Aptos" panose="021100040202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6</a:t>
            </a:fld>
            <a:endParaRPr kumimoji="0" lang="en-US" sz="1800" b="0" i="0" u="none" strike="noStrike" kern="1200" cap="none" spc="0" normalizeH="0" baseline="0" noProof="0">
              <a:ln>
                <a:noFill/>
              </a:ln>
              <a:solidFill>
                <a:srgbClr val="001E5F"/>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486479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019C1"/>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4e17f4-cf11-4ce2-b3ef-5de76bf4ce41}" enabled="0" method="" siteId="{374e17f4-cf11-4ce2-b3ef-5de76bf4ce41}" removed="1"/>
</clbl:labelList>
</file>

<file path=docProps/app.xml><?xml version="1.0" encoding="utf-8"?>
<Properties xmlns="http://schemas.openxmlformats.org/officeDocument/2006/extended-properties" xmlns:vt="http://schemas.openxmlformats.org/officeDocument/2006/docPropsVTypes">
  <TotalTime>625</TotalTime>
  <Words>933</Words>
  <Application>Microsoft Office PowerPoint</Application>
  <PresentationFormat>Widescreen</PresentationFormat>
  <Paragraphs>53</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NIH Updates</vt:lpstr>
      <vt:lpstr>Multi-Year Funded Awards – 1st NCE</vt:lpstr>
      <vt:lpstr>  FFATA Threshold for Fixed Rate Subawards </vt:lpstr>
      <vt:lpstr>NOT-OD-26-064 - Update of NIH Late Application Submission Policy and End of Continuous Submission</vt:lpstr>
      <vt:lpstr>Research Security Training Reminder</vt:lpstr>
      <vt:lpstr>Questions?</vt:lpstr>
    </vt:vector>
  </TitlesOfParts>
  <Manager/>
  <Company>University of Rochester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Billotti, Emily (ORPA)</dc:creator>
  <cp:keywords>University of Rochester</cp:keywords>
  <dc:description/>
  <cp:lastModifiedBy>Billotti, Emily (ORPA)</cp:lastModifiedBy>
  <cp:revision>25</cp:revision>
  <dcterms:created xsi:type="dcterms:W3CDTF">2025-09-12T14:34:27Z</dcterms:created>
  <dcterms:modified xsi:type="dcterms:W3CDTF">2026-06-30T14:41:58Z</dcterms:modified>
  <cp:category/>
</cp:coreProperties>
</file>