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71" r:id="rId2"/>
    <p:sldId id="257" r:id="rId3"/>
    <p:sldId id="277" r:id="rId4"/>
    <p:sldId id="272" r:id="rId5"/>
    <p:sldId id="273" r:id="rId6"/>
    <p:sldId id="274" r:id="rId7"/>
    <p:sldId id="276" r:id="rId8"/>
    <p:sldId id="27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E5F"/>
    <a:srgbClr val="BEBEBE"/>
    <a:srgbClr val="707070"/>
    <a:srgbClr val="FFD82B"/>
    <a:srgbClr val="001AC2"/>
    <a:srgbClr val="1E58DF"/>
    <a:srgbClr val="FFF3AF"/>
    <a:srgbClr val="B7D3FF"/>
    <a:srgbClr val="FFD8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61F7DF-7A37-8B4E-BA8C-92DE2C75B57C}" v="110" dt="2025-09-30T21:49:20.263"/>
    <p1510:client id="{C4F65B6A-90C9-E620-8EDD-638B165A36FC}" v="3" dt="2025-09-30T18:47:17.2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04"/>
    <p:restoredTop sz="94795"/>
  </p:normalViewPr>
  <p:slideViewPr>
    <p:cSldViewPr snapToGrid="0">
      <p:cViewPr varScale="1">
        <p:scale>
          <a:sx n="105" d="100"/>
          <a:sy n="105" d="100"/>
        </p:scale>
        <p:origin x="10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66C105-869B-554F-86B2-F7B7D7FBF15C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783F7-297B-3441-9E65-C9D93D1C7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8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FDD6B2A-C175-E778-7311-0D184D2988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240"/>
            <a:ext cx="12192000" cy="6858000"/>
          </a:xfrm>
          <a:prstGeom prst="rect">
            <a:avLst/>
          </a:prstGeom>
        </p:spPr>
      </p:pic>
      <p:pic>
        <p:nvPicPr>
          <p:cNvPr id="4" name="Picture 3" descr="A close-up of a logo&#10;&#10;AI-generated content may be incorrect.">
            <a:extLst>
              <a:ext uri="{FF2B5EF4-FFF2-40B4-BE49-F238E27FC236}">
                <a16:creationId xmlns:a16="http://schemas.microsoft.com/office/drawing/2014/main" id="{2936799A-742E-D2DA-D2AD-97CBD5F3E87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0556" y="442844"/>
            <a:ext cx="3029505" cy="7122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19552E-1ADB-0E93-26F9-B937B7EFFA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556" y="2139731"/>
            <a:ext cx="4912717" cy="2387600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6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1BDBCC-016C-5EB1-F7D9-F7C7C8CF0F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0556" y="4619406"/>
            <a:ext cx="4322513" cy="1206359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B9E15F6-2E81-A617-637F-E959777D7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746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842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FEA22-24B8-F106-802A-AB8536631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5" y="348852"/>
            <a:ext cx="5181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56AE1-82F6-A27F-D6EE-66ED9B9A65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3275" y="1676341"/>
            <a:ext cx="5181600" cy="39608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D56D12FE-80CC-9C5E-CDAC-BCCAB2EEA1C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4971393" cy="6857999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0C2194-D0A2-EC36-CE20-14F567800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307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FEA22-24B8-F106-802A-AB8536631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5" y="348852"/>
            <a:ext cx="4499725" cy="1467248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04B56AE1-82F6-A27F-D6EE-66ED9B9A65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3275" y="1943100"/>
            <a:ext cx="4499725" cy="102875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itle 2">
            <a:extLst>
              <a:ext uri="{FF2B5EF4-FFF2-40B4-BE49-F238E27FC236}">
                <a16:creationId xmlns:a16="http://schemas.microsoft.com/office/drawing/2014/main" id="{B4F5E3C5-0B41-B72D-8EA6-EE5CE2143C79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453275" y="3098859"/>
            <a:ext cx="4499725" cy="1454944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80000"/>
              </a:lnSpc>
              <a:buNone/>
              <a:defRPr sz="4800">
                <a:solidFill>
                  <a:srgbClr val="001E5F"/>
                </a:solidFill>
                <a:latin typeface="Aptos Display" panose="020B00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1AD8B5C-3C6E-D68C-B846-ABD765BAF8D4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3275" y="4655403"/>
            <a:ext cx="4499725" cy="102875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13A5D9F-96B4-9B1F-0914-72B54AC53CCB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5717425" y="348853"/>
            <a:ext cx="5016500" cy="533530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0C2194-D0A2-EC36-CE20-14F567800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144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1F371-528F-0113-4E79-25DA2A3ED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6" y="348852"/>
            <a:ext cx="5332670" cy="143265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2974E15-7FCE-83C0-E5B4-4633C9B0718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18256"/>
            <a:ext cx="6096000" cy="6839744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B784DC-6E1B-BB0E-4741-BE3223BC5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8114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FA3095-388C-26AF-3995-C59E94088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54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F9EC1-3B01-B796-3303-D56BFF03B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5" y="348852"/>
            <a:ext cx="3445625" cy="198794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734FAC6B-DE8A-C0B0-226A-38183340452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4445000" y="348852"/>
            <a:ext cx="6523875" cy="5620148"/>
          </a:xfrm>
        </p:spPr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DE876C-A1EF-F49A-1490-3CEDAB8110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50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FDD6B2A-C175-E778-7311-0D184D2988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24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19552E-1ADB-0E93-26F9-B937B7EFFA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556" y="2139731"/>
            <a:ext cx="4912717" cy="2387600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6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00D8C48-42D3-A3E0-D36B-1EFFE23533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0556" y="4619406"/>
            <a:ext cx="4322513" cy="1206359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936A6E9-1BEB-6E38-737D-30AD7F6B1B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746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427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5FB35-BA48-F6F7-E610-F17CA3575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C8FFB-4FBB-EDA4-1914-6BBB4FD5F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8147D-D362-381F-869D-FA4B7D9E2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18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6C331F1-64CB-79D7-74A3-0EB8E47BAC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43" b="43"/>
          <a:stretch/>
        </p:blipFill>
        <p:spPr>
          <a:xfrm>
            <a:off x="-1" y="0"/>
            <a:ext cx="12192001" cy="68584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0CFDE23-91D5-093A-FD75-70E529EFF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4612" y="1782502"/>
            <a:ext cx="6042775" cy="2852737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9FA20-489B-F4BF-4573-47F0D0D6F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3748"/>
            <a:ext cx="10515600" cy="150018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0B4F27-F16C-9AD2-1A91-57598A415380}"/>
              </a:ext>
            </a:extLst>
          </p:cNvPr>
          <p:cNvSpPr txBox="1"/>
          <p:nvPr userDrawn="1"/>
        </p:nvSpPr>
        <p:spPr>
          <a:xfrm>
            <a:off x="329471" y="6536105"/>
            <a:ext cx="2743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pc="300" dirty="0">
                <a:solidFill>
                  <a:schemeClr val="bg1"/>
                </a:solidFill>
              </a:rPr>
              <a:t>UNIVERSITY OF ROCHESTER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0DBCF-B013-3250-304D-A0EB7FEB9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462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159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6C331F1-64CB-79D7-74A3-0EB8E47BAC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43" b="43"/>
          <a:stretch/>
        </p:blipFill>
        <p:spPr>
          <a:xfrm>
            <a:off x="-1" y="0"/>
            <a:ext cx="12192001" cy="6858480"/>
          </a:xfrm>
          <a:prstGeom prst="rect">
            <a:avLst/>
          </a:prstGeom>
        </p:spPr>
      </p:pic>
      <p:pic>
        <p:nvPicPr>
          <p:cNvPr id="10" name="University of Rochester shield">
            <a:extLst>
              <a:ext uri="{FF2B5EF4-FFF2-40B4-BE49-F238E27FC236}">
                <a16:creationId xmlns:a16="http://schemas.microsoft.com/office/drawing/2014/main" id="{46C34805-A26A-B0DE-64FD-6C68FE36B4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48547" y="772222"/>
            <a:ext cx="682205" cy="89177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0CFDE23-91D5-093A-FD75-70E529EFF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4612" y="1782502"/>
            <a:ext cx="6042775" cy="2852737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9FA20-489B-F4BF-4573-47F0D0D6F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3748"/>
            <a:ext cx="10515600" cy="67609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0B4F27-F16C-9AD2-1A91-57598A415380}"/>
              </a:ext>
            </a:extLst>
          </p:cNvPr>
          <p:cNvSpPr txBox="1"/>
          <p:nvPr userDrawn="1"/>
        </p:nvSpPr>
        <p:spPr>
          <a:xfrm>
            <a:off x="329471" y="6536105"/>
            <a:ext cx="2743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pc="300" dirty="0">
                <a:solidFill>
                  <a:schemeClr val="bg1"/>
                </a:solidFill>
              </a:rPr>
              <a:t>UNIVERSITY OF ROCHESTER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0DBCF-B013-3250-304D-A0EB7FEB9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462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814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yellow background with white symbols&#10;&#10;AI-generated content may be incorrect.">
            <a:extLst>
              <a:ext uri="{FF2B5EF4-FFF2-40B4-BE49-F238E27FC236}">
                <a16:creationId xmlns:a16="http://schemas.microsoft.com/office/drawing/2014/main" id="{6EF3FE7E-3C98-D558-F8EC-BAB8526350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0CFDE23-91D5-093A-FD75-70E529EFF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486" y="2621286"/>
            <a:ext cx="5503025" cy="1615428"/>
          </a:xfrm>
          <a:solidFill>
            <a:srgbClr val="FFD82B"/>
          </a:solidFill>
        </p:spPr>
        <p:txBody>
          <a:bodyPr anchor="ctr" anchorCtr="0">
            <a:normAutofit/>
          </a:bodyPr>
          <a:lstStyle>
            <a:lvl1pPr algn="ctr">
              <a:defRPr sz="5400">
                <a:solidFill>
                  <a:srgbClr val="001E5F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F46718-6135-FA62-B697-F81F62D0080F}"/>
              </a:ext>
            </a:extLst>
          </p:cNvPr>
          <p:cNvSpPr txBox="1"/>
          <p:nvPr userDrawn="1"/>
        </p:nvSpPr>
        <p:spPr>
          <a:xfrm>
            <a:off x="329471" y="6536105"/>
            <a:ext cx="2743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pc="300" dirty="0">
                <a:solidFill>
                  <a:schemeClr val="bg1">
                    <a:lumMod val="50000"/>
                  </a:schemeClr>
                </a:solidFill>
              </a:rPr>
              <a:t>UNIVERSITY OF ROCHESTER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0DBCF-B013-3250-304D-A0EB7FEB9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4620"/>
            <a:ext cx="2743200" cy="365125"/>
          </a:xfrm>
        </p:spPr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966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bg>
      <p:bgPr>
        <a:solidFill>
          <a:srgbClr val="FFD8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5FB35-BA48-F6F7-E610-F17CA3575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D5063D-FDE3-4912-2EC7-1C3730DB306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501041" y="1572105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C8FFB-4FBB-EDA4-1914-6BBB4FD5FD6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941534" y="1572105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FB1DEB9-00AD-E69F-FD86-EA96B9A88AD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501041" y="2293155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87E296D-B5F7-FF47-EE43-1E4BDD463F4D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941534" y="2293155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FF830301-B4CF-9D0C-F41D-E2AB025B3AB8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501041" y="3036733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340220A-A6E7-289B-F1EE-16C6F04C7CF2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941534" y="3036733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166825C-0597-5BFE-6DA5-4B7ABB903187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501041" y="3734084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552CB3A-FEF0-C1C8-E93D-3087B96118E2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941534" y="3734084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8CA45BA-6579-83FF-ED28-04184B6E7178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501041" y="4449550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05DCA98-E553-18B8-ED16-6D670065193D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1941534" y="4449550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648FE27-6891-2782-F32F-635D1687C85E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501041" y="5105632"/>
            <a:ext cx="1164921" cy="517639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2800">
                <a:solidFill>
                  <a:srgbClr val="001E5F"/>
                </a:solidFill>
                <a:latin typeface="Georgia" panose="02040502050405020303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C146F2F-6C2A-D5B8-CB42-12499968D471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941534" y="5105632"/>
            <a:ext cx="9118947" cy="517639"/>
          </a:xfrm>
        </p:spPr>
        <p:txBody>
          <a:bodyPr anchor="ctr" anchorCtr="0"/>
          <a:lstStyle>
            <a:lvl1pPr marL="0" indent="0">
              <a:buNone/>
              <a:defRPr>
                <a:solidFill>
                  <a:srgbClr val="001E5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7FF6015-FA3F-7611-E838-49FBD14E5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4620"/>
            <a:ext cx="2743200" cy="365125"/>
          </a:xfrm>
        </p:spPr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oals">
    <p:bg>
      <p:bgPr>
        <a:solidFill>
          <a:srgbClr val="FFF3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D79D611-5217-4540-A083-44E5C44A63B4}"/>
              </a:ext>
            </a:extLst>
          </p:cNvPr>
          <p:cNvSpPr/>
          <p:nvPr userDrawn="1"/>
        </p:nvSpPr>
        <p:spPr>
          <a:xfrm>
            <a:off x="0" y="0"/>
            <a:ext cx="12192000" cy="6839745"/>
          </a:xfrm>
          <a:prstGeom prst="rect">
            <a:avLst/>
          </a:prstGeom>
          <a:solidFill>
            <a:srgbClr val="013D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21CD6D-6F74-61A2-C2AC-DD3A23291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6" y="400609"/>
            <a:ext cx="4425962" cy="1325563"/>
          </a:xfrm>
        </p:spPr>
        <p:txBody>
          <a:bodyPr>
            <a:normAutofit/>
          </a:bodyPr>
          <a:lstStyle>
            <a:lvl1pPr>
              <a:defRPr sz="4400">
                <a:solidFill>
                  <a:srgbClr val="FFD82D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D78F9EE-3521-97D7-574B-8F7383A73F9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03530" y="378687"/>
            <a:ext cx="6926545" cy="1371390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08A98EC-9C9D-B1D1-3681-2ED95F02DC27}"/>
              </a:ext>
            </a:extLst>
          </p:cNvPr>
          <p:cNvCxnSpPr>
            <a:cxnSpLocks/>
          </p:cNvCxnSpPr>
          <p:nvPr userDrawn="1"/>
        </p:nvCxnSpPr>
        <p:spPr>
          <a:xfrm>
            <a:off x="0" y="2094619"/>
            <a:ext cx="12510052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11">
            <a:extLst>
              <a:ext uri="{FF2B5EF4-FFF2-40B4-BE49-F238E27FC236}">
                <a16:creationId xmlns:a16="http://schemas.microsoft.com/office/drawing/2014/main" id="{E0661FE1-D3C4-7EC4-5078-29AB39C62624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453276" y="2439162"/>
            <a:ext cx="706559" cy="437639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CDEB8065-8EF9-503B-A498-8C7C47A401B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4026" y="2961618"/>
            <a:ext cx="2100459" cy="67735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FD82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3E345753-DFBC-756F-1D61-7A4BB6E6FAB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4026" y="3728572"/>
            <a:ext cx="2100459" cy="207833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Content Placeholder 11">
            <a:extLst>
              <a:ext uri="{FF2B5EF4-FFF2-40B4-BE49-F238E27FC236}">
                <a16:creationId xmlns:a16="http://schemas.microsoft.com/office/drawing/2014/main" id="{FECD5C60-E99F-0409-8D4C-9988E9BE8DB3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2764520" y="2439162"/>
            <a:ext cx="706559" cy="437639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15" name="Content Placeholder 11">
            <a:extLst>
              <a:ext uri="{FF2B5EF4-FFF2-40B4-BE49-F238E27FC236}">
                <a16:creationId xmlns:a16="http://schemas.microsoft.com/office/drawing/2014/main" id="{412A80A0-C576-4A11-AF85-B5F84DBD6E04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2778778" y="2961618"/>
            <a:ext cx="2100459" cy="67735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FD82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11">
            <a:extLst>
              <a:ext uri="{FF2B5EF4-FFF2-40B4-BE49-F238E27FC236}">
                <a16:creationId xmlns:a16="http://schemas.microsoft.com/office/drawing/2014/main" id="{73C08866-8817-5D54-2CFB-3164EAD81B0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778778" y="3728572"/>
            <a:ext cx="2100459" cy="207833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4" name="Content Placeholder 11">
            <a:extLst>
              <a:ext uri="{FF2B5EF4-FFF2-40B4-BE49-F238E27FC236}">
                <a16:creationId xmlns:a16="http://schemas.microsoft.com/office/drawing/2014/main" id="{8A908875-FA07-C68A-BF31-BDC3260A28A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5086984" y="2439162"/>
            <a:ext cx="706559" cy="437639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7" name="Content Placeholder 11">
            <a:extLst>
              <a:ext uri="{FF2B5EF4-FFF2-40B4-BE49-F238E27FC236}">
                <a16:creationId xmlns:a16="http://schemas.microsoft.com/office/drawing/2014/main" id="{BAC1378D-890A-EFC5-282E-84F7C68BBB1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5103530" y="2961618"/>
            <a:ext cx="2100459" cy="67735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FD82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Content Placeholder 11">
            <a:extLst>
              <a:ext uri="{FF2B5EF4-FFF2-40B4-BE49-F238E27FC236}">
                <a16:creationId xmlns:a16="http://schemas.microsoft.com/office/drawing/2014/main" id="{CFA0637C-C618-9511-5260-FE222A1B7DB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103530" y="3728572"/>
            <a:ext cx="2100459" cy="207833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Content Placeholder 11">
            <a:extLst>
              <a:ext uri="{FF2B5EF4-FFF2-40B4-BE49-F238E27FC236}">
                <a16:creationId xmlns:a16="http://schemas.microsoft.com/office/drawing/2014/main" id="{D4E06DE5-B2BD-B39A-899F-B5C8F75C44E6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7415057" y="2439162"/>
            <a:ext cx="706559" cy="437639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9" name="Content Placeholder 11">
            <a:extLst>
              <a:ext uri="{FF2B5EF4-FFF2-40B4-BE49-F238E27FC236}">
                <a16:creationId xmlns:a16="http://schemas.microsoft.com/office/drawing/2014/main" id="{BC209260-0690-3E83-C0EA-48BC7E338569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7428282" y="2961618"/>
            <a:ext cx="2100459" cy="67735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FD82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Content Placeholder 11">
            <a:extLst>
              <a:ext uri="{FF2B5EF4-FFF2-40B4-BE49-F238E27FC236}">
                <a16:creationId xmlns:a16="http://schemas.microsoft.com/office/drawing/2014/main" id="{D84B46CE-B58F-E66F-59BE-A42F25259527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7428282" y="3728572"/>
            <a:ext cx="2100459" cy="207833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6" name="Content Placeholder 11">
            <a:extLst>
              <a:ext uri="{FF2B5EF4-FFF2-40B4-BE49-F238E27FC236}">
                <a16:creationId xmlns:a16="http://schemas.microsoft.com/office/drawing/2014/main" id="{78C2073B-96D9-A705-7FEF-997CC496221D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9743130" y="2439162"/>
            <a:ext cx="706559" cy="437639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21" name="Content Placeholder 11">
            <a:extLst>
              <a:ext uri="{FF2B5EF4-FFF2-40B4-BE49-F238E27FC236}">
                <a16:creationId xmlns:a16="http://schemas.microsoft.com/office/drawing/2014/main" id="{85D557FE-392A-864B-96C1-0B06AB83D8D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9753034" y="2961618"/>
            <a:ext cx="2100459" cy="67735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FD82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Content Placeholder 11">
            <a:extLst>
              <a:ext uri="{FF2B5EF4-FFF2-40B4-BE49-F238E27FC236}">
                <a16:creationId xmlns:a16="http://schemas.microsoft.com/office/drawing/2014/main" id="{9EF0E9C6-2E03-B67C-BCDE-0338BD8D6EF2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9753034" y="3728572"/>
            <a:ext cx="2100459" cy="207833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71376A-7810-4A47-62EE-E0304790086E}"/>
              </a:ext>
            </a:extLst>
          </p:cNvPr>
          <p:cNvSpPr txBox="1"/>
          <p:nvPr userDrawn="1"/>
        </p:nvSpPr>
        <p:spPr>
          <a:xfrm>
            <a:off x="329471" y="6536105"/>
            <a:ext cx="2743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pc="300" dirty="0">
                <a:solidFill>
                  <a:schemeClr val="bg1"/>
                </a:solidFill>
              </a:rPr>
              <a:t>UNIVERSITY OF ROCHESTER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E8D19A-1E2F-E501-0CD9-451738C696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448800" y="647462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540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FEA22-24B8-F106-802A-AB8536631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56AE1-82F6-A27F-D6EE-66ED9B9A65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3275" y="1676341"/>
            <a:ext cx="5181600" cy="397974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12C065-ABA8-9494-BED1-0830B556CD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87275" y="1676341"/>
            <a:ext cx="5181600" cy="397974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0C2194-D0A2-EC36-CE20-14F567800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73756" y="6474620"/>
            <a:ext cx="618244" cy="365125"/>
          </a:xfrm>
        </p:spPr>
        <p:txBody>
          <a:bodyPr/>
          <a:lstStyle/>
          <a:p>
            <a:fld id="{6D9A7562-078F-0443-99CB-13A7936AC4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314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4A02D0-9DAA-20AB-488B-D6A8D996D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5" y="3488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F49C07-F5E3-2146-4EC9-478FD9B42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3275" y="1674416"/>
            <a:ext cx="10515600" cy="3991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2FBCC5-799D-2E9A-5C16-29F700FE5406}"/>
              </a:ext>
            </a:extLst>
          </p:cNvPr>
          <p:cNvSpPr txBox="1"/>
          <p:nvPr userDrawn="1"/>
        </p:nvSpPr>
        <p:spPr>
          <a:xfrm>
            <a:off x="329471" y="6536105"/>
            <a:ext cx="2743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pc="300" dirty="0">
                <a:solidFill>
                  <a:schemeClr val="bg1">
                    <a:lumMod val="50000"/>
                  </a:schemeClr>
                </a:solidFill>
              </a:rPr>
              <a:t>UNIVERSITY OF ROCHESTER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79466A-DD57-D698-44A9-59D79770651C}"/>
              </a:ext>
            </a:extLst>
          </p:cNvPr>
          <p:cNvSpPr/>
          <p:nvPr userDrawn="1"/>
        </p:nvSpPr>
        <p:spPr>
          <a:xfrm>
            <a:off x="11067393" y="-18255"/>
            <a:ext cx="1124607" cy="6876256"/>
          </a:xfrm>
          <a:prstGeom prst="rect">
            <a:avLst/>
          </a:prstGeom>
          <a:solidFill>
            <a:srgbClr val="FFD8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4144A88-8576-DD5F-50CF-3E8EE77998D6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1317030" y="5834378"/>
            <a:ext cx="625332" cy="822804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1A45BA-63DC-4422-B485-98CB1F6C12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53407" y="6474620"/>
            <a:ext cx="6182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rgbClr val="001E5F"/>
                </a:solidFill>
              </a:defRPr>
            </a:lvl1pPr>
          </a:lstStyle>
          <a:p>
            <a:fld id="{6D9A7562-078F-0443-99CB-13A7936AC4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002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49" r:id="rId2"/>
    <p:sldLayoutId id="2147483650" r:id="rId3"/>
    <p:sldLayoutId id="2147483669" r:id="rId4"/>
    <p:sldLayoutId id="2147483660" r:id="rId5"/>
    <p:sldLayoutId id="2147483663" r:id="rId6"/>
    <p:sldLayoutId id="2147483665" r:id="rId7"/>
    <p:sldLayoutId id="2147483664" r:id="rId8"/>
    <p:sldLayoutId id="2147483652" r:id="rId9"/>
    <p:sldLayoutId id="2147483667" r:id="rId10"/>
    <p:sldLayoutId id="2147483661" r:id="rId11"/>
    <p:sldLayoutId id="2147483654" r:id="rId12"/>
    <p:sldLayoutId id="2147483655" r:id="rId13"/>
    <p:sldLayoutId id="214748366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i="0" kern="1200">
          <a:solidFill>
            <a:srgbClr val="001E5F"/>
          </a:solidFill>
          <a:latin typeface="Aptos Display" panose="020B00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1AC2"/>
        </a:buClr>
        <a:buSzPct val="80000"/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1AC2"/>
        </a:buClr>
        <a:buSzPct val="80000"/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1AC2"/>
        </a:buClr>
        <a:buSzPct val="80000"/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1AC2"/>
        </a:buClr>
        <a:buSzPct val="8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1AC2"/>
        </a:buClr>
        <a:buSzPct val="8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ochester.edu/policies/policy/policy-on-research-misconduct/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Sonyah@rochester.edu" TargetMode="External"/><Relationship Id="rId2" Type="http://schemas.openxmlformats.org/officeDocument/2006/relationships/hyperlink" Target="mailto:ORISE@rochester.edu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University of Rochester logo" descr="University of Rochester logo">
            <a:extLst>
              <a:ext uri="{FF2B5EF4-FFF2-40B4-BE49-F238E27FC236}">
                <a16:creationId xmlns:a16="http://schemas.microsoft.com/office/drawing/2014/main" id="{EA0BA63C-D8B8-9959-14A4-05F05F2524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556" y="442844"/>
            <a:ext cx="3029505" cy="7122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3759DD3-AFEA-0693-D0A3-17B141B790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978408" y="1417355"/>
            <a:ext cx="9034272" cy="2387600"/>
          </a:xfrm>
        </p:spPr>
        <p:txBody>
          <a:bodyPr>
            <a:normAutofit/>
          </a:bodyPr>
          <a:lstStyle/>
          <a:p>
            <a:pPr algn="ctr"/>
            <a:r>
              <a:rPr lang="en-US" sz="4500" dirty="0"/>
              <a:t>Office of Research Integrity, Stewardship &amp; Ethics</a:t>
            </a:r>
            <a:br>
              <a:rPr lang="en-US" sz="4500" dirty="0"/>
            </a:br>
            <a:r>
              <a:rPr lang="en-US" sz="4500" dirty="0"/>
              <a:t>(ORISE)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6EA355-5E7F-C4CD-ED6E-1B4E4D96B665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90556" y="4198782"/>
            <a:ext cx="6010828" cy="1655762"/>
          </a:xfrm>
        </p:spPr>
        <p:txBody>
          <a:bodyPr>
            <a:norm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</a:rPr>
              <a:t>Sonya Maria Hadrigan, APRN, MLS, CIP</a:t>
            </a:r>
          </a:p>
          <a:p>
            <a:pPr algn="ctr"/>
            <a:r>
              <a:rPr lang="en-US" sz="2500" dirty="0">
                <a:solidFill>
                  <a:schemeClr val="bg1"/>
                </a:solidFill>
              </a:rPr>
              <a:t>AVP Research Integrity</a:t>
            </a:r>
          </a:p>
          <a:p>
            <a:pPr algn="ctr"/>
            <a:endParaRPr lang="en-US" sz="25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250B7E-A910-F9B1-4186-24CD7860EC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098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A1135-E6C3-5D0E-1114-1FC4063CA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5" y="47686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Research Integrity: Building Trust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8C0E5-831F-6688-7EF9-984640AB9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85750" indent="-285750">
              <a:defRPr sz="1800"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role is to co-create a University-wide framework for research integrity, building a unified structure across policies, processes, and cultural norms.</a:t>
            </a:r>
          </a:p>
          <a:p>
            <a:pPr marL="0" indent="0">
              <a:buNone/>
              <a:defRPr sz="1800"/>
            </a:pPr>
            <a:endParaRPr lang="en-US" sz="2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defRPr sz="1800"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includes working across schools and departments at all stages of researchers’ careers to ensure the ethical conduct of research is embedded in everyday practices, not just during crises.</a:t>
            </a:r>
          </a:p>
          <a:p>
            <a:pPr marL="0" indent="0">
              <a:buNone/>
              <a:defRPr sz="1800"/>
            </a:pPr>
            <a:endParaRPr lang="en-US" sz="2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defRPr sz="1800"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ORISE works collaboratively with the Office of General Counsel and partner offices under the Office of the Vice President for Research to support several mission-critical functions.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9DB35B-D71C-D43D-3B44-5D855F564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146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company&#10;&#10;AI-generated content may be incorrect.">
            <a:extLst>
              <a:ext uri="{FF2B5EF4-FFF2-40B4-BE49-F238E27FC236}">
                <a16:creationId xmlns:a16="http://schemas.microsoft.com/office/drawing/2014/main" id="{B35E5BFA-3096-8A40-FF8F-ECD278C0D1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50" y="222846"/>
            <a:ext cx="10826750" cy="6090045"/>
          </a:xfrm>
          <a:prstGeom prst="rect">
            <a:avLst/>
          </a:prstGeom>
          <a:noFill/>
        </p:spPr>
      </p:pic>
      <p:sp>
        <p:nvSpPr>
          <p:cNvPr id="4" name="Slide Number Placeholder 3" hidden="1">
            <a:extLst>
              <a:ext uri="{FF2B5EF4-FFF2-40B4-BE49-F238E27FC236}">
                <a16:creationId xmlns:a16="http://schemas.microsoft.com/office/drawing/2014/main" id="{8109AA82-23E0-3D1E-CD83-21889A372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6D9A7562-078F-0443-99CB-13A7936AC4A7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985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3B187-AE4D-B252-8468-01D289FD8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7FC08-A0BF-3FED-0BD9-C5BD6D063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5" y="68718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Areas of Support &amp; Oversight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459553-D621-E128-8F0A-7E08E0B22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275" y="1362456"/>
            <a:ext cx="10515600" cy="5193792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defRPr sz="1800"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Serve as University’s Research Integrity Officer (RIO)</a:t>
            </a:r>
          </a:p>
          <a:p>
            <a:pPr marL="0" indent="0">
              <a:buNone/>
              <a:defRPr sz="1800"/>
            </a:pPr>
            <a:endParaRPr lang="en-US" sz="2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defRPr sz="1800"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of research misconduct allegations and proceedings</a:t>
            </a:r>
          </a:p>
          <a:p>
            <a:pPr marL="0" indent="0">
              <a:buNone/>
              <a:defRPr sz="1800"/>
            </a:pPr>
            <a:endParaRPr lang="en-US" sz="2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defRPr sz="1800"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Oversight of research conflicts of interest/commitment (COI/C) and related committees</a:t>
            </a:r>
          </a:p>
          <a:p>
            <a:pPr marL="0" indent="0">
              <a:buNone/>
              <a:defRPr sz="1800"/>
            </a:pPr>
            <a:endParaRPr lang="en-US" sz="2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defRPr sz="1800"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Responsible and Ethical Conduct of Research (RECR) education programs</a:t>
            </a:r>
          </a:p>
          <a:p>
            <a:pPr marL="0" indent="0">
              <a:buNone/>
              <a:defRPr sz="1800"/>
            </a:pPr>
            <a:endParaRPr lang="en-US" sz="2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defRPr sz="1800"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for data stewardship and governance</a:t>
            </a:r>
          </a:p>
          <a:p>
            <a:pPr marL="0" indent="0">
              <a:buNone/>
              <a:defRPr sz="1800"/>
            </a:pPr>
            <a:endParaRPr lang="en-US" sz="2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defRPr sz="1800"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QA, monitoring, and compliance reviews related to these areas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C7155D-0460-1230-AEDF-A5C3A846D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952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63559-F99E-2C86-913A-103944A734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EF97A-40DF-F4B4-EBF9-90E222DF5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531" y="61402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dirty="0">
                <a:latin typeface="Arial" panose="020B0604020202020204" pitchFamily="34" charset="0"/>
                <a:cs typeface="Arial" panose="020B0604020202020204" pitchFamily="34" charset="0"/>
              </a:rPr>
              <a:t>A Unified Approach to Research Integrity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487C8-DBC7-ABB1-08D7-244BB6823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275" y="1161288"/>
            <a:ext cx="10515600" cy="5394960"/>
          </a:xfrm>
        </p:spPr>
        <p:txBody>
          <a:bodyPr>
            <a:normAutofit lnSpcReduction="10000"/>
          </a:bodyPr>
          <a:lstStyle/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Integrated Strategy</a:t>
            </a: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Align training, disclosures, and management of research misconduct proceedings across the University</a:t>
            </a:r>
          </a:p>
          <a:p>
            <a:pPr marL="457200" lvl="1" indent="0"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Cross-Department Collaboration</a:t>
            </a: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 with RSRB, ORPA, Research Security, Research Deans, MarCom, Faculty Affairs, Department Chairs, etc.</a:t>
            </a:r>
          </a:p>
          <a:p>
            <a:pPr marL="457200" lvl="1" indent="0"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Culture of Shared Responsibility</a:t>
            </a: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as an enabler- not a barrier- to innovation</a:t>
            </a:r>
          </a:p>
          <a:p>
            <a:pPr marL="457200" lvl="1" indent="0"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Shaping the Narrative Together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Purpose and empower-driven integrity!</a:t>
            </a:r>
          </a:p>
          <a:p>
            <a:pPr marL="0" indent="0">
              <a:buNone/>
            </a:pPr>
            <a:endParaRPr lang="en-US" sz="19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200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Shifting the narrative by building trust, aligning systems, and centering the researcher experience. Integrity can feel empowering and serve as an essential part of how we support discovery!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D56C85-5907-B764-5CA2-524BCCCD3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316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44D004-5633-4184-BB0B-526802C6E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9C1D5-9DD6-D0D0-D562-DFF11FBB2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75" y="769476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100" dirty="0">
                <a:latin typeface="Arial" panose="020B0604020202020204" pitchFamily="34" charset="0"/>
                <a:cs typeface="Arial" panose="020B0604020202020204" pitchFamily="34" charset="0"/>
              </a:rPr>
              <a:t>In Progress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B7805-59E9-9EB9-C1C2-E237A7464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163" y="704088"/>
            <a:ext cx="9916021" cy="5751576"/>
          </a:xfrm>
        </p:spPr>
        <p:txBody>
          <a:bodyPr>
            <a:noAutofit/>
          </a:bodyPr>
          <a:lstStyle/>
          <a:p>
            <a:r>
              <a:rPr lang="en-US" sz="2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Policies &amp; Guidance</a:t>
            </a:r>
          </a:p>
          <a:p>
            <a:pPr lvl="1"/>
            <a:r>
              <a:rPr lang="en-US" sz="2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Misconduct – </a:t>
            </a:r>
            <a:r>
              <a:rPr lang="en-US" sz="2100" i="1" dirty="0">
                <a:solidFill>
                  <a:schemeClr val="tx2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Revised compliant policy now available and posted at </a:t>
            </a:r>
            <a:r>
              <a:rPr lang="en-US" sz="2100" i="1" dirty="0">
                <a:solidFill>
                  <a:schemeClr val="tx2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https://www.rochester.edu/policies/policy/policy-on-research-misconduct/</a:t>
            </a:r>
            <a:r>
              <a:rPr lang="en-US" sz="2100" i="1" dirty="0">
                <a:solidFill>
                  <a:schemeClr val="tx2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1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 Conflict of Interest</a:t>
            </a:r>
          </a:p>
          <a:p>
            <a:pPr lvl="1"/>
            <a:r>
              <a:rPr lang="en-US" sz="2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Authorship &amp; Dispute Resolution Guidance</a:t>
            </a:r>
          </a:p>
          <a:p>
            <a:pPr marL="457200" lvl="1" indent="0">
              <a:buNone/>
            </a:pPr>
            <a:endParaRPr lang="en-US" sz="21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Responsible and Ethical Conduct of Research </a:t>
            </a:r>
          </a:p>
          <a:p>
            <a:pPr lvl="1"/>
            <a:r>
              <a:rPr lang="en-US" sz="2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 501</a:t>
            </a:r>
          </a:p>
          <a:p>
            <a:pPr lvl="1"/>
            <a:r>
              <a:rPr lang="en-US" sz="2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 Seminar Series</a:t>
            </a:r>
          </a:p>
          <a:p>
            <a:pPr lvl="1"/>
            <a:r>
              <a:rPr lang="en-US" sz="2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Integrity Workshops</a:t>
            </a:r>
          </a:p>
          <a:p>
            <a:pPr marL="457200" lvl="1" indent="0">
              <a:buNone/>
            </a:pPr>
            <a:endParaRPr lang="en-US" sz="21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1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 Strategy for Data Stewardship &amp; Research Integrity Tools</a:t>
            </a:r>
          </a:p>
          <a:p>
            <a:pPr lvl="1"/>
            <a:r>
              <a:rPr lang="en-US" sz="21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LabArchives</a:t>
            </a:r>
            <a:endParaRPr lang="en-US" sz="21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1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iThenticate</a:t>
            </a:r>
            <a:endParaRPr lang="en-US" sz="21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1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Proofig</a:t>
            </a:r>
            <a:endParaRPr lang="en-US" sz="21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BA07A5-E01F-1EB3-82AC-F89D256D7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686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8BB3C-BC9C-8E28-AD8D-2FC09AC0C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1380" y="474910"/>
            <a:ext cx="7386124" cy="2852737"/>
          </a:xfrm>
        </p:spPr>
        <p:txBody>
          <a:bodyPr>
            <a:normAutofit/>
          </a:bodyPr>
          <a:lstStyle/>
          <a:p>
            <a:br>
              <a:rPr lang="en-US" dirty="0"/>
            </a:br>
            <a:r>
              <a:rPr lang="en-US" sz="5000" dirty="0">
                <a:latin typeface="Arial" panose="020B0604020202020204" pitchFamily="34" charset="0"/>
                <a:cs typeface="Arial" panose="020B0604020202020204" pitchFamily="34" charset="0"/>
              </a:rPr>
              <a:t>Contact Information:</a:t>
            </a:r>
            <a:br>
              <a:rPr lang="en-US" sz="5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8C241A-4F49-0EB2-1C41-0AEA3F948E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2938" y="2916936"/>
            <a:ext cx="11603990" cy="3529584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sz="41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Sonya Hadrigan: AVP Research Integrity &amp; Research Integrity Officer</a:t>
            </a:r>
          </a:p>
          <a:p>
            <a:pPr algn="l"/>
            <a:endParaRPr lang="en-US" sz="4100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571500" indent="-571500" algn="l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https://www.urmc.rochester.edu/smd/research-integrity</a:t>
            </a:r>
          </a:p>
          <a:p>
            <a:pPr marL="571500" indent="-571500" algn="l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80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Office Email: ORISE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@rochester.edu</a:t>
            </a:r>
            <a:endParaRPr lang="en-US" sz="3800" dirty="0">
              <a:latin typeface="Arial" panose="020B0604020202020204" pitchFamily="34" charset="0"/>
              <a:cs typeface="Arial" panose="020B060402020202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571500" indent="-571500" algn="l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Sonyah@rochester.edu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en-US" dirty="0"/>
              <a:t>Office: (585) 273-5707  | Mobile: (585) 683-1418</a:t>
            </a: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Hylan Hall</a:t>
            </a:r>
          </a:p>
          <a:p>
            <a:r>
              <a:rPr lang="en-US" sz="3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140 Trustee Road, Suite 509 </a:t>
            </a:r>
          </a:p>
          <a:p>
            <a:endParaRPr lang="en-US" sz="5400" dirty="0">
              <a:latin typeface="Georgia" panose="02040502050405020303" pitchFamily="18" charset="0"/>
              <a:ea typeface="+mj-ea"/>
              <a:cs typeface="+mj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88C6B9-A272-924D-471F-706F33BAF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69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17BD0-2DC0-6A49-78A5-5D16596D5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B329AD-20DB-0E52-954C-BB7D8C72B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A7562-078F-0443-99CB-13A7936AC4A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909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74e17f4-cf11-4ce2-b3ef-5de76bf4ce41}" enabled="0" method="" siteId="{374e17f4-cf11-4ce2-b3ef-5de76bf4ce4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424</Words>
  <Application>Microsoft Office PowerPoint</Application>
  <PresentationFormat>Widescreen</PresentationFormat>
  <Paragraphs>67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Georgia</vt:lpstr>
      <vt:lpstr>Office Theme</vt:lpstr>
      <vt:lpstr>Office of Research Integrity, Stewardship &amp; Ethics (ORISE)</vt:lpstr>
      <vt:lpstr>Research Integrity: Building Trust </vt:lpstr>
      <vt:lpstr>PowerPoint Presentation</vt:lpstr>
      <vt:lpstr>Areas of Support &amp; Oversight  </vt:lpstr>
      <vt:lpstr>A Unified Approach to Research Integrity  </vt:lpstr>
      <vt:lpstr>In Progress   </vt:lpstr>
      <vt:lpstr> Contact Information: </vt:lpstr>
      <vt:lpstr>Questions?</vt:lpstr>
    </vt:vector>
  </TitlesOfParts>
  <Manager/>
  <Company>University of Rochester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Hadrigan, Sonya</dc:creator>
  <cp:keywords>University of Rochester</cp:keywords>
  <dc:description/>
  <cp:lastModifiedBy>Hadrigan, Sonya</cp:lastModifiedBy>
  <cp:revision>12</cp:revision>
  <dcterms:created xsi:type="dcterms:W3CDTF">2025-09-12T14:34:27Z</dcterms:created>
  <dcterms:modified xsi:type="dcterms:W3CDTF">2025-12-30T17:50:28Z</dcterms:modified>
  <cp:category/>
</cp:coreProperties>
</file>