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07" r:id="rId2"/>
    <p:sldId id="308" r:id="rId3"/>
    <p:sldId id="324" r:id="rId4"/>
    <p:sldId id="332" r:id="rId5"/>
    <p:sldId id="326" r:id="rId6"/>
    <p:sldId id="325" r:id="rId7"/>
    <p:sldId id="327" r:id="rId8"/>
    <p:sldId id="328" r:id="rId9"/>
    <p:sldId id="329" r:id="rId10"/>
    <p:sldId id="343" r:id="rId11"/>
    <p:sldId id="330" r:id="rId12"/>
    <p:sldId id="333" r:id="rId13"/>
    <p:sldId id="331" r:id="rId14"/>
    <p:sldId id="334" r:id="rId15"/>
    <p:sldId id="340" r:id="rId16"/>
    <p:sldId id="341" r:id="rId17"/>
    <p:sldId id="342" r:id="rId18"/>
    <p:sldId id="335" r:id="rId19"/>
    <p:sldId id="337" r:id="rId20"/>
    <p:sldId id="339" r:id="rId2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02" autoAdjust="0"/>
  </p:normalViewPr>
  <p:slideViewPr>
    <p:cSldViewPr>
      <p:cViewPr>
        <p:scale>
          <a:sx n="94" d="100"/>
          <a:sy n="94" d="100"/>
        </p:scale>
        <p:origin x="-1114" y="39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3"/>
            <a:ext cx="3037840" cy="464820"/>
          </a:xfrm>
          <a:prstGeom prst="rect">
            <a:avLst/>
          </a:prstGeom>
          <a:noFill/>
          <a:ln w="9525">
            <a:noFill/>
            <a:miter lim="800000"/>
            <a:headEnd/>
            <a:tailEnd/>
          </a:ln>
          <a:effectLst/>
        </p:spPr>
        <p:txBody>
          <a:bodyPr vert="horz" wrap="square" lIns="93152" tIns="46576" rIns="93152" bIns="46576" numCol="1" anchor="t" anchorCtr="0" compatLnSpc="1">
            <a:prstTxWarp prst="textNoShape">
              <a:avLst/>
            </a:prstTxWarp>
          </a:bodyPr>
          <a:lstStyle>
            <a:lvl1pPr>
              <a:defRPr sz="1200"/>
            </a:lvl1pPr>
          </a:lstStyle>
          <a:p>
            <a:pPr>
              <a:defRPr/>
            </a:pPr>
            <a:endParaRPr lang="en-US" dirty="0"/>
          </a:p>
        </p:txBody>
      </p:sp>
      <p:sp>
        <p:nvSpPr>
          <p:cNvPr id="32771" name="Rectangle 3"/>
          <p:cNvSpPr>
            <a:spLocks noGrp="1" noChangeArrowheads="1"/>
          </p:cNvSpPr>
          <p:nvPr>
            <p:ph type="dt" idx="1"/>
          </p:nvPr>
        </p:nvSpPr>
        <p:spPr bwMode="auto">
          <a:xfrm>
            <a:off x="3970940" y="3"/>
            <a:ext cx="3037840" cy="464820"/>
          </a:xfrm>
          <a:prstGeom prst="rect">
            <a:avLst/>
          </a:prstGeom>
          <a:noFill/>
          <a:ln w="9525">
            <a:noFill/>
            <a:miter lim="800000"/>
            <a:headEnd/>
            <a:tailEnd/>
          </a:ln>
          <a:effectLst/>
        </p:spPr>
        <p:txBody>
          <a:bodyPr vert="horz" wrap="square" lIns="93152" tIns="46576" rIns="93152" bIns="46576" numCol="1" anchor="t" anchorCtr="0" compatLnSpc="1">
            <a:prstTxWarp prst="textNoShape">
              <a:avLst/>
            </a:prstTxWarp>
          </a:bodyPr>
          <a:lstStyle>
            <a:lvl1pPr algn="r">
              <a:defRPr sz="1200"/>
            </a:lvl1pPr>
          </a:lstStyle>
          <a:p>
            <a:pPr>
              <a:defRPr/>
            </a:pPr>
            <a:fld id="{FDF5D952-0DF3-497F-9CA2-1C9E3649BE30}" type="datetimeFigureOut">
              <a:rPr lang="en-US"/>
              <a:pPr>
                <a:defRPr/>
              </a:pPr>
              <a:t>11/17/2015</a:t>
            </a:fld>
            <a:endParaRPr lang="en-US" dirty="0"/>
          </a:p>
        </p:txBody>
      </p:sp>
      <p:sp>
        <p:nvSpPr>
          <p:cNvPr id="1331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701040" y="4415791"/>
            <a:ext cx="5608320" cy="4183380"/>
          </a:xfrm>
          <a:prstGeom prst="rect">
            <a:avLst/>
          </a:prstGeom>
          <a:noFill/>
          <a:ln w="9525">
            <a:noFill/>
            <a:miter lim="800000"/>
            <a:headEnd/>
            <a:tailEnd/>
          </a:ln>
          <a:effectLst/>
        </p:spPr>
        <p:txBody>
          <a:bodyPr vert="horz" wrap="square" lIns="93152" tIns="46576" rIns="93152" bIns="4657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52" tIns="46576" rIns="93152" bIns="46576" numCol="1" anchor="b" anchorCtr="0" compatLnSpc="1">
            <a:prstTxWarp prst="textNoShape">
              <a:avLst/>
            </a:prstTxWarp>
          </a:bodyPr>
          <a:lstStyle>
            <a:lvl1pPr>
              <a:defRPr sz="1200"/>
            </a:lvl1pPr>
          </a:lstStyle>
          <a:p>
            <a:pPr>
              <a:defRPr/>
            </a:pPr>
            <a:endParaRPr lang="en-US" dirty="0"/>
          </a:p>
        </p:txBody>
      </p:sp>
      <p:sp>
        <p:nvSpPr>
          <p:cNvPr id="32775" name="Rectangle 7"/>
          <p:cNvSpPr>
            <a:spLocks noGrp="1" noChangeArrowheads="1"/>
          </p:cNvSpPr>
          <p:nvPr>
            <p:ph type="sldNum" sz="quarter" idx="5"/>
          </p:nvPr>
        </p:nvSpPr>
        <p:spPr bwMode="auto">
          <a:xfrm>
            <a:off x="3970940" y="8829967"/>
            <a:ext cx="3037840" cy="464820"/>
          </a:xfrm>
          <a:prstGeom prst="rect">
            <a:avLst/>
          </a:prstGeom>
          <a:noFill/>
          <a:ln w="9525">
            <a:noFill/>
            <a:miter lim="800000"/>
            <a:headEnd/>
            <a:tailEnd/>
          </a:ln>
          <a:effectLst/>
        </p:spPr>
        <p:txBody>
          <a:bodyPr vert="horz" wrap="square" lIns="93152" tIns="46576" rIns="93152" bIns="46576" numCol="1" anchor="b" anchorCtr="0" compatLnSpc="1">
            <a:prstTxWarp prst="textNoShape">
              <a:avLst/>
            </a:prstTxWarp>
          </a:bodyPr>
          <a:lstStyle>
            <a:lvl1pPr algn="r">
              <a:defRPr sz="1200"/>
            </a:lvl1pPr>
          </a:lstStyle>
          <a:p>
            <a:pPr>
              <a:defRPr/>
            </a:pPr>
            <a:fld id="{FFED67F3-BFDE-40E1-B109-2D4967F6C8BB}" type="slidenum">
              <a:rPr lang="en-US"/>
              <a:pPr>
                <a:defRPr/>
              </a:pPr>
              <a:t>‹#›</a:t>
            </a:fld>
            <a:endParaRPr lang="en-US" dirty="0"/>
          </a:p>
        </p:txBody>
      </p:sp>
    </p:spTree>
    <p:extLst>
      <p:ext uri="{BB962C8B-B14F-4D97-AF65-F5344CB8AC3E}">
        <p14:creationId xmlns:p14="http://schemas.microsoft.com/office/powerpoint/2010/main" val="22397664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eaLnBrk="1" hangingPunct="1"/>
            <a:endParaRPr lang="en-US" baseline="0"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lvl="0"/>
            <a:r>
              <a:rPr lang="en-US" baseline="0" dirty="0" smtClean="0"/>
              <a:t>Just highlight a few; point to follow-up articles for more information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lvl="0"/>
            <a:r>
              <a:rPr lang="en-US" baseline="0" dirty="0" smtClean="0"/>
              <a:t>Value of identifying “micro-practices” within a HLTP, and helping novice teachers work on mastering specific micro-practices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lvl="0"/>
            <a:r>
              <a:rPr lang="en-US" baseline="0" dirty="0" smtClean="0"/>
              <a:t>Point out that we had not been aware of this literature when we designed EDE484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lvl="0"/>
            <a:endParaRPr lang="en-US" baseline="0"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lvl="0"/>
            <a:r>
              <a:rPr lang="en-US" baseline="0" dirty="0" smtClean="0"/>
              <a:t>Point out we chose these because they seemed the most “different” from teaching practices used in F2F situation – there are many other HLTPs among those listed in the </a:t>
            </a:r>
            <a:r>
              <a:rPr lang="en-US" baseline="0" dirty="0" err="1" smtClean="0"/>
              <a:t>TeachingWorks</a:t>
            </a:r>
            <a:r>
              <a:rPr lang="en-US" baseline="0" dirty="0" smtClean="0"/>
              <a:t> website that apply equally to F2F and online contexts </a:t>
            </a:r>
          </a:p>
          <a:p>
            <a:pPr lvl="0"/>
            <a:endParaRPr lang="en-US" baseline="0" dirty="0" smtClean="0"/>
          </a:p>
          <a:p>
            <a:pPr lvl="0"/>
            <a:r>
              <a:rPr lang="en-US" baseline="0" dirty="0" smtClean="0"/>
              <a:t>Briefly explain each</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lvl="0"/>
            <a:r>
              <a:rPr lang="en-US" baseline="0" dirty="0" smtClean="0"/>
              <a:t>Point out connections with Ball’s recommendations – even if we did not read her article until recently</a:t>
            </a:r>
          </a:p>
          <a:p>
            <a:pPr lvl="0"/>
            <a:endParaRPr lang="en-US" baseline="0" dirty="0" smtClean="0"/>
          </a:p>
          <a:p>
            <a:pPr lvl="0"/>
            <a:r>
              <a:rPr lang="en-US" baseline="0" dirty="0" smtClean="0"/>
              <a:t>Point out that we did not focus first on “deconstructing” each practice into its “micro-practices”/components, but rather focused on the options available to the instructors and the decisions one has to make, and provide some basis to make those decisions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lvl="0"/>
            <a:endParaRPr lang="en-US" baseline="0" dirty="0" smtClean="0"/>
          </a:p>
          <a:p>
            <a:pPr lvl="0"/>
            <a:endParaRPr lang="en-US" baseline="0" dirty="0" smtClean="0"/>
          </a:p>
          <a:p>
            <a:pPr lvl="0"/>
            <a:r>
              <a:rPr lang="en-US" baseline="0" dirty="0" smtClean="0"/>
              <a:t>Point out that we did not focus first on “deconstructing” each practice into its “micro-practices”/components, but rather focused on the options available to the instructors and the decisions one has to make, and provide some basis to make those decisions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lvl="0"/>
            <a:r>
              <a:rPr lang="en-US" baseline="0" dirty="0" smtClean="0"/>
              <a:t>Point out that the EDE484 have a sense that focusing on these “high-leverage online teaching practices” is really important – yet the results of our activities have not always been as effective as we were hoping for (although we feel the modifications we made over time led to significant improvements), so wee are genuinely interested in suggestions for improvement.</a:t>
            </a:r>
          </a:p>
          <a:p>
            <a:pPr lvl="0"/>
            <a:r>
              <a:rPr lang="en-US" baseline="0" dirty="0" smtClean="0"/>
              <a:t>After reading some of the articles I referred to earlier, it was also striking to note that we never really tried to “unpack” our selected practices in “micro-practice” components – and I wonder if doing that more explicitly would help </a:t>
            </a:r>
          </a:p>
          <a:p>
            <a:pPr lvl="0"/>
            <a:endParaRPr lang="en-US" baseline="0" dirty="0" smtClean="0"/>
          </a:p>
          <a:p>
            <a:pPr lvl="0"/>
            <a:r>
              <a:rPr lang="en-US" baseline="0" dirty="0" smtClean="0"/>
              <a:t>Point out that we did not focus first on “deconstructing” each practice into its “micro-practices”/components, but rather focused on the options available to the instructors and the decisions one has to make, and provide some basis to make those decisions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Leave this slide up during</a:t>
            </a:r>
            <a:r>
              <a:rPr lang="en-US" baseline="0" dirty="0" smtClean="0"/>
              <a:t> the group discussions</a:t>
            </a:r>
            <a:endParaRPr lang="en-US" dirty="0"/>
          </a:p>
        </p:txBody>
      </p:sp>
      <p:sp>
        <p:nvSpPr>
          <p:cNvPr id="4" name="Slide Number Placeholder 3"/>
          <p:cNvSpPr>
            <a:spLocks noGrp="1"/>
          </p:cNvSpPr>
          <p:nvPr>
            <p:ph type="sldNum" sz="quarter" idx="10"/>
          </p:nvPr>
        </p:nvSpPr>
        <p:spPr/>
        <p:txBody>
          <a:bodyPr/>
          <a:lstStyle/>
          <a:p>
            <a:pPr>
              <a:defRPr/>
            </a:pPr>
            <a:fld id="{FFED67F3-BFDE-40E1-B109-2D4967F6C8BB}" type="slidenum">
              <a:rPr lang="en-US" smtClean="0"/>
              <a:pPr>
                <a:defRPr/>
              </a:pPr>
              <a:t>18</a:t>
            </a:fld>
            <a:endParaRPr lang="en-US" dirty="0"/>
          </a:p>
        </p:txBody>
      </p:sp>
    </p:spTree>
    <p:extLst>
      <p:ext uri="{BB962C8B-B14F-4D97-AF65-F5344CB8AC3E}">
        <p14:creationId xmlns:p14="http://schemas.microsoft.com/office/powerpoint/2010/main" val="3488659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lvl="0"/>
            <a:endParaRPr lang="en-US" baseline="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lvl="0"/>
            <a:endParaRPr lang="en-US" baseline="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lvl="0"/>
            <a:endParaRPr lang="en-US" baseline="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lvl="0"/>
            <a:r>
              <a:rPr lang="en-US" baseline="0" dirty="0" smtClean="0"/>
              <a:t>Remind of </a:t>
            </a:r>
            <a:r>
              <a:rPr lang="en-US" baseline="0" dirty="0" err="1" smtClean="0"/>
              <a:t>TeachingWorks</a:t>
            </a:r>
            <a:r>
              <a:rPr lang="en-US" baseline="0" dirty="0" smtClean="0"/>
              <a:t> website, and the 19 High-leverage Teaching Practices they identified – only a few reported on this slide as illustrations (do not read them)</a:t>
            </a:r>
          </a:p>
          <a:p>
            <a:pPr lvl="0"/>
            <a:endParaRPr lang="en-US" baseline="0" dirty="0" smtClean="0"/>
          </a:p>
          <a:p>
            <a:pPr lvl="0"/>
            <a:r>
              <a:rPr lang="en-US" baseline="0" dirty="0" smtClean="0"/>
              <a:t>Interesting that the first two deal with instructional designed, the next four with implementation of a lesson, and the last one on how to set the learning environment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lvl="0"/>
            <a:r>
              <a:rPr lang="en-US" baseline="0" dirty="0" smtClean="0"/>
              <a:t>Why should we care about High-leverage Teaching Practices – online and in general?</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lvl="0"/>
            <a:endParaRPr lang="en-US" baseline="0"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lvl="0"/>
            <a:r>
              <a:rPr lang="en-US" baseline="0" dirty="0" smtClean="0"/>
              <a:t>Highlight </a:t>
            </a:r>
            <a:r>
              <a:rPr lang="en-US" baseline="0" dirty="0" smtClean="0"/>
              <a:t>#3, #6 </a:t>
            </a:r>
            <a:r>
              <a:rPr lang="en-US" baseline="0" dirty="0" smtClean="0"/>
              <a:t>and #8</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lvl="0"/>
            <a:r>
              <a:rPr lang="en-US" baseline="0" dirty="0" smtClean="0"/>
              <a:t>Value of identifying “micro-practices” within a HLTP, and helping novice teachers work on mastering specific micro-practices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52C07ED-B73A-4FDB-83EB-35B61FFFBEE0}" type="datetime1">
              <a:rPr lang="en-US" smtClean="0"/>
              <a:t>11/17/2015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6BAC4A3-A927-4F3A-98D0-D87458E75BD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215868E-6E72-45C8-9460-890D57EA9BD7}" type="datetime1">
              <a:rPr lang="en-US" smtClean="0"/>
              <a:t>11/17/2015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4EDC0E9-D76B-4983-AD6F-226C11D06B3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7BA2AF7-1C3E-4A32-A626-33250DFE7615}" type="datetime1">
              <a:rPr lang="en-US" smtClean="0"/>
              <a:t>11/17/2015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7A24B5D-B272-4D73-AF34-693E540D34F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A923DD2-18FE-4E0B-8B7D-24407D08AECE}" type="datetime1">
              <a:rPr lang="en-US" smtClean="0"/>
              <a:t>11/17/2015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A82CA20-D579-4966-B990-8D7899A7ABD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5B6FA19-09E0-4B6D-83FF-EEE252B86635}" type="datetime1">
              <a:rPr lang="en-US" smtClean="0"/>
              <a:t>11/17/2015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90BE570-C0E5-40B9-AF39-41238395E4FC}"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A489496-0CE2-4CFC-9CC9-1A15184502D6}" type="datetime1">
              <a:rPr lang="en-US" smtClean="0"/>
              <a:t>11/17/2015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C8D86963-5CBB-4CE0-8A32-6B719A82301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F20431A-66BF-4F29-8326-032601653758}" type="datetime1">
              <a:rPr lang="en-US" smtClean="0"/>
              <a:t>11/17/2015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A019094A-9167-4E0B-8B69-492D75389C6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981285E-FDC6-4925-85AF-13DC74289B8B}" type="datetime1">
              <a:rPr lang="en-US" smtClean="0"/>
              <a:t>11/17/2015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9EC09D9-A65A-4AD0-8A7D-3E91BBC3329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2B8ED2D-9936-4DDC-88CC-053B3DAD0D11}" type="datetime1">
              <a:rPr lang="en-US" smtClean="0"/>
              <a:t>11/17/2015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9FD301B9-0808-401F-A703-11CBD390D63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FB8EE8D-3A64-43CA-A63F-8058A361F786}" type="datetime1">
              <a:rPr lang="en-US" smtClean="0"/>
              <a:t>11/17/2015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7AAFFD6-AE89-4132-908F-2FE37AADA79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154D899-6FAD-48CB-A6E9-F43FC7D7A40F}" type="datetime1">
              <a:rPr lang="en-US" smtClean="0"/>
              <a:t>11/17/2015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744097B-D49F-484A-B020-83A8650D991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068B956-9C0A-4C33-BA49-F92D84BF7ABB}" type="datetime1">
              <a:rPr lang="en-US" smtClean="0"/>
              <a:t>11/17/2015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1EC31-2560-4DE2-8B75-AE3A4B9CD0A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457200" y="1143000"/>
            <a:ext cx="8077200" cy="1981200"/>
          </a:xfrm>
        </p:spPr>
        <p:txBody>
          <a:bodyPr/>
          <a:lstStyle/>
          <a:p>
            <a:r>
              <a:rPr lang="en-US" sz="4000" dirty="0" err="1" smtClean="0"/>
              <a:t>LiDA</a:t>
            </a:r>
            <a:r>
              <a:rPr lang="en-US" sz="4000" dirty="0" smtClean="0"/>
              <a:t> Series - Module B1</a:t>
            </a:r>
            <a:r>
              <a:rPr lang="en-US" sz="4000" dirty="0"/>
              <a:t/>
            </a:r>
            <a:br>
              <a:rPr lang="en-US" sz="4000" dirty="0"/>
            </a:br>
            <a:r>
              <a:rPr lang="en-US" sz="4000" b="1" dirty="0" smtClean="0"/>
              <a:t>Online Teaching Practices</a:t>
            </a:r>
            <a:r>
              <a:rPr lang="en-US" sz="4000" dirty="0"/>
              <a:t/>
            </a:r>
            <a:br>
              <a:rPr lang="en-US" sz="4000" dirty="0"/>
            </a:br>
            <a:r>
              <a:rPr lang="en-US" sz="2800" b="1" dirty="0" smtClean="0"/>
              <a:t/>
            </a:r>
            <a:br>
              <a:rPr lang="en-US" sz="2800" b="1" dirty="0" smtClean="0"/>
            </a:br>
            <a:endParaRPr lang="en-US" sz="2800" b="1" dirty="0" smtClean="0"/>
          </a:p>
        </p:txBody>
      </p:sp>
      <p:sp>
        <p:nvSpPr>
          <p:cNvPr id="18434" name="Content Placeholder 2"/>
          <p:cNvSpPr>
            <a:spLocks noGrp="1"/>
          </p:cNvSpPr>
          <p:nvPr>
            <p:ph idx="4294967295"/>
          </p:nvPr>
        </p:nvSpPr>
        <p:spPr>
          <a:xfrm>
            <a:off x="381000" y="3505200"/>
            <a:ext cx="8305800" cy="1524000"/>
          </a:xfrm>
        </p:spPr>
        <p:txBody>
          <a:bodyPr/>
          <a:lstStyle/>
          <a:p>
            <a:pPr marL="0" indent="0" algn="ctr" eaLnBrk="1" hangingPunct="1">
              <a:spcBef>
                <a:spcPts val="0"/>
              </a:spcBef>
              <a:buNone/>
            </a:pPr>
            <a:r>
              <a:rPr lang="en-US" sz="2400" dirty="0" err="1" smtClean="0"/>
              <a:t>Raffaella</a:t>
            </a:r>
            <a:r>
              <a:rPr lang="en-US" sz="2400" dirty="0" smtClean="0"/>
              <a:t> </a:t>
            </a:r>
            <a:r>
              <a:rPr lang="en-US" sz="2400" dirty="0" err="1"/>
              <a:t>Borasi</a:t>
            </a:r>
            <a:r>
              <a:rPr lang="en-US" sz="2400" dirty="0"/>
              <a:t>, facilitator </a:t>
            </a:r>
            <a:endParaRPr lang="en-US" sz="2400" dirty="0" smtClean="0"/>
          </a:p>
          <a:p>
            <a:pPr marL="0" indent="0" algn="ctr" eaLnBrk="1" hangingPunct="1">
              <a:spcBef>
                <a:spcPts val="0"/>
              </a:spcBef>
              <a:buNone/>
            </a:pPr>
            <a:r>
              <a:rPr lang="en-US" sz="2400" dirty="0" smtClean="0"/>
              <a:t>November 18, 2015</a:t>
            </a:r>
            <a:endParaRPr lang="en-US" sz="2400" dirty="0"/>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1</a:t>
            </a:fld>
            <a:endParaRPr lang="en-US" dirty="0"/>
          </a:p>
        </p:txBody>
      </p:sp>
    </p:spTree>
    <p:extLst>
      <p:ext uri="{BB962C8B-B14F-4D97-AF65-F5344CB8AC3E}">
        <p14:creationId xmlns:p14="http://schemas.microsoft.com/office/powerpoint/2010/main" val="38945488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457200" y="76200"/>
            <a:ext cx="8229600" cy="1341438"/>
          </a:xfrm>
        </p:spPr>
        <p:txBody>
          <a:bodyPr/>
          <a:lstStyle/>
          <a:p>
            <a:pPr eaLnBrk="1" hangingPunct="1"/>
            <a:r>
              <a:rPr lang="en-US" sz="2800" b="1" dirty="0" smtClean="0"/>
              <a:t>Framing – Example of unpacking “micro-practices”</a:t>
            </a:r>
            <a:endParaRPr lang="en-US" sz="2800" b="1" i="1" dirty="0" smtClean="0"/>
          </a:p>
        </p:txBody>
      </p:sp>
      <p:sp>
        <p:nvSpPr>
          <p:cNvPr id="18434" name="Content Placeholder 2"/>
          <p:cNvSpPr>
            <a:spLocks noGrp="1"/>
          </p:cNvSpPr>
          <p:nvPr>
            <p:ph idx="4294967295"/>
          </p:nvPr>
        </p:nvSpPr>
        <p:spPr>
          <a:xfrm>
            <a:off x="457200" y="990600"/>
            <a:ext cx="8229600" cy="4525963"/>
          </a:xfrm>
        </p:spPr>
        <p:txBody>
          <a:bodyPr/>
          <a:lstStyle/>
          <a:p>
            <a:pPr marL="0" indent="0">
              <a:buNone/>
            </a:pPr>
            <a:r>
              <a:rPr lang="en-US" sz="2000" b="1" dirty="0" smtClean="0"/>
              <a:t>Leading a discussion:</a:t>
            </a:r>
          </a:p>
          <a:p>
            <a:pPr marL="457200" indent="-457200">
              <a:buFont typeface="+mj-lt"/>
              <a:buAutoNum type="arabicPeriod"/>
            </a:pPr>
            <a:r>
              <a:rPr lang="en-US" sz="1800" b="1" dirty="0" smtClean="0"/>
              <a:t>Launching the discussion/purpose setting</a:t>
            </a:r>
          </a:p>
          <a:p>
            <a:pPr marL="457200" indent="-457200">
              <a:buFont typeface="+mj-lt"/>
              <a:buAutoNum type="arabicPeriod"/>
            </a:pPr>
            <a:r>
              <a:rPr lang="en-US" sz="1800" dirty="0" smtClean="0"/>
              <a:t>Using students’ ideas to advance the discussion</a:t>
            </a:r>
          </a:p>
          <a:p>
            <a:pPr marL="457200" indent="-457200">
              <a:buFont typeface="+mj-lt"/>
              <a:buAutoNum type="arabicPeriod"/>
            </a:pPr>
            <a:r>
              <a:rPr lang="en-US" sz="1800" b="1" dirty="0" smtClean="0"/>
              <a:t>Eliciting, scaffolding and following up students’ contributions</a:t>
            </a:r>
          </a:p>
          <a:p>
            <a:pPr marL="457200" indent="-457200">
              <a:buFont typeface="+mj-lt"/>
              <a:buAutoNum type="arabicPeriod"/>
            </a:pPr>
            <a:r>
              <a:rPr lang="en-US" sz="1800" dirty="0" smtClean="0"/>
              <a:t>Managing multiple ideas</a:t>
            </a:r>
          </a:p>
          <a:p>
            <a:pPr marL="457200" indent="-457200">
              <a:buFont typeface="+mj-lt"/>
              <a:buAutoNum type="arabicPeriod"/>
            </a:pPr>
            <a:r>
              <a:rPr lang="en-US" sz="1800" b="1" dirty="0" smtClean="0"/>
              <a:t>Making public records of the discussion</a:t>
            </a:r>
            <a:r>
              <a:rPr lang="en-US" sz="1800" dirty="0" smtClean="0"/>
              <a:t> </a:t>
            </a:r>
            <a:r>
              <a:rPr lang="en-US" sz="1800" i="1" dirty="0" smtClean="0"/>
              <a:t>(selecting ideas to be recorded; “re-voicing” original contributions)</a:t>
            </a:r>
          </a:p>
          <a:p>
            <a:pPr marL="457200" indent="-457200">
              <a:buFont typeface="+mj-lt"/>
              <a:buAutoNum type="arabicPeriod"/>
            </a:pPr>
            <a:r>
              <a:rPr lang="en-US" sz="1800" dirty="0" smtClean="0"/>
              <a:t>Using language that is accurate yet accessible to students </a:t>
            </a:r>
          </a:p>
          <a:p>
            <a:pPr marL="457200" indent="-457200">
              <a:buFont typeface="+mj-lt"/>
              <a:buAutoNum type="arabicPeriod"/>
            </a:pPr>
            <a:r>
              <a:rPr lang="en-US" sz="1800" dirty="0" smtClean="0"/>
              <a:t>Identifying and highlighting the core of an idea/explanation</a:t>
            </a:r>
          </a:p>
          <a:p>
            <a:pPr marL="457200" indent="-457200">
              <a:buFont typeface="+mj-lt"/>
              <a:buAutoNum type="arabicPeriod"/>
            </a:pPr>
            <a:r>
              <a:rPr lang="en-US" sz="1800" b="1" dirty="0" smtClean="0"/>
              <a:t>Working with students’ errors and misconceptions</a:t>
            </a:r>
          </a:p>
          <a:p>
            <a:pPr marL="457200" indent="-457200">
              <a:buFont typeface="+mj-lt"/>
              <a:buAutoNum type="arabicPeriod"/>
            </a:pPr>
            <a:r>
              <a:rPr lang="en-US" sz="1800" dirty="0" smtClean="0"/>
              <a:t>Clarifying terms</a:t>
            </a:r>
          </a:p>
          <a:p>
            <a:pPr marL="457200" indent="-457200">
              <a:buFont typeface="+mj-lt"/>
              <a:buAutoNum type="arabicPeriod"/>
            </a:pPr>
            <a:r>
              <a:rPr lang="en-US" sz="1800" dirty="0" smtClean="0"/>
              <a:t>Asking students to ground discussion in shared knowledge and terms</a:t>
            </a:r>
          </a:p>
          <a:p>
            <a:pPr marL="457200" indent="-457200">
              <a:buFont typeface="+mj-lt"/>
              <a:buAutoNum type="arabicPeriod"/>
            </a:pPr>
            <a:r>
              <a:rPr lang="en-US" sz="1800" b="1" dirty="0" smtClean="0"/>
              <a:t>Engaging different students equitably</a:t>
            </a:r>
          </a:p>
          <a:p>
            <a:pPr marL="457200" indent="-457200">
              <a:buFont typeface="+mj-lt"/>
              <a:buAutoNum type="arabicPeriod"/>
            </a:pPr>
            <a:r>
              <a:rPr lang="en-US" sz="1800" dirty="0" smtClean="0"/>
              <a:t>Deploying and connecting representations of content</a:t>
            </a:r>
          </a:p>
          <a:p>
            <a:pPr marL="0" indent="0">
              <a:buNone/>
            </a:pPr>
            <a:r>
              <a:rPr lang="en-US" sz="1800" i="1" dirty="0" smtClean="0"/>
              <a:t>(Adapted from </a:t>
            </a:r>
            <a:r>
              <a:rPr lang="en-US" sz="1800" i="1" dirty="0" err="1"/>
              <a:t>Hlas</a:t>
            </a:r>
            <a:r>
              <a:rPr lang="en-US" sz="1800" i="1" dirty="0"/>
              <a:t> &amp; </a:t>
            </a:r>
            <a:r>
              <a:rPr lang="en-US" sz="1800" i="1" dirty="0" err="1"/>
              <a:t>Hlas</a:t>
            </a:r>
            <a:r>
              <a:rPr lang="en-US" sz="1800" i="1" dirty="0"/>
              <a:t>, 2012)</a:t>
            </a:r>
            <a:endParaRPr lang="en-US" sz="1800" dirty="0"/>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10</a:t>
            </a:fld>
            <a:endParaRPr lang="en-US" dirty="0"/>
          </a:p>
        </p:txBody>
      </p:sp>
    </p:spTree>
    <p:extLst>
      <p:ext uri="{BB962C8B-B14F-4D97-AF65-F5344CB8AC3E}">
        <p14:creationId xmlns:p14="http://schemas.microsoft.com/office/powerpoint/2010/main" val="391244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457200" y="76200"/>
            <a:ext cx="8229600" cy="1341438"/>
          </a:xfrm>
        </p:spPr>
        <p:txBody>
          <a:bodyPr/>
          <a:lstStyle/>
          <a:p>
            <a:pPr eaLnBrk="1" hangingPunct="1"/>
            <a:r>
              <a:rPr lang="en-US" sz="2800" b="1" dirty="0" smtClean="0"/>
              <a:t>Framing – Teaching HLTPs</a:t>
            </a:r>
            <a:endParaRPr lang="en-US" sz="2800" b="1" i="1" dirty="0" smtClean="0"/>
          </a:p>
        </p:txBody>
      </p:sp>
      <p:sp>
        <p:nvSpPr>
          <p:cNvPr id="18434" name="Content Placeholder 2"/>
          <p:cNvSpPr>
            <a:spLocks noGrp="1"/>
          </p:cNvSpPr>
          <p:nvPr>
            <p:ph idx="4294967295"/>
          </p:nvPr>
        </p:nvSpPr>
        <p:spPr>
          <a:xfrm>
            <a:off x="457200" y="990600"/>
            <a:ext cx="8229600" cy="4525963"/>
          </a:xfrm>
        </p:spPr>
        <p:txBody>
          <a:bodyPr/>
          <a:lstStyle/>
          <a:p>
            <a:pPr marL="0" indent="0">
              <a:buNone/>
            </a:pPr>
            <a:endParaRPr lang="en-US" sz="2000" b="1" dirty="0" smtClean="0"/>
          </a:p>
          <a:p>
            <a:pPr marL="0" indent="0">
              <a:buNone/>
            </a:pPr>
            <a:r>
              <a:rPr lang="en-US" sz="2000" b="1" dirty="0" smtClean="0"/>
              <a:t>Training to help teachers learn a specific HLTP should include:</a:t>
            </a:r>
          </a:p>
          <a:p>
            <a:pPr marL="457200" indent="-457200">
              <a:buFont typeface="+mj-lt"/>
              <a:buAutoNum type="arabicPeriod"/>
            </a:pPr>
            <a:r>
              <a:rPr lang="en-US" sz="1800" dirty="0" smtClean="0"/>
              <a:t>Seeing examples of the HLTP in practice</a:t>
            </a:r>
          </a:p>
          <a:p>
            <a:pPr marL="457200" indent="-457200">
              <a:buFont typeface="+mj-lt"/>
              <a:buAutoNum type="arabicPeriod"/>
            </a:pPr>
            <a:r>
              <a:rPr lang="en-US" sz="1800" dirty="0" smtClean="0"/>
              <a:t>Learning to “dissect” and analyze these examples</a:t>
            </a:r>
          </a:p>
          <a:p>
            <a:pPr marL="457200" indent="-457200">
              <a:buFont typeface="+mj-lt"/>
              <a:buAutoNum type="arabicPeriod"/>
            </a:pPr>
            <a:r>
              <a:rPr lang="en-US" sz="1800" dirty="0" smtClean="0"/>
              <a:t>Practicing the HLTP under close supervision and with coaching</a:t>
            </a:r>
          </a:p>
          <a:p>
            <a:pPr marL="0" indent="0">
              <a:buNone/>
            </a:pPr>
            <a:endParaRPr lang="en-US" sz="1800" i="1" dirty="0" smtClean="0"/>
          </a:p>
          <a:p>
            <a:pPr marL="0" indent="0">
              <a:buNone/>
            </a:pPr>
            <a:r>
              <a:rPr lang="en-US" sz="1800" i="1" dirty="0" smtClean="0"/>
              <a:t>(Adapted from Ball &amp; Forzani, 2009)</a:t>
            </a:r>
            <a:endParaRPr lang="en-US" sz="1800" dirty="0"/>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11</a:t>
            </a:fld>
            <a:endParaRPr lang="en-US" dirty="0"/>
          </a:p>
        </p:txBody>
      </p:sp>
    </p:spTree>
    <p:extLst>
      <p:ext uri="{BB962C8B-B14F-4D97-AF65-F5344CB8AC3E}">
        <p14:creationId xmlns:p14="http://schemas.microsoft.com/office/powerpoint/2010/main" val="4046487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r>
              <a:rPr lang="en-US" sz="2800" b="1" dirty="0" smtClean="0"/>
              <a:t>ANCHORING</a:t>
            </a:r>
            <a:endParaRPr lang="en-US" sz="2400" b="1" i="1" dirty="0" smtClean="0"/>
          </a:p>
        </p:txBody>
      </p:sp>
      <p:sp>
        <p:nvSpPr>
          <p:cNvPr id="18434" name="Content Placeholder 2"/>
          <p:cNvSpPr>
            <a:spLocks noGrp="1"/>
          </p:cNvSpPr>
          <p:nvPr>
            <p:ph idx="4294967295"/>
          </p:nvPr>
        </p:nvSpPr>
        <p:spPr>
          <a:xfrm>
            <a:off x="457200" y="1295400"/>
            <a:ext cx="8229600" cy="4525963"/>
          </a:xfrm>
        </p:spPr>
        <p:txBody>
          <a:bodyPr/>
          <a:lstStyle/>
          <a:p>
            <a:pPr marL="0" indent="0" algn="ctr">
              <a:buNone/>
            </a:pPr>
            <a:r>
              <a:rPr lang="en-US" sz="2400" b="1" dirty="0"/>
              <a:t>Focus on high-leverage online teaching practices </a:t>
            </a:r>
            <a:endParaRPr lang="en-US" sz="2400" b="1" dirty="0" smtClean="0"/>
          </a:p>
          <a:p>
            <a:pPr marL="0" indent="0" algn="ctr">
              <a:buNone/>
            </a:pPr>
            <a:r>
              <a:rPr lang="en-US" sz="2400" b="1" dirty="0" smtClean="0"/>
              <a:t>in </a:t>
            </a:r>
            <a:r>
              <a:rPr lang="en-US" sz="2400" b="1" dirty="0"/>
              <a:t>EDE484: Online Teaching and </a:t>
            </a:r>
            <a:r>
              <a:rPr lang="en-US" sz="2400" b="1" dirty="0" smtClean="0"/>
              <a:t>Learning</a:t>
            </a:r>
            <a:endParaRPr lang="en-US" sz="2000" b="1" dirty="0"/>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12</a:t>
            </a:fld>
            <a:endParaRPr lang="en-US" dirty="0"/>
          </a:p>
        </p:txBody>
      </p:sp>
    </p:spTree>
    <p:extLst>
      <p:ext uri="{BB962C8B-B14F-4D97-AF65-F5344CB8AC3E}">
        <p14:creationId xmlns:p14="http://schemas.microsoft.com/office/powerpoint/2010/main" val="38553000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457200" y="76200"/>
            <a:ext cx="8229600" cy="1341438"/>
          </a:xfrm>
        </p:spPr>
        <p:txBody>
          <a:bodyPr/>
          <a:lstStyle/>
          <a:p>
            <a:pPr eaLnBrk="1" hangingPunct="1"/>
            <a:r>
              <a:rPr lang="en-US" sz="2800" b="1" dirty="0" smtClean="0"/>
              <a:t>Anchoring – Context</a:t>
            </a:r>
            <a:endParaRPr lang="en-US" sz="2800" b="1" i="1" dirty="0" smtClean="0"/>
          </a:p>
        </p:txBody>
      </p:sp>
      <p:sp>
        <p:nvSpPr>
          <p:cNvPr id="18434" name="Content Placeholder 2"/>
          <p:cNvSpPr>
            <a:spLocks noGrp="1"/>
          </p:cNvSpPr>
          <p:nvPr>
            <p:ph idx="4294967295"/>
          </p:nvPr>
        </p:nvSpPr>
        <p:spPr>
          <a:xfrm>
            <a:off x="457200" y="990600"/>
            <a:ext cx="8229600" cy="4525963"/>
          </a:xfrm>
        </p:spPr>
        <p:txBody>
          <a:bodyPr/>
          <a:lstStyle/>
          <a:p>
            <a:pPr marL="0" indent="0">
              <a:buNone/>
            </a:pPr>
            <a:endParaRPr lang="en-US" sz="2000" b="1" dirty="0" smtClean="0"/>
          </a:p>
          <a:p>
            <a:pPr marL="0" indent="0">
              <a:buNone/>
            </a:pPr>
            <a:r>
              <a:rPr lang="en-US" sz="2000" b="1" dirty="0" smtClean="0"/>
              <a:t>EDE484 key goals: </a:t>
            </a:r>
            <a:r>
              <a:rPr lang="en-US" sz="2000" dirty="0" smtClean="0"/>
              <a:t>Empowering novice online teachers to design and implement high quality online modules in their field</a:t>
            </a:r>
          </a:p>
          <a:p>
            <a:pPr marL="0" indent="0">
              <a:buNone/>
            </a:pPr>
            <a:r>
              <a:rPr lang="en-US" sz="2000" dirty="0" smtClean="0"/>
              <a:t>BY:  </a:t>
            </a:r>
            <a:endParaRPr lang="en-US" sz="2000" b="1" dirty="0" smtClean="0"/>
          </a:p>
          <a:p>
            <a:r>
              <a:rPr lang="en-US" sz="1800" dirty="0" smtClean="0"/>
              <a:t>Learning fundamental principles about motivation, learning, teaching, assessment and instructional </a:t>
            </a:r>
            <a:r>
              <a:rPr lang="en-US" sz="1800" dirty="0" smtClean="0"/>
              <a:t>design - and their application to online education </a:t>
            </a:r>
            <a:endParaRPr lang="en-US" sz="1800" dirty="0" smtClean="0"/>
          </a:p>
          <a:p>
            <a:r>
              <a:rPr lang="en-US" sz="1800" dirty="0" smtClean="0"/>
              <a:t>Learning to use essential tools and technologies </a:t>
            </a:r>
            <a:r>
              <a:rPr lang="en-US" sz="1800" i="1" dirty="0" smtClean="0"/>
              <a:t>(mostly within BB)</a:t>
            </a:r>
            <a:endParaRPr lang="en-US" sz="1800" dirty="0" smtClean="0"/>
          </a:p>
          <a:p>
            <a:r>
              <a:rPr lang="en-US" sz="1800" b="1" dirty="0" smtClean="0"/>
              <a:t>Learning about a few key online teaching practices</a:t>
            </a:r>
          </a:p>
          <a:p>
            <a:r>
              <a:rPr lang="en-US" sz="1800" dirty="0" smtClean="0"/>
              <a:t>Engaging in </a:t>
            </a:r>
            <a:r>
              <a:rPr lang="en-US" sz="1800" dirty="0" err="1" smtClean="0"/>
              <a:t>scaffolded</a:t>
            </a:r>
            <a:r>
              <a:rPr lang="en-US" sz="1800" dirty="0" smtClean="0"/>
              <a:t> experiences of designing and implementing online modules </a:t>
            </a:r>
          </a:p>
          <a:p>
            <a:pPr marL="0" indent="0">
              <a:buNone/>
            </a:pPr>
            <a:endParaRPr lang="en-US" sz="1800" i="1" dirty="0" smtClean="0"/>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13</a:t>
            </a:fld>
            <a:endParaRPr lang="en-US" dirty="0"/>
          </a:p>
        </p:txBody>
      </p:sp>
    </p:spTree>
    <p:extLst>
      <p:ext uri="{BB962C8B-B14F-4D97-AF65-F5344CB8AC3E}">
        <p14:creationId xmlns:p14="http://schemas.microsoft.com/office/powerpoint/2010/main" val="3914786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457200" y="76200"/>
            <a:ext cx="8229600" cy="1341438"/>
          </a:xfrm>
        </p:spPr>
        <p:txBody>
          <a:bodyPr/>
          <a:lstStyle/>
          <a:p>
            <a:pPr eaLnBrk="1" hangingPunct="1"/>
            <a:r>
              <a:rPr lang="en-US" sz="2800" b="1" dirty="0" smtClean="0"/>
              <a:t>Anchoring – Selected Online HLTP </a:t>
            </a:r>
            <a:endParaRPr lang="en-US" sz="2800" b="1" i="1" dirty="0" smtClean="0"/>
          </a:p>
        </p:txBody>
      </p:sp>
      <p:sp>
        <p:nvSpPr>
          <p:cNvPr id="18434" name="Content Placeholder 2"/>
          <p:cNvSpPr>
            <a:spLocks noGrp="1"/>
          </p:cNvSpPr>
          <p:nvPr>
            <p:ph idx="4294967295"/>
          </p:nvPr>
        </p:nvSpPr>
        <p:spPr>
          <a:xfrm>
            <a:off x="457200" y="990600"/>
            <a:ext cx="8229600" cy="4525963"/>
          </a:xfrm>
        </p:spPr>
        <p:txBody>
          <a:bodyPr/>
          <a:lstStyle/>
          <a:p>
            <a:pPr marL="0" indent="0">
              <a:buNone/>
            </a:pPr>
            <a:endParaRPr lang="en-US" sz="2000" b="1" dirty="0" smtClean="0"/>
          </a:p>
          <a:p>
            <a:pPr marL="0" indent="0">
              <a:buNone/>
            </a:pPr>
            <a:r>
              <a:rPr lang="en-US" sz="2000" b="1" dirty="0" smtClean="0"/>
              <a:t>Online teaching practices explicitly studied in EDE484:</a:t>
            </a:r>
          </a:p>
          <a:p>
            <a:pPr lvl="0">
              <a:buFont typeface="+mj-lt"/>
              <a:buAutoNum type="arabicPeriod"/>
            </a:pPr>
            <a:r>
              <a:rPr lang="en-US" sz="1800" dirty="0" smtClean="0"/>
              <a:t>Introducing </a:t>
            </a:r>
            <a:r>
              <a:rPr lang="en-US" sz="1800" dirty="0"/>
              <a:t>new online tools</a:t>
            </a:r>
          </a:p>
          <a:p>
            <a:pPr lvl="0">
              <a:buFont typeface="+mj-lt"/>
              <a:buAutoNum type="arabicPeriod"/>
            </a:pPr>
            <a:r>
              <a:rPr lang="en-US" sz="1800" dirty="0" smtClean="0"/>
              <a:t>Providing </a:t>
            </a:r>
            <a:r>
              <a:rPr lang="en-US" sz="1800" dirty="0"/>
              <a:t>directions for independent work </a:t>
            </a:r>
          </a:p>
          <a:p>
            <a:pPr lvl="0">
              <a:buFont typeface="+mj-lt"/>
              <a:buAutoNum type="arabicPeriod"/>
            </a:pPr>
            <a:r>
              <a:rPr lang="en-US" sz="1800" dirty="0" smtClean="0"/>
              <a:t>Conveying </a:t>
            </a:r>
            <a:r>
              <a:rPr lang="en-US" sz="1800" dirty="0"/>
              <a:t>content online</a:t>
            </a:r>
          </a:p>
          <a:p>
            <a:pPr lvl="0">
              <a:buFont typeface="+mj-lt"/>
              <a:buAutoNum type="arabicPeriod"/>
            </a:pPr>
            <a:r>
              <a:rPr lang="en-US" sz="1800" dirty="0" smtClean="0"/>
              <a:t>Sharing </a:t>
            </a:r>
            <a:r>
              <a:rPr lang="en-US" sz="1800" dirty="0"/>
              <a:t>students’ work online</a:t>
            </a:r>
          </a:p>
          <a:p>
            <a:pPr lvl="0">
              <a:buFont typeface="+mj-lt"/>
              <a:buAutoNum type="arabicPeriod"/>
            </a:pPr>
            <a:r>
              <a:rPr lang="en-US" sz="1800" dirty="0"/>
              <a:t>Orchestrating online discussions </a:t>
            </a:r>
          </a:p>
          <a:p>
            <a:pPr lvl="0">
              <a:buFont typeface="+mj-lt"/>
              <a:buAutoNum type="arabicPeriod"/>
            </a:pPr>
            <a:r>
              <a:rPr lang="en-US" sz="1800" dirty="0"/>
              <a:t>Synthesizing learning</a:t>
            </a:r>
          </a:p>
          <a:p>
            <a:pPr marL="0" indent="0">
              <a:buNone/>
            </a:pPr>
            <a:endParaRPr lang="en-US" sz="1800" i="1" dirty="0" smtClean="0"/>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14</a:t>
            </a:fld>
            <a:endParaRPr lang="en-US" dirty="0"/>
          </a:p>
        </p:txBody>
      </p:sp>
    </p:spTree>
    <p:extLst>
      <p:ext uri="{BB962C8B-B14F-4D97-AF65-F5344CB8AC3E}">
        <p14:creationId xmlns:p14="http://schemas.microsoft.com/office/powerpoint/2010/main" val="3783558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457200" y="76200"/>
            <a:ext cx="8229600" cy="1341438"/>
          </a:xfrm>
        </p:spPr>
        <p:txBody>
          <a:bodyPr/>
          <a:lstStyle/>
          <a:p>
            <a:pPr eaLnBrk="1" hangingPunct="1"/>
            <a:r>
              <a:rPr lang="en-US" sz="2800" b="1" dirty="0" smtClean="0"/>
              <a:t>Anchoring – Learning Specific Online HLTP </a:t>
            </a:r>
            <a:endParaRPr lang="en-US" sz="2800" b="1" i="1" dirty="0" smtClean="0"/>
          </a:p>
        </p:txBody>
      </p:sp>
      <p:sp>
        <p:nvSpPr>
          <p:cNvPr id="18434" name="Content Placeholder 2"/>
          <p:cNvSpPr>
            <a:spLocks noGrp="1"/>
          </p:cNvSpPr>
          <p:nvPr>
            <p:ph idx="4294967295"/>
          </p:nvPr>
        </p:nvSpPr>
        <p:spPr>
          <a:xfrm>
            <a:off x="457200" y="990600"/>
            <a:ext cx="8229600" cy="4525963"/>
          </a:xfrm>
        </p:spPr>
        <p:txBody>
          <a:bodyPr/>
          <a:lstStyle/>
          <a:p>
            <a:pPr marL="0" indent="0">
              <a:buNone/>
            </a:pPr>
            <a:endParaRPr lang="en-US" sz="2000" b="1" dirty="0" smtClean="0"/>
          </a:p>
          <a:p>
            <a:pPr marL="0" indent="0">
              <a:buNone/>
            </a:pPr>
            <a:r>
              <a:rPr lang="en-US" sz="2000" b="1" dirty="0" smtClean="0"/>
              <a:t>Set of learning activities around each online teaching practice:</a:t>
            </a:r>
          </a:p>
          <a:p>
            <a:r>
              <a:rPr lang="en-US" sz="1800" dirty="0" smtClean="0"/>
              <a:t>“Experience as learner” – possibly more than one experience </a:t>
            </a:r>
            <a:endParaRPr lang="en-US" sz="1800" dirty="0"/>
          </a:p>
          <a:p>
            <a:r>
              <a:rPr lang="en-US" sz="1800" dirty="0" smtClean="0"/>
              <a:t>Reflections on the experiences as learners </a:t>
            </a:r>
            <a:r>
              <a:rPr lang="en-US" sz="1800" i="1" dirty="0" smtClean="0"/>
              <a:t>(F2F and online)</a:t>
            </a:r>
            <a:endParaRPr lang="en-US" sz="1800" dirty="0"/>
          </a:p>
          <a:p>
            <a:r>
              <a:rPr lang="en-US" sz="1800" dirty="0" smtClean="0"/>
              <a:t>“Synthesis” document </a:t>
            </a:r>
            <a:endParaRPr lang="en-US" sz="1800" dirty="0"/>
          </a:p>
          <a:p>
            <a:r>
              <a:rPr lang="en-US" sz="1800" dirty="0" smtClean="0"/>
              <a:t>Using the online teaching practice as appropriate in the design and/or implementation of their online modules </a:t>
            </a:r>
          </a:p>
          <a:p>
            <a:endParaRPr lang="en-US" sz="1800" dirty="0"/>
          </a:p>
          <a:p>
            <a:pPr marL="0" indent="0">
              <a:buNone/>
            </a:pPr>
            <a:r>
              <a:rPr lang="en-US" sz="1800" b="1" dirty="0" smtClean="0"/>
              <a:t>Current focus:</a:t>
            </a:r>
            <a:endParaRPr lang="en-US" sz="1800" b="1" dirty="0"/>
          </a:p>
          <a:p>
            <a:r>
              <a:rPr lang="en-US" sz="1600" dirty="0" smtClean="0"/>
              <a:t>Identifying potential benefits and limitations/concerns</a:t>
            </a:r>
          </a:p>
          <a:p>
            <a:r>
              <a:rPr lang="en-US" sz="1600" dirty="0" smtClean="0"/>
              <a:t>Becoming aware of key implementation decisions/options, and pros and cons of each</a:t>
            </a:r>
          </a:p>
          <a:p>
            <a:r>
              <a:rPr lang="en-US" sz="1600" dirty="0" smtClean="0"/>
              <a:t>Identify general implementation tips  </a:t>
            </a:r>
            <a:endParaRPr lang="en-US" sz="1600" dirty="0"/>
          </a:p>
          <a:p>
            <a:endParaRPr lang="en-US" sz="1800" dirty="0"/>
          </a:p>
          <a:p>
            <a:pPr marL="0" indent="0">
              <a:buNone/>
            </a:pPr>
            <a:endParaRPr lang="en-US" sz="1800" i="1" dirty="0" smtClean="0"/>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15</a:t>
            </a:fld>
            <a:endParaRPr lang="en-US" dirty="0"/>
          </a:p>
        </p:txBody>
      </p:sp>
    </p:spTree>
    <p:extLst>
      <p:ext uri="{BB962C8B-B14F-4D97-AF65-F5344CB8AC3E}">
        <p14:creationId xmlns:p14="http://schemas.microsoft.com/office/powerpoint/2010/main" val="9037735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457200" y="76200"/>
            <a:ext cx="8229600" cy="1341438"/>
          </a:xfrm>
        </p:spPr>
        <p:txBody>
          <a:bodyPr/>
          <a:lstStyle/>
          <a:p>
            <a:pPr eaLnBrk="1" hangingPunct="1"/>
            <a:r>
              <a:rPr lang="en-US" sz="2800" b="1" dirty="0" smtClean="0"/>
              <a:t>Anchoring – An illustration </a:t>
            </a:r>
            <a:endParaRPr lang="en-US" sz="2800" b="1" i="1" dirty="0" smtClean="0"/>
          </a:p>
        </p:txBody>
      </p:sp>
      <p:sp>
        <p:nvSpPr>
          <p:cNvPr id="18434" name="Content Placeholder 2"/>
          <p:cNvSpPr>
            <a:spLocks noGrp="1"/>
          </p:cNvSpPr>
          <p:nvPr>
            <p:ph idx="4294967295"/>
          </p:nvPr>
        </p:nvSpPr>
        <p:spPr>
          <a:xfrm>
            <a:off x="457200" y="990600"/>
            <a:ext cx="8229600" cy="4525963"/>
          </a:xfrm>
        </p:spPr>
        <p:txBody>
          <a:bodyPr/>
          <a:lstStyle/>
          <a:p>
            <a:pPr marL="0" indent="0">
              <a:buNone/>
            </a:pPr>
            <a:endParaRPr lang="en-US" sz="2000" b="1" dirty="0" smtClean="0"/>
          </a:p>
          <a:p>
            <a:pPr marL="0" indent="0">
              <a:buNone/>
            </a:pPr>
            <a:r>
              <a:rPr lang="en-US" sz="2400" b="1" dirty="0" smtClean="0"/>
              <a:t>OHLTP: Options within “Conveying content online”</a:t>
            </a:r>
          </a:p>
          <a:p>
            <a:r>
              <a:rPr lang="en-US" sz="2000" b="1" i="1" dirty="0" smtClean="0"/>
              <a:t>Alternative ways to convey content online</a:t>
            </a:r>
            <a:r>
              <a:rPr lang="en-US" sz="2000" i="1" dirty="0" smtClean="0"/>
              <a:t>:</a:t>
            </a:r>
            <a:r>
              <a:rPr lang="en-US" sz="2000" dirty="0" smtClean="0"/>
              <a:t> </a:t>
            </a:r>
            <a:endParaRPr lang="en-US" sz="2000" dirty="0"/>
          </a:p>
          <a:p>
            <a:pPr lvl="1">
              <a:buFont typeface="Wingdings" pitchFamily="2" charset="2"/>
              <a:buChar char="Ø"/>
            </a:pPr>
            <a:r>
              <a:rPr lang="en-US" sz="1600" i="1" dirty="0" smtClean="0"/>
              <a:t>Instructor-created</a:t>
            </a:r>
            <a:r>
              <a:rPr lang="en-US" sz="1600" dirty="0" smtClean="0"/>
              <a:t>: video of lecture; </a:t>
            </a:r>
            <a:r>
              <a:rPr lang="en-US" sz="1600" dirty="0" err="1" smtClean="0"/>
              <a:t>Panopto</a:t>
            </a:r>
            <a:r>
              <a:rPr lang="en-US" sz="1600" dirty="0" smtClean="0"/>
              <a:t> recording; narrated </a:t>
            </a:r>
            <a:r>
              <a:rPr lang="en-US" sz="1600" dirty="0" err="1" smtClean="0"/>
              <a:t>Powerpoint</a:t>
            </a:r>
            <a:r>
              <a:rPr lang="en-US" sz="1600" dirty="0" smtClean="0"/>
              <a:t>; synchronous “mini-lecture”; home-made animation </a:t>
            </a:r>
            <a:endParaRPr lang="en-US" sz="1600" dirty="0"/>
          </a:p>
          <a:p>
            <a:pPr lvl="1">
              <a:buFont typeface="Wingdings" pitchFamily="2" charset="2"/>
              <a:buChar char="Ø"/>
            </a:pPr>
            <a:r>
              <a:rPr lang="en-US" sz="1600" i="1" dirty="0" smtClean="0"/>
              <a:t>“Published” materials</a:t>
            </a:r>
            <a:r>
              <a:rPr lang="en-US" sz="1600" dirty="0" smtClean="0"/>
              <a:t>: articles/chapters; webpages; video/documentary; published animation</a:t>
            </a:r>
            <a:endParaRPr lang="en-US" sz="1600" dirty="0"/>
          </a:p>
          <a:p>
            <a:r>
              <a:rPr lang="en-US" sz="2000" b="1" i="1" dirty="0"/>
              <a:t>Alternative ways to </a:t>
            </a:r>
            <a:r>
              <a:rPr lang="en-US" sz="2000" b="1" i="1" dirty="0" smtClean="0"/>
              <a:t>engage students with the content</a:t>
            </a:r>
            <a:r>
              <a:rPr lang="en-US" sz="2000" i="1" dirty="0" smtClean="0"/>
              <a:t>:</a:t>
            </a:r>
            <a:r>
              <a:rPr lang="en-US" sz="2000" dirty="0" smtClean="0"/>
              <a:t> </a:t>
            </a:r>
            <a:endParaRPr lang="en-US" sz="2000" dirty="0"/>
          </a:p>
          <a:p>
            <a:pPr lvl="1">
              <a:buFont typeface="Wingdings" pitchFamily="2" charset="2"/>
              <a:buChar char="Ø"/>
            </a:pPr>
            <a:r>
              <a:rPr lang="en-US" sz="1600" i="1" dirty="0" smtClean="0"/>
              <a:t>Providing information/instructional about “how to read”</a:t>
            </a:r>
            <a:endParaRPr lang="en-US" sz="1600" dirty="0"/>
          </a:p>
          <a:p>
            <a:pPr lvl="1">
              <a:buFont typeface="Wingdings" pitchFamily="2" charset="2"/>
              <a:buChar char="Ø"/>
            </a:pPr>
            <a:r>
              <a:rPr lang="en-US" sz="1600" i="1" dirty="0" smtClean="0"/>
              <a:t>Online (low-stakes) quizzes</a:t>
            </a:r>
          </a:p>
          <a:p>
            <a:pPr lvl="1">
              <a:buFont typeface="Wingdings" pitchFamily="2" charset="2"/>
              <a:buChar char="Ø"/>
            </a:pPr>
            <a:r>
              <a:rPr lang="en-US" sz="1600" i="1" dirty="0" smtClean="0"/>
              <a:t>Discussion boards related to the “readings”</a:t>
            </a:r>
          </a:p>
          <a:p>
            <a:pPr lvl="1">
              <a:buFont typeface="Wingdings" pitchFamily="2" charset="2"/>
              <a:buChar char="Ø"/>
            </a:pPr>
            <a:r>
              <a:rPr lang="en-US" sz="1600" i="1" dirty="0" smtClean="0"/>
              <a:t>Online assignments </a:t>
            </a:r>
            <a:r>
              <a:rPr lang="en-US" sz="1600" i="1" dirty="0"/>
              <a:t>related to the “readings”</a:t>
            </a:r>
          </a:p>
          <a:p>
            <a:endParaRPr lang="en-US" sz="1800" dirty="0"/>
          </a:p>
          <a:p>
            <a:endParaRPr lang="en-US" sz="1800" dirty="0"/>
          </a:p>
          <a:p>
            <a:pPr marL="0" indent="0">
              <a:buNone/>
            </a:pPr>
            <a:endParaRPr lang="en-US" sz="1800" i="1" dirty="0" smtClean="0"/>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16</a:t>
            </a:fld>
            <a:endParaRPr lang="en-US" dirty="0"/>
          </a:p>
        </p:txBody>
      </p:sp>
    </p:spTree>
    <p:extLst>
      <p:ext uri="{BB962C8B-B14F-4D97-AF65-F5344CB8AC3E}">
        <p14:creationId xmlns:p14="http://schemas.microsoft.com/office/powerpoint/2010/main" val="823675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457200" y="76200"/>
            <a:ext cx="8229600" cy="1341438"/>
          </a:xfrm>
        </p:spPr>
        <p:txBody>
          <a:bodyPr/>
          <a:lstStyle/>
          <a:p>
            <a:pPr eaLnBrk="1" hangingPunct="1"/>
            <a:r>
              <a:rPr lang="en-US" sz="2800" b="1" dirty="0" smtClean="0"/>
              <a:t>Anchoring – Open Questions </a:t>
            </a:r>
            <a:endParaRPr lang="en-US" sz="2800" b="1" i="1" dirty="0" smtClean="0"/>
          </a:p>
        </p:txBody>
      </p:sp>
      <p:sp>
        <p:nvSpPr>
          <p:cNvPr id="18434" name="Content Placeholder 2"/>
          <p:cNvSpPr>
            <a:spLocks noGrp="1"/>
          </p:cNvSpPr>
          <p:nvPr>
            <p:ph idx="4294967295"/>
          </p:nvPr>
        </p:nvSpPr>
        <p:spPr>
          <a:xfrm>
            <a:off x="457200" y="990600"/>
            <a:ext cx="8229600" cy="4525963"/>
          </a:xfrm>
        </p:spPr>
        <p:txBody>
          <a:bodyPr/>
          <a:lstStyle/>
          <a:p>
            <a:pPr marL="0" indent="0">
              <a:buNone/>
            </a:pPr>
            <a:endParaRPr lang="en-US" sz="2000" b="1" dirty="0" smtClean="0"/>
          </a:p>
          <a:p>
            <a:pPr marL="457200" lvl="0" indent="-457200">
              <a:buFont typeface="+mj-lt"/>
              <a:buAutoNum type="arabicPeriod"/>
            </a:pPr>
            <a:r>
              <a:rPr lang="en-US" sz="2000" dirty="0"/>
              <a:t>Of the online teaching practices identified so far, which ones are truly “high-leverage” (and why)? Are we missing some other “high-leverage” online teaching practices?</a:t>
            </a:r>
          </a:p>
          <a:p>
            <a:pPr marL="457200" lvl="0" indent="-457200">
              <a:buFont typeface="+mj-lt"/>
              <a:buAutoNum type="arabicPeriod"/>
            </a:pPr>
            <a:r>
              <a:rPr lang="en-US" sz="2000" dirty="0"/>
              <a:t>Does our approach to developing “high-leverage” online teaching practices seem reasonable?  </a:t>
            </a:r>
          </a:p>
          <a:p>
            <a:pPr marL="457200" lvl="0" indent="-457200">
              <a:buFont typeface="+mj-lt"/>
              <a:buAutoNum type="arabicPeriod"/>
            </a:pPr>
            <a:r>
              <a:rPr lang="en-US" sz="2000" dirty="0"/>
              <a:t>What else could we do to develop effectively a specific “high-leverage” online teaching practice?</a:t>
            </a:r>
          </a:p>
          <a:p>
            <a:endParaRPr lang="en-US" sz="1800" dirty="0"/>
          </a:p>
          <a:p>
            <a:endParaRPr lang="en-US" sz="1800" dirty="0"/>
          </a:p>
          <a:p>
            <a:pPr marL="0" indent="0">
              <a:buNone/>
            </a:pPr>
            <a:endParaRPr lang="en-US" sz="1800" i="1" dirty="0" smtClean="0"/>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17</a:t>
            </a:fld>
            <a:endParaRPr lang="en-US" dirty="0"/>
          </a:p>
        </p:txBody>
      </p:sp>
    </p:spTree>
    <p:extLst>
      <p:ext uri="{BB962C8B-B14F-4D97-AF65-F5344CB8AC3E}">
        <p14:creationId xmlns:p14="http://schemas.microsoft.com/office/powerpoint/2010/main" val="27165259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DISCUSSING</a:t>
            </a:r>
            <a:endParaRPr lang="en-US" sz="2800" b="1" dirty="0"/>
          </a:p>
        </p:txBody>
      </p:sp>
      <p:sp>
        <p:nvSpPr>
          <p:cNvPr id="3" name="Content Placeholder 2"/>
          <p:cNvSpPr>
            <a:spLocks noGrp="1"/>
          </p:cNvSpPr>
          <p:nvPr>
            <p:ph idx="1"/>
          </p:nvPr>
        </p:nvSpPr>
        <p:spPr/>
        <p:txBody>
          <a:bodyPr/>
          <a:lstStyle/>
          <a:p>
            <a:pPr marL="0" indent="0">
              <a:buNone/>
            </a:pPr>
            <a:r>
              <a:rPr lang="en-US" sz="2400" dirty="0" smtClean="0"/>
              <a:t>At your table address the </a:t>
            </a:r>
            <a:r>
              <a:rPr lang="en-US" sz="2400" smtClean="0"/>
              <a:t>Essential Question OR </a:t>
            </a:r>
            <a:r>
              <a:rPr lang="en-US" sz="2400" dirty="0" smtClean="0"/>
              <a:t>any of the questions below:</a:t>
            </a:r>
          </a:p>
          <a:p>
            <a:pPr lvl="0"/>
            <a:r>
              <a:rPr lang="en-US" sz="2000" b="1" dirty="0"/>
              <a:t>Of the online teaching practices identified so far, which ones are truly “high-leverage” (and why)? Are we missing some other “high-leverage” online teaching practices?</a:t>
            </a:r>
          </a:p>
          <a:p>
            <a:pPr lvl="0"/>
            <a:r>
              <a:rPr lang="en-US" sz="2000" b="1" dirty="0"/>
              <a:t>Does our approach to developing “high-leverage” online teaching practices seem reasonable? </a:t>
            </a:r>
          </a:p>
          <a:p>
            <a:pPr lvl="0"/>
            <a:r>
              <a:rPr lang="en-US" sz="2000" b="1" dirty="0"/>
              <a:t>What else could we do to develop effectively a specific “high-leverage” online teaching practice</a:t>
            </a:r>
            <a:r>
              <a:rPr lang="en-US" sz="2000" b="1" dirty="0" smtClean="0"/>
              <a:t>?</a:t>
            </a:r>
          </a:p>
          <a:p>
            <a:pPr marL="0" lvl="0" indent="0">
              <a:buNone/>
            </a:pPr>
            <a:endParaRPr lang="en-US" sz="2400" dirty="0" smtClean="0"/>
          </a:p>
          <a:p>
            <a:pPr marL="0" lvl="0" indent="0">
              <a:buNone/>
            </a:pPr>
            <a:r>
              <a:rPr lang="en-US" sz="2400" dirty="0" smtClean="0"/>
              <a:t>Sharing of highlights will follow</a:t>
            </a:r>
            <a:endParaRPr lang="en-US" sz="2400" b="1" dirty="0"/>
          </a:p>
          <a:p>
            <a:pPr marL="0" indent="0">
              <a:buNone/>
            </a:pPr>
            <a:endParaRPr lang="en-US" sz="2400" dirty="0">
              <a:solidFill>
                <a:srgbClr val="6EA0B0"/>
              </a:solidFill>
              <a:latin typeface="+mj-lt"/>
            </a:endParaRPr>
          </a:p>
        </p:txBody>
      </p:sp>
    </p:spTree>
    <p:extLst>
      <p:ext uri="{BB962C8B-B14F-4D97-AF65-F5344CB8AC3E}">
        <p14:creationId xmlns:p14="http://schemas.microsoft.com/office/powerpoint/2010/main" val="13320114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2800" b="1" dirty="0" smtClean="0"/>
              <a:t>CONNECTING</a:t>
            </a:r>
            <a:endParaRPr lang="en-US" sz="2800" b="1" dirty="0"/>
          </a:p>
        </p:txBody>
      </p:sp>
      <p:sp>
        <p:nvSpPr>
          <p:cNvPr id="3" name="Content Placeholder 2"/>
          <p:cNvSpPr>
            <a:spLocks noGrp="1"/>
          </p:cNvSpPr>
          <p:nvPr>
            <p:ph idx="1"/>
          </p:nvPr>
        </p:nvSpPr>
        <p:spPr/>
        <p:txBody>
          <a:bodyPr/>
          <a:lstStyle/>
          <a:p>
            <a:pPr marL="0" indent="0">
              <a:buNone/>
            </a:pPr>
            <a:r>
              <a:rPr lang="en-US" sz="2400" dirty="0" smtClean="0"/>
              <a:t>Going around the room, each person can take a turn (or pass, if they’d prefer) to </a:t>
            </a:r>
            <a:r>
              <a:rPr lang="en-US" sz="2400" b="1" dirty="0" smtClean="0"/>
              <a:t>share a connection</a:t>
            </a:r>
            <a:r>
              <a:rPr lang="en-US" sz="2400" dirty="0" smtClean="0">
                <a:solidFill>
                  <a:schemeClr val="accent1"/>
                </a:solidFill>
              </a:rPr>
              <a:t> </a:t>
            </a:r>
            <a:r>
              <a:rPr lang="en-US" sz="2400" dirty="0" smtClean="0"/>
              <a:t>they see between what we’ve discussed and their own </a:t>
            </a:r>
            <a:r>
              <a:rPr lang="en-US" sz="2400" b="1" dirty="0" smtClean="0"/>
              <a:t>work, research, personal interests in Learning in the Digital Age</a:t>
            </a:r>
            <a:endParaRPr lang="en-US" sz="2400" b="1" dirty="0"/>
          </a:p>
        </p:txBody>
      </p:sp>
    </p:spTree>
    <p:extLst>
      <p:ext uri="{BB962C8B-B14F-4D97-AF65-F5344CB8AC3E}">
        <p14:creationId xmlns:p14="http://schemas.microsoft.com/office/powerpoint/2010/main" val="2114904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r>
              <a:rPr lang="en-US" sz="2800" b="1" dirty="0" smtClean="0"/>
              <a:t>Agenda </a:t>
            </a:r>
            <a:endParaRPr lang="en-US" sz="2400" b="1" i="1" dirty="0" smtClean="0"/>
          </a:p>
        </p:txBody>
      </p:sp>
      <p:sp>
        <p:nvSpPr>
          <p:cNvPr id="18434" name="Content Placeholder 2"/>
          <p:cNvSpPr>
            <a:spLocks noGrp="1"/>
          </p:cNvSpPr>
          <p:nvPr>
            <p:ph idx="4294967295"/>
          </p:nvPr>
        </p:nvSpPr>
        <p:spPr>
          <a:xfrm>
            <a:off x="457200" y="1295400"/>
            <a:ext cx="8229600" cy="4525963"/>
          </a:xfrm>
        </p:spPr>
        <p:txBody>
          <a:bodyPr/>
          <a:lstStyle/>
          <a:p>
            <a:r>
              <a:rPr lang="en-US" sz="2000" b="1" i="1" dirty="0" smtClean="0"/>
              <a:t>Essential question</a:t>
            </a:r>
            <a:r>
              <a:rPr lang="en-US" sz="2000" b="1" dirty="0" smtClean="0"/>
              <a:t>: </a:t>
            </a:r>
            <a:r>
              <a:rPr lang="en-US" sz="2000" i="1" dirty="0" smtClean="0"/>
              <a:t>What </a:t>
            </a:r>
            <a:r>
              <a:rPr lang="en-US" sz="2000" i="1" dirty="0"/>
              <a:t>are “high-leverage” </a:t>
            </a:r>
            <a:r>
              <a:rPr lang="en-US" sz="2000" i="1" u="sng" dirty="0"/>
              <a:t>online</a:t>
            </a:r>
            <a:r>
              <a:rPr lang="en-US" sz="2000" i="1" dirty="0"/>
              <a:t> teaching practices </a:t>
            </a:r>
            <a:r>
              <a:rPr lang="en-US" sz="2000" i="1" dirty="0" smtClean="0"/>
              <a:t>and how </a:t>
            </a:r>
            <a:r>
              <a:rPr lang="en-US" sz="2000" i="1" dirty="0"/>
              <a:t>can they best be developed?</a:t>
            </a:r>
            <a:endParaRPr lang="en-US" sz="2000" i="1" dirty="0" smtClean="0"/>
          </a:p>
          <a:p>
            <a:r>
              <a:rPr lang="en-US" sz="2000" b="1" i="1" dirty="0" smtClean="0"/>
              <a:t>Framing</a:t>
            </a:r>
            <a:r>
              <a:rPr lang="en-US" sz="2000" dirty="0"/>
              <a:t>: </a:t>
            </a:r>
          </a:p>
          <a:p>
            <a:pPr marL="722313" lvl="1" indent="-273050"/>
            <a:r>
              <a:rPr lang="en-US" sz="2000" dirty="0" smtClean="0"/>
              <a:t>Research on high-leverage teaching practices</a:t>
            </a:r>
            <a:endParaRPr lang="en-US" sz="2000" dirty="0"/>
          </a:p>
          <a:p>
            <a:r>
              <a:rPr lang="en-US" sz="2000" b="1" i="1" dirty="0" smtClean="0"/>
              <a:t>Anchoring/ shared example</a:t>
            </a:r>
            <a:r>
              <a:rPr lang="en-US" sz="2000" dirty="0" smtClean="0"/>
              <a:t>: </a:t>
            </a:r>
            <a:endParaRPr lang="en-US" sz="2000" dirty="0"/>
          </a:p>
          <a:p>
            <a:pPr lvl="1"/>
            <a:r>
              <a:rPr lang="en-US" sz="2000" dirty="0" smtClean="0"/>
              <a:t>Learning “high-leverage” online teaching practices in EDE484</a:t>
            </a:r>
            <a:endParaRPr lang="en-US" sz="2000" dirty="0"/>
          </a:p>
          <a:p>
            <a:r>
              <a:rPr lang="en-US" sz="2000" b="1" i="1" dirty="0"/>
              <a:t>Discussing</a:t>
            </a:r>
            <a:r>
              <a:rPr lang="en-US" sz="2000" dirty="0"/>
              <a:t>: </a:t>
            </a:r>
          </a:p>
          <a:p>
            <a:pPr lvl="1"/>
            <a:r>
              <a:rPr lang="en-US" sz="2000" dirty="0" smtClean="0"/>
              <a:t>Group discussion at tables</a:t>
            </a:r>
          </a:p>
          <a:p>
            <a:pPr lvl="1"/>
            <a:r>
              <a:rPr lang="en-US" sz="2000" dirty="0" smtClean="0"/>
              <a:t>Sharing</a:t>
            </a:r>
            <a:endParaRPr lang="en-US" sz="2000" dirty="0"/>
          </a:p>
          <a:p>
            <a:r>
              <a:rPr lang="en-US" sz="2000" b="1" i="1" dirty="0"/>
              <a:t>Connecting</a:t>
            </a:r>
            <a:r>
              <a:rPr lang="en-US" sz="2000" dirty="0"/>
              <a:t>:</a:t>
            </a:r>
          </a:p>
          <a:p>
            <a:pPr lvl="1"/>
            <a:r>
              <a:rPr lang="en-US" sz="2000" dirty="0"/>
              <a:t>Implications for you (your work/research)</a:t>
            </a:r>
          </a:p>
          <a:p>
            <a:r>
              <a:rPr lang="en-US" sz="2000" b="1" i="1" dirty="0"/>
              <a:t>Looking </a:t>
            </a:r>
            <a:r>
              <a:rPr lang="en-US" sz="2000" b="1" i="1" dirty="0" smtClean="0"/>
              <a:t>Ahead</a:t>
            </a:r>
            <a:endParaRPr lang="en-US" sz="2000" b="1" i="1" dirty="0"/>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2</a:t>
            </a:fld>
            <a:endParaRPr lang="en-US" dirty="0"/>
          </a:p>
        </p:txBody>
      </p:sp>
    </p:spTree>
    <p:extLst>
      <p:ext uri="{BB962C8B-B14F-4D97-AF65-F5344CB8AC3E}">
        <p14:creationId xmlns:p14="http://schemas.microsoft.com/office/powerpoint/2010/main" val="25337030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LOOKING AHEAD</a:t>
            </a:r>
            <a:endParaRPr lang="en-US" sz="2800" b="1" dirty="0"/>
          </a:p>
        </p:txBody>
      </p:sp>
      <p:sp>
        <p:nvSpPr>
          <p:cNvPr id="3" name="Content Placeholder 2"/>
          <p:cNvSpPr>
            <a:spLocks noGrp="1"/>
          </p:cNvSpPr>
          <p:nvPr>
            <p:ph idx="1"/>
          </p:nvPr>
        </p:nvSpPr>
        <p:spPr/>
        <p:txBody>
          <a:bodyPr/>
          <a:lstStyle/>
          <a:p>
            <a:r>
              <a:rPr lang="en-US" sz="2400" dirty="0" smtClean="0"/>
              <a:t>What’s on Blackboard</a:t>
            </a:r>
          </a:p>
          <a:p>
            <a:r>
              <a:rPr lang="en-US" sz="2400" dirty="0" smtClean="0"/>
              <a:t>Follow-up discussion on this topic during the next </a:t>
            </a:r>
            <a:r>
              <a:rPr lang="en-US" sz="2400" dirty="0" err="1" smtClean="0"/>
              <a:t>LiDA</a:t>
            </a:r>
            <a:r>
              <a:rPr lang="en-US" sz="2400" dirty="0" smtClean="0"/>
              <a:t> session: December 2</a:t>
            </a:r>
          </a:p>
          <a:p>
            <a:r>
              <a:rPr lang="en-US" sz="2400" dirty="0" smtClean="0"/>
              <a:t>Next study session essential question: </a:t>
            </a:r>
          </a:p>
          <a:p>
            <a:pPr marL="448056" lvl="1" indent="0">
              <a:buNone/>
            </a:pPr>
            <a:r>
              <a:rPr lang="en-US" sz="2400" b="1" dirty="0" smtClean="0"/>
              <a:t>What </a:t>
            </a:r>
            <a:r>
              <a:rPr lang="en-US" sz="2400" b="1" dirty="0"/>
              <a:t>impact could MOOCs have on the future of education</a:t>
            </a:r>
            <a:r>
              <a:rPr lang="en-US" sz="2400" b="1" dirty="0" smtClean="0"/>
              <a:t>?</a:t>
            </a:r>
            <a:r>
              <a:rPr lang="en-US" sz="2400" dirty="0" smtClean="0">
                <a:solidFill>
                  <a:srgbClr val="6EA0B0"/>
                </a:solidFill>
              </a:rPr>
              <a:t> </a:t>
            </a:r>
            <a:endParaRPr lang="en-US" sz="2400" dirty="0">
              <a:solidFill>
                <a:srgbClr val="6EA0B0"/>
              </a:solidFill>
            </a:endParaRPr>
          </a:p>
        </p:txBody>
      </p:sp>
    </p:spTree>
    <p:extLst>
      <p:ext uri="{BB962C8B-B14F-4D97-AF65-F5344CB8AC3E}">
        <p14:creationId xmlns:p14="http://schemas.microsoft.com/office/powerpoint/2010/main" val="2161667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r>
              <a:rPr lang="en-US" sz="2800" b="1" dirty="0" smtClean="0"/>
              <a:t>FRAMING</a:t>
            </a:r>
            <a:endParaRPr lang="en-US" sz="2400" b="1" i="1" dirty="0" smtClean="0"/>
          </a:p>
        </p:txBody>
      </p:sp>
      <p:sp>
        <p:nvSpPr>
          <p:cNvPr id="18434" name="Content Placeholder 2"/>
          <p:cNvSpPr>
            <a:spLocks noGrp="1"/>
          </p:cNvSpPr>
          <p:nvPr>
            <p:ph idx="4294967295"/>
          </p:nvPr>
        </p:nvSpPr>
        <p:spPr>
          <a:xfrm>
            <a:off x="457200" y="1295400"/>
            <a:ext cx="8229600" cy="4525963"/>
          </a:xfrm>
        </p:spPr>
        <p:txBody>
          <a:bodyPr/>
          <a:lstStyle/>
          <a:p>
            <a:pPr marL="0" indent="0" algn="ctr">
              <a:buNone/>
            </a:pPr>
            <a:r>
              <a:rPr lang="en-US" sz="2400" b="1" dirty="0"/>
              <a:t>Highlights of research on </a:t>
            </a:r>
            <a:endParaRPr lang="en-US" sz="2400" b="1" dirty="0" smtClean="0"/>
          </a:p>
          <a:p>
            <a:pPr marL="0" indent="0" algn="ctr">
              <a:buNone/>
            </a:pPr>
            <a:r>
              <a:rPr lang="en-US" sz="2400" b="1" dirty="0" smtClean="0"/>
              <a:t>high-leverage </a:t>
            </a:r>
            <a:r>
              <a:rPr lang="en-US" sz="2400" b="1" dirty="0"/>
              <a:t>teaching practices in teacher education</a:t>
            </a:r>
            <a:endParaRPr lang="en-US" sz="2400" b="1" dirty="0" smtClean="0"/>
          </a:p>
          <a:p>
            <a:pPr marL="0" indent="0">
              <a:buNone/>
            </a:pPr>
            <a:endParaRPr lang="en-US" sz="2000" b="1" dirty="0"/>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3</a:t>
            </a:fld>
            <a:endParaRPr lang="en-US" dirty="0"/>
          </a:p>
        </p:txBody>
      </p:sp>
    </p:spTree>
    <p:extLst>
      <p:ext uri="{BB962C8B-B14F-4D97-AF65-F5344CB8AC3E}">
        <p14:creationId xmlns:p14="http://schemas.microsoft.com/office/powerpoint/2010/main" val="65211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r>
              <a:rPr lang="en-US" sz="2800" b="1" dirty="0" smtClean="0"/>
              <a:t>Framing – Key Definitions</a:t>
            </a:r>
            <a:endParaRPr lang="en-US" sz="2400" b="1" i="1" dirty="0" smtClean="0"/>
          </a:p>
        </p:txBody>
      </p:sp>
      <p:sp>
        <p:nvSpPr>
          <p:cNvPr id="18434" name="Content Placeholder 2"/>
          <p:cNvSpPr>
            <a:spLocks noGrp="1"/>
          </p:cNvSpPr>
          <p:nvPr>
            <p:ph idx="4294967295"/>
          </p:nvPr>
        </p:nvSpPr>
        <p:spPr>
          <a:xfrm>
            <a:off x="457200" y="1295400"/>
            <a:ext cx="8229600" cy="4525963"/>
          </a:xfrm>
        </p:spPr>
        <p:txBody>
          <a:bodyPr/>
          <a:lstStyle/>
          <a:p>
            <a:r>
              <a:rPr lang="en-US" sz="2000" b="1" dirty="0" smtClean="0"/>
              <a:t>Teaching practice = </a:t>
            </a:r>
            <a:r>
              <a:rPr lang="en-US" sz="2000" dirty="0" smtClean="0"/>
              <a:t>actions that teachers do habitually or routinely to support learning</a:t>
            </a:r>
            <a:endParaRPr lang="en-US" sz="2000" b="1" dirty="0" smtClean="0"/>
          </a:p>
          <a:p>
            <a:r>
              <a:rPr lang="en-US" sz="2000" b="1" dirty="0" smtClean="0"/>
              <a:t>High-leverage </a:t>
            </a:r>
            <a:r>
              <a:rPr lang="en-US" sz="2000" b="1" dirty="0"/>
              <a:t>teaching </a:t>
            </a:r>
            <a:r>
              <a:rPr lang="en-US" sz="2000" b="1" dirty="0" smtClean="0"/>
              <a:t>practices</a:t>
            </a:r>
            <a:r>
              <a:rPr lang="en-US" sz="2000" dirty="0" smtClean="0"/>
              <a:t> (HLTP) = a core set of practices that have the greatest im</a:t>
            </a:r>
            <a:r>
              <a:rPr lang="en-US" sz="2000" dirty="0"/>
              <a:t>p</a:t>
            </a:r>
            <a:r>
              <a:rPr lang="en-US" sz="2000" dirty="0" smtClean="0"/>
              <a:t>act on student learning  </a:t>
            </a:r>
            <a:endParaRPr lang="en-US" sz="2000" dirty="0"/>
          </a:p>
          <a:p>
            <a:r>
              <a:rPr lang="en-US" sz="2000" b="1" dirty="0" smtClean="0"/>
              <a:t>Micro-practice</a:t>
            </a:r>
            <a:r>
              <a:rPr lang="en-US" sz="2000" b="1" i="1" dirty="0" smtClean="0"/>
              <a:t> = </a:t>
            </a:r>
            <a:r>
              <a:rPr lang="en-US" sz="2000" dirty="0" smtClean="0"/>
              <a:t>specific component/aspects of a teaching practice that need to be learned to enact the practice effectively</a:t>
            </a:r>
          </a:p>
          <a:p>
            <a:endParaRPr lang="en-US" sz="2000" dirty="0"/>
          </a:p>
          <a:p>
            <a:pPr marL="0" indent="0">
              <a:buNone/>
            </a:pPr>
            <a:r>
              <a:rPr lang="en-US" sz="1800" i="1" dirty="0" smtClean="0"/>
              <a:t>(From </a:t>
            </a:r>
            <a:r>
              <a:rPr lang="en-US" sz="1800" i="1" dirty="0" err="1" smtClean="0"/>
              <a:t>Hlas</a:t>
            </a:r>
            <a:r>
              <a:rPr lang="en-US" sz="1800" i="1" dirty="0" smtClean="0"/>
              <a:t> &amp; </a:t>
            </a:r>
            <a:r>
              <a:rPr lang="en-US" sz="1800" i="1" dirty="0" err="1" smtClean="0"/>
              <a:t>Hlas</a:t>
            </a:r>
            <a:r>
              <a:rPr lang="en-US" sz="1800" i="1" dirty="0" smtClean="0"/>
              <a:t>, 2012)</a:t>
            </a:r>
            <a:endParaRPr lang="en-US" sz="1800" i="1" dirty="0"/>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4</a:t>
            </a:fld>
            <a:endParaRPr lang="en-US" dirty="0"/>
          </a:p>
        </p:txBody>
      </p:sp>
    </p:spTree>
    <p:extLst>
      <p:ext uri="{BB962C8B-B14F-4D97-AF65-F5344CB8AC3E}">
        <p14:creationId xmlns:p14="http://schemas.microsoft.com/office/powerpoint/2010/main" val="3631058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r>
              <a:rPr lang="en-US" sz="2800" b="1" dirty="0" smtClean="0"/>
              <a:t>Framing – Examples of HLTPs</a:t>
            </a:r>
            <a:endParaRPr lang="en-US" sz="2400" b="1" i="1" dirty="0" smtClean="0"/>
          </a:p>
        </p:txBody>
      </p:sp>
      <p:sp>
        <p:nvSpPr>
          <p:cNvPr id="18434" name="Content Placeholder 2"/>
          <p:cNvSpPr>
            <a:spLocks noGrp="1"/>
          </p:cNvSpPr>
          <p:nvPr>
            <p:ph idx="4294967295"/>
          </p:nvPr>
        </p:nvSpPr>
        <p:spPr>
          <a:xfrm>
            <a:off x="457200" y="1295400"/>
            <a:ext cx="8229600" cy="4525963"/>
          </a:xfrm>
        </p:spPr>
        <p:txBody>
          <a:bodyPr/>
          <a:lstStyle/>
          <a:p>
            <a:r>
              <a:rPr lang="en-US" sz="2000" dirty="0" smtClean="0"/>
              <a:t>Appraising, choosing and modifying tasks and texts for a specific goal</a:t>
            </a:r>
          </a:p>
          <a:p>
            <a:r>
              <a:rPr lang="en-US" sz="2000" dirty="0" smtClean="0"/>
              <a:t>Designing a sequence of lessons towards a specific learning goal</a:t>
            </a:r>
          </a:p>
          <a:p>
            <a:r>
              <a:rPr lang="en-US" sz="2000" dirty="0" smtClean="0"/>
              <a:t>Leading </a:t>
            </a:r>
            <a:r>
              <a:rPr lang="en-US" sz="2000" dirty="0"/>
              <a:t>a whole class discussion</a:t>
            </a:r>
          </a:p>
          <a:p>
            <a:r>
              <a:rPr lang="en-US" sz="2000" dirty="0"/>
              <a:t>Setting up and managing small group work</a:t>
            </a:r>
          </a:p>
          <a:p>
            <a:r>
              <a:rPr lang="en-US" sz="2000" dirty="0"/>
              <a:t>Eliciting and interpreting individual students’ thinking</a:t>
            </a:r>
          </a:p>
          <a:p>
            <a:r>
              <a:rPr lang="en-US" sz="2000" dirty="0" smtClean="0"/>
              <a:t>Providing oral and written feedback to students on their work</a:t>
            </a:r>
          </a:p>
          <a:p>
            <a:r>
              <a:rPr lang="en-US" sz="2000" dirty="0" smtClean="0"/>
              <a:t>Implementing organizational routines, procedures and strategies to support a learning environment</a:t>
            </a:r>
          </a:p>
          <a:p>
            <a:endParaRPr lang="en-US" sz="2000" b="1" dirty="0"/>
          </a:p>
          <a:p>
            <a:pPr marL="0" indent="0">
              <a:buNone/>
            </a:pPr>
            <a:r>
              <a:rPr lang="en-US" sz="1800" i="1" dirty="0" smtClean="0"/>
              <a:t>(From current </a:t>
            </a:r>
            <a:r>
              <a:rPr lang="en-US" sz="1800" i="1" dirty="0" err="1" smtClean="0"/>
              <a:t>TeachingWorks</a:t>
            </a:r>
            <a:r>
              <a:rPr lang="en-US" sz="1800" i="1" dirty="0" smtClean="0"/>
              <a:t> website, 2015)</a:t>
            </a:r>
            <a:endParaRPr lang="en-US" sz="1800" i="1" dirty="0"/>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5</a:t>
            </a:fld>
            <a:endParaRPr lang="en-US" dirty="0"/>
          </a:p>
        </p:txBody>
      </p:sp>
    </p:spTree>
    <p:extLst>
      <p:ext uri="{BB962C8B-B14F-4D97-AF65-F5344CB8AC3E}">
        <p14:creationId xmlns:p14="http://schemas.microsoft.com/office/powerpoint/2010/main" val="982431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r>
              <a:rPr lang="en-US" sz="2800" b="1" dirty="0" smtClean="0"/>
              <a:t>Framing – Key Assumptions</a:t>
            </a:r>
            <a:endParaRPr lang="en-US" sz="2800" b="1" i="1" dirty="0" smtClean="0"/>
          </a:p>
        </p:txBody>
      </p:sp>
      <p:sp>
        <p:nvSpPr>
          <p:cNvPr id="18434" name="Content Placeholder 2"/>
          <p:cNvSpPr>
            <a:spLocks noGrp="1"/>
          </p:cNvSpPr>
          <p:nvPr>
            <p:ph idx="4294967295"/>
          </p:nvPr>
        </p:nvSpPr>
        <p:spPr>
          <a:xfrm>
            <a:off x="457200" y="1295400"/>
            <a:ext cx="8229600" cy="4525963"/>
          </a:xfrm>
        </p:spPr>
        <p:txBody>
          <a:bodyPr/>
          <a:lstStyle/>
          <a:p>
            <a:r>
              <a:rPr lang="en-US" sz="2000" dirty="0"/>
              <a:t>High-leverage teaching </a:t>
            </a:r>
            <a:r>
              <a:rPr lang="en-US" sz="2000" dirty="0" smtClean="0"/>
              <a:t>practices, when executed proficiently, increase the likelihood that teaching will promote student learning across a broad range of content, contexts and age levels </a:t>
            </a:r>
            <a:r>
              <a:rPr lang="en-US" sz="2000" i="1" dirty="0" smtClean="0"/>
              <a:t>(CAVEAT: not clear how the set of HLTP is identified and if everyone agrees)</a:t>
            </a:r>
            <a:endParaRPr lang="en-US" sz="2000" b="1" dirty="0" smtClean="0"/>
          </a:p>
          <a:p>
            <a:pPr lvl="1"/>
            <a:r>
              <a:rPr lang="en-US" sz="1600" dirty="0" smtClean="0"/>
              <a:t>NOTE: This is counter </a:t>
            </a:r>
            <a:r>
              <a:rPr lang="en-US" sz="1600" dirty="0"/>
              <a:t>to a view of teaching as “improvisational, uncertain, and impervious to specification” </a:t>
            </a:r>
            <a:r>
              <a:rPr lang="en-US" sz="1600" i="1" dirty="0"/>
              <a:t>(Ball &amp; Forzani, 2009)</a:t>
            </a:r>
            <a:endParaRPr lang="en-US" sz="1600" dirty="0"/>
          </a:p>
          <a:p>
            <a:r>
              <a:rPr lang="en-US" sz="2000" dirty="0" smtClean="0"/>
              <a:t>For novice teachers, learning to execute a small set of high-leverage </a:t>
            </a:r>
            <a:r>
              <a:rPr lang="en-US" sz="2000" dirty="0"/>
              <a:t>teaching </a:t>
            </a:r>
            <a:r>
              <a:rPr lang="en-US" sz="2000" dirty="0" smtClean="0"/>
              <a:t>practices proficiently can be the best “return on investment” </a:t>
            </a:r>
            <a:endParaRPr lang="en-US" sz="2000" dirty="0"/>
          </a:p>
          <a:p>
            <a:r>
              <a:rPr lang="en-US" sz="2000" dirty="0" smtClean="0"/>
              <a:t>There are more and less effective ways for novice teachers to learn to enact high-leverage </a:t>
            </a:r>
            <a:r>
              <a:rPr lang="en-US" sz="2000" dirty="0"/>
              <a:t>teaching </a:t>
            </a:r>
            <a:r>
              <a:rPr lang="en-US" sz="2000" dirty="0" smtClean="0"/>
              <a:t>practices </a:t>
            </a:r>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6</a:t>
            </a:fld>
            <a:endParaRPr lang="en-US" dirty="0"/>
          </a:p>
        </p:txBody>
      </p:sp>
    </p:spTree>
    <p:extLst>
      <p:ext uri="{BB962C8B-B14F-4D97-AF65-F5344CB8AC3E}">
        <p14:creationId xmlns:p14="http://schemas.microsoft.com/office/powerpoint/2010/main" val="1785520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r>
              <a:rPr lang="en-US" sz="2800" b="1" dirty="0" smtClean="0"/>
              <a:t>Framing – Key Features of HLTPs</a:t>
            </a:r>
            <a:endParaRPr lang="en-US" sz="2800" b="1" i="1" dirty="0" smtClean="0"/>
          </a:p>
        </p:txBody>
      </p:sp>
      <p:sp>
        <p:nvSpPr>
          <p:cNvPr id="18434" name="Content Placeholder 2"/>
          <p:cNvSpPr>
            <a:spLocks noGrp="1"/>
          </p:cNvSpPr>
          <p:nvPr>
            <p:ph idx="4294967295"/>
          </p:nvPr>
        </p:nvSpPr>
        <p:spPr>
          <a:xfrm>
            <a:off x="457200" y="1295400"/>
            <a:ext cx="8229600" cy="4525963"/>
          </a:xfrm>
        </p:spPr>
        <p:txBody>
          <a:bodyPr/>
          <a:lstStyle/>
          <a:p>
            <a:pPr marL="457200" indent="-457200">
              <a:buFont typeface="+mj-lt"/>
              <a:buAutoNum type="arabicPeriod"/>
            </a:pPr>
            <a:r>
              <a:rPr lang="en-US" sz="2000" dirty="0" smtClean="0"/>
              <a:t>Effective in advancing students’ learning</a:t>
            </a:r>
          </a:p>
          <a:p>
            <a:pPr marL="457200" indent="-457200">
              <a:buFont typeface="+mj-lt"/>
              <a:buAutoNum type="arabicPeriod"/>
            </a:pPr>
            <a:r>
              <a:rPr lang="en-US" sz="2000" dirty="0" smtClean="0"/>
              <a:t>Effective in using and managing student differences, and in confronting inequities</a:t>
            </a:r>
          </a:p>
          <a:p>
            <a:pPr marL="457200" indent="-457200">
              <a:buFont typeface="+mj-lt"/>
              <a:buAutoNum type="arabicPeriod"/>
            </a:pPr>
            <a:r>
              <a:rPr lang="en-US" sz="2000" dirty="0" smtClean="0"/>
              <a:t>Useful across many contexts, content, and age levels</a:t>
            </a:r>
          </a:p>
          <a:p>
            <a:pPr marL="457200" indent="-457200">
              <a:buFont typeface="+mj-lt"/>
              <a:buAutoNum type="arabicPeriod"/>
            </a:pPr>
            <a:r>
              <a:rPr lang="en-US" sz="2000" dirty="0" smtClean="0"/>
              <a:t>Can be assessed</a:t>
            </a:r>
          </a:p>
          <a:p>
            <a:pPr marL="457200" indent="-457200">
              <a:buFont typeface="+mj-lt"/>
              <a:buAutoNum type="arabicPeriod"/>
            </a:pPr>
            <a:r>
              <a:rPr lang="en-US" sz="2000" dirty="0" smtClean="0"/>
              <a:t>Serve as building blocks for learning practice</a:t>
            </a:r>
          </a:p>
          <a:p>
            <a:pPr marL="457200" indent="-457200">
              <a:buFont typeface="+mj-lt"/>
              <a:buAutoNum type="arabicPeriod"/>
            </a:pPr>
            <a:r>
              <a:rPr lang="en-US" sz="2000" dirty="0" smtClean="0"/>
              <a:t>Can be unpacked and taught to beginners</a:t>
            </a:r>
          </a:p>
          <a:p>
            <a:pPr marL="457200" indent="-457200">
              <a:buFont typeface="+mj-lt"/>
              <a:buAutoNum type="arabicPeriod"/>
            </a:pPr>
            <a:r>
              <a:rPr lang="en-US" sz="2000" dirty="0" smtClean="0"/>
              <a:t>Can be justified and made convincing to teacher candidates (and others) as meaningful and useful for becoming skilled practitioners</a:t>
            </a:r>
          </a:p>
          <a:p>
            <a:pPr marL="457200" indent="-457200">
              <a:buFont typeface="+mj-lt"/>
              <a:buAutoNum type="arabicPeriod"/>
            </a:pPr>
            <a:r>
              <a:rPr lang="en-US" sz="2000" dirty="0" smtClean="0"/>
              <a:t>Are unlikely to be learned well only through experience</a:t>
            </a:r>
          </a:p>
          <a:p>
            <a:pPr marL="457200" indent="-457200">
              <a:buFont typeface="+mj-lt"/>
              <a:buAutoNum type="arabicPeriod"/>
            </a:pPr>
            <a:endParaRPr lang="en-US" sz="2000" dirty="0"/>
          </a:p>
          <a:p>
            <a:pPr marL="0" indent="0">
              <a:buNone/>
            </a:pPr>
            <a:r>
              <a:rPr lang="en-US" sz="1800" i="1" dirty="0" smtClean="0"/>
              <a:t>(Adapted from </a:t>
            </a:r>
            <a:r>
              <a:rPr lang="en-US" sz="1800" i="1" dirty="0" err="1"/>
              <a:t>Hlas</a:t>
            </a:r>
            <a:r>
              <a:rPr lang="en-US" sz="1800" i="1" dirty="0"/>
              <a:t> &amp; </a:t>
            </a:r>
            <a:r>
              <a:rPr lang="en-US" sz="1800" i="1" dirty="0" err="1"/>
              <a:t>Hlas</a:t>
            </a:r>
            <a:r>
              <a:rPr lang="en-US" sz="1800" i="1" dirty="0"/>
              <a:t>, 2012)</a:t>
            </a:r>
            <a:endParaRPr lang="en-US" sz="1800" dirty="0"/>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7</a:t>
            </a:fld>
            <a:endParaRPr lang="en-US" dirty="0"/>
          </a:p>
        </p:txBody>
      </p:sp>
    </p:spTree>
    <p:extLst>
      <p:ext uri="{BB962C8B-B14F-4D97-AF65-F5344CB8AC3E}">
        <p14:creationId xmlns:p14="http://schemas.microsoft.com/office/powerpoint/2010/main" val="1763684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r>
              <a:rPr lang="en-US" sz="2800" b="1" dirty="0" smtClean="0"/>
              <a:t>Framing – Key Features of HLTPs</a:t>
            </a:r>
            <a:endParaRPr lang="en-US" sz="2800" b="1" i="1" dirty="0" smtClean="0"/>
          </a:p>
        </p:txBody>
      </p:sp>
      <p:sp>
        <p:nvSpPr>
          <p:cNvPr id="18434" name="Content Placeholder 2"/>
          <p:cNvSpPr>
            <a:spLocks noGrp="1"/>
          </p:cNvSpPr>
          <p:nvPr>
            <p:ph idx="4294967295"/>
          </p:nvPr>
        </p:nvSpPr>
        <p:spPr>
          <a:xfrm>
            <a:off x="457200" y="1295400"/>
            <a:ext cx="8229600" cy="4525963"/>
          </a:xfrm>
        </p:spPr>
        <p:txBody>
          <a:bodyPr/>
          <a:lstStyle/>
          <a:p>
            <a:pPr marL="457200" indent="-457200">
              <a:buFont typeface="+mj-lt"/>
              <a:buAutoNum type="arabicPeriod"/>
            </a:pPr>
            <a:r>
              <a:rPr lang="en-US" sz="2000" dirty="0" smtClean="0"/>
              <a:t>Effective in advancing students’ learning</a:t>
            </a:r>
          </a:p>
          <a:p>
            <a:pPr marL="457200" indent="-457200">
              <a:buFont typeface="+mj-lt"/>
              <a:buAutoNum type="arabicPeriod"/>
            </a:pPr>
            <a:r>
              <a:rPr lang="en-US" sz="2000" dirty="0" smtClean="0"/>
              <a:t>Effective in using and managing student differences, and in confronting inequities</a:t>
            </a:r>
          </a:p>
          <a:p>
            <a:pPr marL="457200" indent="-457200">
              <a:buFont typeface="+mj-lt"/>
              <a:buAutoNum type="arabicPeriod"/>
            </a:pPr>
            <a:r>
              <a:rPr lang="en-US" sz="2000" b="1" dirty="0" smtClean="0"/>
              <a:t>Useful across many contexts, content, and age levels</a:t>
            </a:r>
          </a:p>
          <a:p>
            <a:pPr marL="457200" indent="-457200">
              <a:buFont typeface="+mj-lt"/>
              <a:buAutoNum type="arabicPeriod"/>
            </a:pPr>
            <a:r>
              <a:rPr lang="en-US" sz="2000" dirty="0" smtClean="0"/>
              <a:t>Can be assessed</a:t>
            </a:r>
          </a:p>
          <a:p>
            <a:pPr marL="457200" indent="-457200">
              <a:buFont typeface="+mj-lt"/>
              <a:buAutoNum type="arabicPeriod"/>
            </a:pPr>
            <a:r>
              <a:rPr lang="en-US" sz="2000" dirty="0" smtClean="0"/>
              <a:t>Serve as building blocks for learning practice</a:t>
            </a:r>
          </a:p>
          <a:p>
            <a:pPr marL="457200" indent="-457200">
              <a:buFont typeface="+mj-lt"/>
              <a:buAutoNum type="arabicPeriod"/>
            </a:pPr>
            <a:r>
              <a:rPr lang="en-US" sz="2000" b="1" dirty="0" smtClean="0"/>
              <a:t>Can be unpacked and taught to beginners</a:t>
            </a:r>
          </a:p>
          <a:p>
            <a:pPr marL="457200" indent="-457200">
              <a:buFont typeface="+mj-lt"/>
              <a:buAutoNum type="arabicPeriod"/>
            </a:pPr>
            <a:r>
              <a:rPr lang="en-US" sz="2000" dirty="0" smtClean="0"/>
              <a:t>Can be justified and made convincing to teacher candidates (and others) as meaningful and useful for becoming skilled practitioners</a:t>
            </a:r>
          </a:p>
          <a:p>
            <a:pPr marL="457200" indent="-457200">
              <a:buFont typeface="+mj-lt"/>
              <a:buAutoNum type="arabicPeriod"/>
            </a:pPr>
            <a:r>
              <a:rPr lang="en-US" sz="2000" b="1" dirty="0" smtClean="0"/>
              <a:t>Are unlikely to be learned well only through experience</a:t>
            </a:r>
          </a:p>
          <a:p>
            <a:pPr marL="457200" indent="-457200">
              <a:buFont typeface="+mj-lt"/>
              <a:buAutoNum type="arabicPeriod"/>
            </a:pPr>
            <a:endParaRPr lang="en-US" sz="2000" dirty="0"/>
          </a:p>
          <a:p>
            <a:pPr marL="0" indent="0">
              <a:buNone/>
            </a:pPr>
            <a:r>
              <a:rPr lang="en-US" sz="1800" i="1" dirty="0" smtClean="0"/>
              <a:t>(Adapted from </a:t>
            </a:r>
            <a:r>
              <a:rPr lang="en-US" sz="1800" i="1" dirty="0" err="1"/>
              <a:t>Hlas</a:t>
            </a:r>
            <a:r>
              <a:rPr lang="en-US" sz="1800" i="1" dirty="0"/>
              <a:t> &amp; </a:t>
            </a:r>
            <a:r>
              <a:rPr lang="en-US" sz="1800" i="1" dirty="0" err="1"/>
              <a:t>Hlas</a:t>
            </a:r>
            <a:r>
              <a:rPr lang="en-US" sz="1800" i="1" dirty="0"/>
              <a:t>, 2012)</a:t>
            </a:r>
            <a:endParaRPr lang="en-US" sz="1800" dirty="0"/>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8</a:t>
            </a:fld>
            <a:endParaRPr lang="en-US" dirty="0"/>
          </a:p>
        </p:txBody>
      </p:sp>
    </p:spTree>
    <p:extLst>
      <p:ext uri="{BB962C8B-B14F-4D97-AF65-F5344CB8AC3E}">
        <p14:creationId xmlns:p14="http://schemas.microsoft.com/office/powerpoint/2010/main" val="21107676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457200" y="76200"/>
            <a:ext cx="8229600" cy="1341438"/>
          </a:xfrm>
        </p:spPr>
        <p:txBody>
          <a:bodyPr/>
          <a:lstStyle/>
          <a:p>
            <a:pPr eaLnBrk="1" hangingPunct="1"/>
            <a:r>
              <a:rPr lang="en-US" sz="2800" b="1" dirty="0" smtClean="0"/>
              <a:t>Framing – Example of unpacking “micro-practices”</a:t>
            </a:r>
            <a:endParaRPr lang="en-US" sz="2800" b="1" i="1" dirty="0" smtClean="0"/>
          </a:p>
        </p:txBody>
      </p:sp>
      <p:sp>
        <p:nvSpPr>
          <p:cNvPr id="18434" name="Content Placeholder 2"/>
          <p:cNvSpPr>
            <a:spLocks noGrp="1"/>
          </p:cNvSpPr>
          <p:nvPr>
            <p:ph idx="4294967295"/>
          </p:nvPr>
        </p:nvSpPr>
        <p:spPr>
          <a:xfrm>
            <a:off x="457200" y="990600"/>
            <a:ext cx="8229600" cy="4525963"/>
          </a:xfrm>
        </p:spPr>
        <p:txBody>
          <a:bodyPr/>
          <a:lstStyle/>
          <a:p>
            <a:pPr marL="0" indent="0">
              <a:buNone/>
            </a:pPr>
            <a:r>
              <a:rPr lang="en-US" sz="2000" b="1" dirty="0" smtClean="0"/>
              <a:t>Leading a discussion:</a:t>
            </a:r>
          </a:p>
          <a:p>
            <a:pPr marL="457200" indent="-457200">
              <a:buFont typeface="+mj-lt"/>
              <a:buAutoNum type="arabicPeriod"/>
            </a:pPr>
            <a:r>
              <a:rPr lang="en-US" sz="1800" dirty="0" smtClean="0"/>
              <a:t>Launching the discussion/purpose setting</a:t>
            </a:r>
          </a:p>
          <a:p>
            <a:pPr marL="457200" indent="-457200">
              <a:buFont typeface="+mj-lt"/>
              <a:buAutoNum type="arabicPeriod"/>
            </a:pPr>
            <a:r>
              <a:rPr lang="en-US" sz="1800" dirty="0" smtClean="0"/>
              <a:t>Using students’ ideas to advance the discussion</a:t>
            </a:r>
          </a:p>
          <a:p>
            <a:pPr marL="457200" indent="-457200">
              <a:buFont typeface="+mj-lt"/>
              <a:buAutoNum type="arabicPeriod"/>
            </a:pPr>
            <a:r>
              <a:rPr lang="en-US" sz="1800" dirty="0" smtClean="0"/>
              <a:t>Eliciting, scaffolding and following up students’ contributions</a:t>
            </a:r>
          </a:p>
          <a:p>
            <a:pPr marL="457200" indent="-457200">
              <a:buFont typeface="+mj-lt"/>
              <a:buAutoNum type="arabicPeriod"/>
            </a:pPr>
            <a:r>
              <a:rPr lang="en-US" sz="1800" dirty="0" smtClean="0"/>
              <a:t>Managing multiple ideas</a:t>
            </a:r>
          </a:p>
          <a:p>
            <a:pPr marL="457200" indent="-457200">
              <a:buFont typeface="+mj-lt"/>
              <a:buAutoNum type="arabicPeriod"/>
            </a:pPr>
            <a:r>
              <a:rPr lang="en-US" sz="1800" dirty="0" smtClean="0"/>
              <a:t>Making public records of the discussion </a:t>
            </a:r>
            <a:r>
              <a:rPr lang="en-US" sz="1800" i="1" dirty="0" smtClean="0"/>
              <a:t>(selecting ideas to be recorded; “re-voicing” original contributions)</a:t>
            </a:r>
          </a:p>
          <a:p>
            <a:pPr marL="457200" indent="-457200">
              <a:buFont typeface="+mj-lt"/>
              <a:buAutoNum type="arabicPeriod"/>
            </a:pPr>
            <a:r>
              <a:rPr lang="en-US" sz="1800" dirty="0" smtClean="0"/>
              <a:t>Using language that is accurate yet accessible to students </a:t>
            </a:r>
          </a:p>
          <a:p>
            <a:pPr marL="457200" indent="-457200">
              <a:buFont typeface="+mj-lt"/>
              <a:buAutoNum type="arabicPeriod"/>
            </a:pPr>
            <a:r>
              <a:rPr lang="en-US" sz="1800" dirty="0" smtClean="0"/>
              <a:t>Identifying and highlighting the core of an idea/explanation</a:t>
            </a:r>
          </a:p>
          <a:p>
            <a:pPr marL="457200" indent="-457200">
              <a:buFont typeface="+mj-lt"/>
              <a:buAutoNum type="arabicPeriod"/>
            </a:pPr>
            <a:r>
              <a:rPr lang="en-US" sz="1800" dirty="0" smtClean="0"/>
              <a:t>Working with students’ errors and misconceptions</a:t>
            </a:r>
          </a:p>
          <a:p>
            <a:pPr marL="457200" indent="-457200">
              <a:buFont typeface="+mj-lt"/>
              <a:buAutoNum type="arabicPeriod"/>
            </a:pPr>
            <a:r>
              <a:rPr lang="en-US" sz="1800" dirty="0" smtClean="0"/>
              <a:t>Clarifying terms</a:t>
            </a:r>
          </a:p>
          <a:p>
            <a:pPr marL="457200" indent="-457200">
              <a:buFont typeface="+mj-lt"/>
              <a:buAutoNum type="arabicPeriod"/>
            </a:pPr>
            <a:r>
              <a:rPr lang="en-US" sz="1800" dirty="0" smtClean="0"/>
              <a:t>Asking students to ground discussion in shared knowledge and terms</a:t>
            </a:r>
          </a:p>
          <a:p>
            <a:pPr marL="457200" indent="-457200">
              <a:buFont typeface="+mj-lt"/>
              <a:buAutoNum type="arabicPeriod"/>
            </a:pPr>
            <a:r>
              <a:rPr lang="en-US" sz="1800" dirty="0" smtClean="0"/>
              <a:t>Engaging different students equitably</a:t>
            </a:r>
          </a:p>
          <a:p>
            <a:pPr marL="457200" indent="-457200">
              <a:buFont typeface="+mj-lt"/>
              <a:buAutoNum type="arabicPeriod"/>
            </a:pPr>
            <a:r>
              <a:rPr lang="en-US" sz="1800" dirty="0" smtClean="0"/>
              <a:t>Deploying and connecting representations of content</a:t>
            </a:r>
          </a:p>
          <a:p>
            <a:pPr marL="0" indent="0">
              <a:buNone/>
            </a:pPr>
            <a:r>
              <a:rPr lang="en-US" sz="1800" i="1" dirty="0" smtClean="0"/>
              <a:t>(Adapted from </a:t>
            </a:r>
            <a:r>
              <a:rPr lang="en-US" sz="1800" i="1" dirty="0" err="1"/>
              <a:t>Hlas</a:t>
            </a:r>
            <a:r>
              <a:rPr lang="en-US" sz="1800" i="1" dirty="0"/>
              <a:t> &amp; </a:t>
            </a:r>
            <a:r>
              <a:rPr lang="en-US" sz="1800" i="1" dirty="0" err="1"/>
              <a:t>Hlas</a:t>
            </a:r>
            <a:r>
              <a:rPr lang="en-US" sz="1800" i="1" dirty="0"/>
              <a:t>, 2012)</a:t>
            </a:r>
            <a:endParaRPr lang="en-US" sz="1800" dirty="0"/>
          </a:p>
        </p:txBody>
      </p:sp>
      <p:sp>
        <p:nvSpPr>
          <p:cNvPr id="2" name="Slide Number Placeholder 1"/>
          <p:cNvSpPr>
            <a:spLocks noGrp="1"/>
          </p:cNvSpPr>
          <p:nvPr>
            <p:ph type="sldNum" sz="quarter" idx="12"/>
          </p:nvPr>
        </p:nvSpPr>
        <p:spPr/>
        <p:txBody>
          <a:bodyPr/>
          <a:lstStyle/>
          <a:p>
            <a:pPr>
              <a:defRPr/>
            </a:pPr>
            <a:fld id="{9FD301B9-0808-401F-A703-11CBD390D630}" type="slidenum">
              <a:rPr lang="en-US" smtClean="0"/>
              <a:pPr>
                <a:defRPr/>
              </a:pPr>
              <a:t>9</a:t>
            </a:fld>
            <a:endParaRPr lang="en-US" dirty="0"/>
          </a:p>
        </p:txBody>
      </p:sp>
    </p:spTree>
    <p:extLst>
      <p:ext uri="{BB962C8B-B14F-4D97-AF65-F5344CB8AC3E}">
        <p14:creationId xmlns:p14="http://schemas.microsoft.com/office/powerpoint/2010/main" val="934688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61643</TotalTime>
  <Words>1799</Words>
  <Application>Microsoft Office PowerPoint</Application>
  <PresentationFormat>On-screen Show (4:3)</PresentationFormat>
  <Paragraphs>204</Paragraphs>
  <Slides>20</Slides>
  <Notes>18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LiDA Series - Module B1 Online Teaching Practices  </vt:lpstr>
      <vt:lpstr>Agenda </vt:lpstr>
      <vt:lpstr>FRAMING</vt:lpstr>
      <vt:lpstr>Framing – Key Definitions</vt:lpstr>
      <vt:lpstr>Framing – Examples of HLTPs</vt:lpstr>
      <vt:lpstr>Framing – Key Assumptions</vt:lpstr>
      <vt:lpstr>Framing – Key Features of HLTPs</vt:lpstr>
      <vt:lpstr>Framing – Key Features of HLTPs</vt:lpstr>
      <vt:lpstr>Framing – Example of unpacking “micro-practices”</vt:lpstr>
      <vt:lpstr>Framing – Example of unpacking “micro-practices”</vt:lpstr>
      <vt:lpstr>Framing – Teaching HLTPs</vt:lpstr>
      <vt:lpstr>ANCHORING</vt:lpstr>
      <vt:lpstr>Anchoring – Context</vt:lpstr>
      <vt:lpstr>Anchoring – Selected Online HLTP </vt:lpstr>
      <vt:lpstr>Anchoring – Learning Specific Online HLTP </vt:lpstr>
      <vt:lpstr>Anchoring – An illustration </vt:lpstr>
      <vt:lpstr>Anchoring – Open Questions </vt:lpstr>
      <vt:lpstr>DISCUSSING</vt:lpstr>
      <vt:lpstr>CONNECTING</vt:lpstr>
      <vt:lpstr>LOOKING AHEAD</vt:lpstr>
    </vt:vector>
  </TitlesOfParts>
  <Company>UR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Guiffrida, Douglas</dc:creator>
  <cp:lastModifiedBy>Borasi, Raffaella</cp:lastModifiedBy>
  <cp:revision>258</cp:revision>
  <cp:lastPrinted>2013-11-19T13:30:02Z</cp:lastPrinted>
  <dcterms:created xsi:type="dcterms:W3CDTF">2012-01-09T21:39:22Z</dcterms:created>
  <dcterms:modified xsi:type="dcterms:W3CDTF">2015-11-17T13:30:05Z</dcterms:modified>
</cp:coreProperties>
</file>