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78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  <p:sldId id="277" r:id="rId23"/>
    <p:sldId id="279" r:id="rId24"/>
    <p:sldId id="281" r:id="rId25"/>
    <p:sldId id="280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BE4EFBA-BC3A-2B49-A4CD-B452FC126FF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394CE12-46BD-E04E-9FCE-F4D66873A8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lc.io/files/ETMobileTechnologyIn2020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nversion.mgsd.k12.nc.us/" TargetMode="External"/><Relationship Id="rId2" Type="http://schemas.openxmlformats.org/officeDocument/2006/relationships/hyperlink" Target="http://blogs.edweek.org/edweek/DigitalEducation/2013/10/big_one-to-one_tablet_initiat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porate.discovery.com/discovery-newsroom/new-yorks-east-irondequoit-central-school-district-and-discovery-education-launch-new-partnership-advancing-student-achievement-through-digital-resources-and-professional-development/" TargetMode="External"/><Relationship Id="rId5" Type="http://schemas.openxmlformats.org/officeDocument/2006/relationships/hyperlink" Target="http://www.eastiron.org/news/newsshow.asp?newsID=2034" TargetMode="External"/><Relationship Id="rId4" Type="http://schemas.openxmlformats.org/officeDocument/2006/relationships/hyperlink" Target="http://dc.eastiron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12blueprint.com/sites/default/files/Project-RED-Technolgy-Factor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819859"/>
            <a:ext cx="6498159" cy="1724867"/>
          </a:xfrm>
        </p:spPr>
        <p:txBody>
          <a:bodyPr/>
          <a:lstStyle/>
          <a:p>
            <a:r>
              <a:rPr lang="en-US" dirty="0" smtClean="0"/>
              <a:t>Leveraging 1:1 </a:t>
            </a:r>
            <a:br>
              <a:rPr lang="en-US" dirty="0" smtClean="0"/>
            </a:br>
            <a:r>
              <a:rPr lang="en-US" dirty="0" smtClean="0"/>
              <a:t>devices to transform K-12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the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Administrative leadership</a:t>
            </a:r>
          </a:p>
          <a:p>
            <a:r>
              <a:rPr lang="en-US" dirty="0" smtClean="0"/>
              <a:t>School board</a:t>
            </a:r>
          </a:p>
          <a:p>
            <a:r>
              <a:rPr lang="en-US" dirty="0" smtClean="0"/>
              <a:t>Teacher leadership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Site visits</a:t>
            </a:r>
          </a:p>
          <a:p>
            <a:r>
              <a:rPr lang="en-US" dirty="0" smtClean="0"/>
              <a:t>Hours and hours of planning</a:t>
            </a:r>
          </a:p>
        </p:txBody>
      </p:sp>
    </p:spTree>
    <p:extLst>
      <p:ext uri="{BB962C8B-B14F-4D97-AF65-F5344CB8AC3E}">
        <p14:creationId xmlns:p14="http://schemas.microsoft.com/office/powerpoint/2010/main" val="695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Project Red report</a:t>
            </a:r>
          </a:p>
          <a:p>
            <a:pPr lvl="1"/>
            <a:r>
              <a:rPr lang="en-US" dirty="0" smtClean="0"/>
              <a:t>997 schools, 49 states &amp; District of Columbia</a:t>
            </a:r>
          </a:p>
          <a:p>
            <a:pPr lvl="1"/>
            <a:r>
              <a:rPr lang="en-US" dirty="0" smtClean="0"/>
              <a:t>11 diverse education success measures</a:t>
            </a:r>
          </a:p>
          <a:p>
            <a:pPr lvl="1"/>
            <a:r>
              <a:rPr lang="en-US" dirty="0" smtClean="0"/>
              <a:t>22 categories of independent variables</a:t>
            </a:r>
          </a:p>
          <a:p>
            <a:pPr lvl="1"/>
            <a:r>
              <a:rPr lang="en-US" dirty="0" smtClean="0"/>
              <a:t>Comparison of findings by student-computer ratios (1:1, 2:1, 3:1, etc.)</a:t>
            </a:r>
          </a:p>
          <a:p>
            <a:pPr lvl="1"/>
            <a:r>
              <a:rPr lang="en-US" dirty="0" smtClean="0"/>
              <a:t>Comprehensive demographic data correlated to survey results</a:t>
            </a:r>
          </a:p>
          <a:p>
            <a:r>
              <a:rPr lang="en-US" dirty="0" smtClean="0"/>
              <a:t>District-specific research</a:t>
            </a:r>
          </a:p>
          <a:p>
            <a:pPr lvl="1"/>
            <a:r>
              <a:rPr lang="en-US" dirty="0" smtClean="0"/>
              <a:t>Class visits and teacher interviews</a:t>
            </a:r>
          </a:p>
          <a:p>
            <a:pPr lvl="1"/>
            <a:r>
              <a:rPr lang="en-US" dirty="0" smtClean="0"/>
              <a:t>Coding of the data and examining themes</a:t>
            </a:r>
          </a:p>
          <a:p>
            <a:pPr lvl="1"/>
            <a:r>
              <a:rPr lang="en-US" dirty="0" smtClean="0"/>
              <a:t>Develop key findings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0786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device to choose?</a:t>
            </a:r>
          </a:p>
          <a:p>
            <a:r>
              <a:rPr lang="en-US" dirty="0" smtClean="0"/>
              <a:t>Which teachers to pilot the implementation?</a:t>
            </a:r>
          </a:p>
          <a:p>
            <a:pPr lvl="1"/>
            <a:r>
              <a:rPr lang="en-US" dirty="0" smtClean="0"/>
              <a:t>Proposal-based approach</a:t>
            </a:r>
          </a:p>
          <a:p>
            <a:r>
              <a:rPr lang="en-US" dirty="0" smtClean="0"/>
              <a:t>Professional development?</a:t>
            </a:r>
          </a:p>
          <a:p>
            <a:pPr lvl="1"/>
            <a:r>
              <a:rPr lang="en-US" dirty="0" smtClean="0"/>
              <a:t>Types and how much?</a:t>
            </a:r>
          </a:p>
          <a:p>
            <a:r>
              <a:rPr lang="en-US" dirty="0" smtClean="0"/>
              <a:t>Implementation timeline?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62" y="107576"/>
            <a:ext cx="8608240" cy="931542"/>
          </a:xfrm>
        </p:spPr>
        <p:txBody>
          <a:bodyPr/>
          <a:lstStyle/>
          <a:p>
            <a:r>
              <a:rPr lang="en-US" sz="4200" dirty="0" smtClean="0"/>
              <a:t>Which mobile device for EICSD?</a:t>
            </a:r>
            <a:endParaRPr lang="en-US" sz="4200" dirty="0"/>
          </a:p>
        </p:txBody>
      </p:sp>
      <p:pic>
        <p:nvPicPr>
          <p:cNvPr id="4" name="Content Placeholder 3" descr="Screen Shot 2016-02-02 at 9.12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" b="-79"/>
          <a:stretch>
            <a:fillRect/>
          </a:stretch>
        </p:blipFill>
        <p:spPr>
          <a:xfrm>
            <a:off x="578137" y="1513608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376161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based approach</a:t>
            </a:r>
            <a:endParaRPr lang="en-US" dirty="0"/>
          </a:p>
        </p:txBody>
      </p:sp>
      <p:pic>
        <p:nvPicPr>
          <p:cNvPr id="4" name="Content Placeholder 3" descr="Screen Shot 2016-02-02 at 9.14.2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58" b="-6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4258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Proposal based approach </a:t>
            </a:r>
            <a:r>
              <a:rPr lang="en-US" sz="2400" dirty="0" smtClean="0"/>
              <a:t>(cont’d)</a:t>
            </a:r>
            <a:endParaRPr lang="en-US" sz="2400" dirty="0"/>
          </a:p>
        </p:txBody>
      </p:sp>
      <p:pic>
        <p:nvPicPr>
          <p:cNvPr id="4" name="Content Placeholder 3" descr="Screen Shot 2016-02-02 at 9.16.0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5" r="-8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0658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02 at 9.17.1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1" b="-3461"/>
          <a:stretch>
            <a:fillRect/>
          </a:stretch>
        </p:blipFill>
        <p:spPr>
          <a:xfrm>
            <a:off x="549275" y="72297"/>
            <a:ext cx="8042275" cy="6262687"/>
          </a:xfrm>
        </p:spPr>
      </p:pic>
    </p:spTree>
    <p:extLst>
      <p:ext uri="{BB962C8B-B14F-4D97-AF65-F5344CB8AC3E}">
        <p14:creationId xmlns:p14="http://schemas.microsoft.com/office/powerpoint/2010/main" val="22767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02 at 9.18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2" r="-2452"/>
          <a:stretch>
            <a:fillRect/>
          </a:stretch>
        </p:blipFill>
        <p:spPr>
          <a:xfrm>
            <a:off x="549275" y="352862"/>
            <a:ext cx="8042275" cy="5713412"/>
          </a:xfrm>
        </p:spPr>
      </p:pic>
    </p:spTree>
    <p:extLst>
      <p:ext uri="{BB962C8B-B14F-4D97-AF65-F5344CB8AC3E}">
        <p14:creationId xmlns:p14="http://schemas.microsoft.com/office/powerpoint/2010/main" val="346205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02 at 9.19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" r="-960"/>
          <a:stretch>
            <a:fillRect/>
          </a:stretch>
        </p:blipFill>
        <p:spPr>
          <a:xfrm>
            <a:off x="549275" y="309563"/>
            <a:ext cx="8042275" cy="5634037"/>
          </a:xfrm>
        </p:spPr>
      </p:pic>
    </p:spTree>
    <p:extLst>
      <p:ext uri="{BB962C8B-B14F-4D97-AF65-F5344CB8AC3E}">
        <p14:creationId xmlns:p14="http://schemas.microsoft.com/office/powerpoint/2010/main" val="2956577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02 at 9.20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r="-7"/>
          <a:stretch>
            <a:fillRect/>
          </a:stretch>
        </p:blipFill>
        <p:spPr>
          <a:xfrm>
            <a:off x="549275" y="223838"/>
            <a:ext cx="8042275" cy="5719762"/>
          </a:xfrm>
        </p:spPr>
      </p:pic>
    </p:spTree>
    <p:extLst>
      <p:ext uri="{BB962C8B-B14F-4D97-AF65-F5344CB8AC3E}">
        <p14:creationId xmlns:p14="http://schemas.microsoft.com/office/powerpoint/2010/main" val="40560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 clear how many K-12 schools have 1:1 initiatives (would make for an interesting study)</a:t>
            </a:r>
          </a:p>
          <a:p>
            <a:r>
              <a:rPr lang="en-US" dirty="0" smtClean="0"/>
              <a:t>Not clear how many K-12 students use 1:1 devices in their learning (BYOD or school-supplied)</a:t>
            </a:r>
          </a:p>
          <a:p>
            <a:r>
              <a:rPr lang="en-US" dirty="0" smtClean="0"/>
              <a:t>Norris &amp; </a:t>
            </a:r>
            <a:r>
              <a:rPr lang="en-US" dirty="0" err="1" smtClean="0"/>
              <a:t>Soloway</a:t>
            </a:r>
            <a:r>
              <a:rPr lang="en-US" dirty="0" smtClean="0"/>
              <a:t> (2015) predict by 2020 that all students in K-12 schools will have a device</a:t>
            </a:r>
          </a:p>
          <a:p>
            <a:pPr lvl="1"/>
            <a:r>
              <a:rPr lang="en-US" dirty="0">
                <a:hlinkClick r:id="rId2"/>
              </a:rPr>
              <a:t>http://www.imlc.io/files/ETMobileTechnologyIn2020.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r>
              <a:rPr lang="en-US" dirty="0" smtClean="0"/>
              <a:t>Devices by themselves are not a solution</a:t>
            </a:r>
          </a:p>
          <a:p>
            <a:r>
              <a:rPr lang="en-US" dirty="0" smtClean="0"/>
              <a:t>Integration of technology and practice is essential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timeline</a:t>
            </a:r>
            <a:endParaRPr lang="en-US" dirty="0"/>
          </a:p>
        </p:txBody>
      </p:sp>
      <p:pic>
        <p:nvPicPr>
          <p:cNvPr id="4" name="Content Placeholder 3" descr="Screen Shot 2016-02-02 at 9.24.2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3" r="-9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8223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1"/>
            <a:ext cx="8042276" cy="50427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 selection process</a:t>
            </a:r>
          </a:p>
          <a:p>
            <a:pPr lvl="1"/>
            <a:r>
              <a:rPr lang="en-US" dirty="0" smtClean="0"/>
              <a:t>No in-app purchases</a:t>
            </a:r>
          </a:p>
          <a:p>
            <a:pPr lvl="1"/>
            <a:r>
              <a:rPr lang="en-US" dirty="0" smtClean="0"/>
              <a:t>No advertising</a:t>
            </a:r>
          </a:p>
          <a:p>
            <a:pPr lvl="1"/>
            <a:r>
              <a:rPr lang="en-US" dirty="0" smtClean="0"/>
              <a:t>No student accounts on external vendor websites</a:t>
            </a:r>
          </a:p>
          <a:p>
            <a:pPr lvl="1"/>
            <a:r>
              <a:rPr lang="en-US" dirty="0" smtClean="0"/>
              <a:t>Development of policies &amp; procedures to ensure consistency (while maintaining flexibility)</a:t>
            </a:r>
          </a:p>
          <a:p>
            <a:r>
              <a:rPr lang="en-US" dirty="0" smtClean="0"/>
              <a:t>Budget support and sustainability of the initiative</a:t>
            </a:r>
          </a:p>
          <a:p>
            <a:pPr lvl="1"/>
            <a:r>
              <a:rPr lang="en-US" dirty="0" smtClean="0"/>
              <a:t>Phased-in approach</a:t>
            </a:r>
          </a:p>
          <a:p>
            <a:pPr lvl="1"/>
            <a:r>
              <a:rPr lang="en-US" dirty="0" smtClean="0"/>
              <a:t>Replacement cycle</a:t>
            </a:r>
          </a:p>
          <a:p>
            <a:pPr lvl="1"/>
            <a:r>
              <a:rPr lang="en-US" dirty="0" smtClean="0"/>
              <a:t>Planning for the unanticipated – insurance, breakage</a:t>
            </a:r>
          </a:p>
          <a:p>
            <a:pPr lvl="1"/>
            <a:r>
              <a:rPr lang="en-US" dirty="0" smtClean="0"/>
              <a:t>Additional capacity required – internal and external</a:t>
            </a:r>
          </a:p>
          <a:p>
            <a:pPr lvl="1"/>
            <a:r>
              <a:rPr lang="en-US" dirty="0" smtClean="0"/>
              <a:t>Parent communication</a:t>
            </a:r>
          </a:p>
          <a:p>
            <a:pPr lvl="1"/>
            <a:r>
              <a:rPr lang="en-US" dirty="0" smtClean="0"/>
              <a:t>Day-to-day, beginning-of-year, end-of-year management</a:t>
            </a:r>
          </a:p>
        </p:txBody>
      </p:sp>
    </p:spTree>
    <p:extLst>
      <p:ext uri="{BB962C8B-B14F-4D97-AF65-F5344CB8AC3E}">
        <p14:creationId xmlns:p14="http://schemas.microsoft.com/office/powerpoint/2010/main" val="416490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adoption and teaching practice shifts (and resistance)</a:t>
            </a:r>
          </a:p>
          <a:p>
            <a:r>
              <a:rPr lang="en-US" dirty="0" smtClean="0"/>
              <a:t>Student adoption and learning practice shifts (and challenges)</a:t>
            </a:r>
          </a:p>
          <a:p>
            <a:r>
              <a:rPr lang="en-US" dirty="0" smtClean="0"/>
              <a:t>Classroom management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uman factors</a:t>
            </a:r>
          </a:p>
          <a:p>
            <a:pPr lvl="1"/>
            <a:r>
              <a:rPr lang="en-US" dirty="0" smtClean="0"/>
              <a:t>Device factors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6-02-02 at 9.32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40" y="3375707"/>
            <a:ext cx="3528441" cy="25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06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How do we know it’s working?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order changes, per Project Red (research-based evidence collected)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 = efficiencies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= transformation (change in focus from teacher to student)</a:t>
            </a:r>
          </a:p>
          <a:p>
            <a:r>
              <a:rPr lang="en-US" dirty="0" smtClean="0"/>
              <a:t>Examination of our 3-year data collection</a:t>
            </a:r>
          </a:p>
          <a:p>
            <a:pPr lvl="1"/>
            <a:r>
              <a:rPr lang="en-US" dirty="0" smtClean="0"/>
              <a:t>Partnership with Warner – class visits, teacher and student group interviews, data examination, findings &amp;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26589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02 at 9.48.0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9" b="-729"/>
          <a:stretch>
            <a:fillRect/>
          </a:stretch>
        </p:blipFill>
        <p:spPr>
          <a:xfrm>
            <a:off x="549275" y="382588"/>
            <a:ext cx="8042275" cy="5561012"/>
          </a:xfrm>
        </p:spPr>
      </p:pic>
    </p:spTree>
    <p:extLst>
      <p:ext uri="{BB962C8B-B14F-4D97-AF65-F5344CB8AC3E}">
        <p14:creationId xmlns:p14="http://schemas.microsoft.com/office/powerpoint/2010/main" val="2711203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02 at 9.48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3" b="-7113"/>
          <a:stretch>
            <a:fillRect/>
          </a:stretch>
        </p:blipFill>
        <p:spPr>
          <a:xfrm>
            <a:off x="549275" y="346075"/>
            <a:ext cx="8042275" cy="5597525"/>
          </a:xfrm>
        </p:spPr>
      </p:pic>
    </p:spTree>
    <p:extLst>
      <p:ext uri="{BB962C8B-B14F-4D97-AF65-F5344CB8AC3E}">
        <p14:creationId xmlns:p14="http://schemas.microsoft.com/office/powerpoint/2010/main" val="224778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02 at 9.49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05" b="-9805"/>
          <a:stretch>
            <a:fillRect/>
          </a:stretch>
        </p:blipFill>
        <p:spPr>
          <a:xfrm>
            <a:off x="549275" y="325438"/>
            <a:ext cx="8042275" cy="5618162"/>
          </a:xfrm>
        </p:spPr>
      </p:pic>
    </p:spTree>
    <p:extLst>
      <p:ext uri="{BB962C8B-B14F-4D97-AF65-F5344CB8AC3E}">
        <p14:creationId xmlns:p14="http://schemas.microsoft.com/office/powerpoint/2010/main" val="3706168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2-02 at 9.50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" b="-936"/>
          <a:stretch>
            <a:fillRect/>
          </a:stretch>
        </p:blipFill>
        <p:spPr>
          <a:xfrm>
            <a:off x="549275" y="303213"/>
            <a:ext cx="8042275" cy="5640387"/>
          </a:xfrm>
        </p:spPr>
      </p:pic>
    </p:spTree>
    <p:extLst>
      <p:ext uri="{BB962C8B-B14F-4D97-AF65-F5344CB8AC3E}">
        <p14:creationId xmlns:p14="http://schemas.microsoft.com/office/powerpoint/2010/main" val="3154663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875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im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35" r="-53935"/>
          <a:stretch>
            <a:fillRect/>
          </a:stretch>
        </p:blipFill>
        <p:spPr>
          <a:xfrm>
            <a:off x="866763" y="2987426"/>
            <a:ext cx="4774486" cy="2578561"/>
          </a:xfr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23" y="981415"/>
            <a:ext cx="2857500" cy="28575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162" y="3384349"/>
            <a:ext cx="1767910" cy="1932367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4" y="1140169"/>
            <a:ext cx="1847257" cy="18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8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69" y="107576"/>
            <a:ext cx="8716473" cy="830517"/>
          </a:xfrm>
        </p:spPr>
        <p:txBody>
          <a:bodyPr/>
          <a:lstStyle/>
          <a:p>
            <a:r>
              <a:rPr lang="en-US" sz="4200" dirty="0" smtClean="0"/>
              <a:t>Large-scale 1:1 implementations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7360"/>
            <a:ext cx="8042276" cy="510899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Maine, Texas, North Carolina, California</a:t>
            </a:r>
          </a:p>
          <a:p>
            <a:r>
              <a:rPr lang="en-US" dirty="0" smtClean="0"/>
              <a:t>It’s all about the planning and it doesn’t always go smoothly</a:t>
            </a:r>
          </a:p>
          <a:p>
            <a:pPr lvl="1"/>
            <a:r>
              <a:rPr lang="en-US" dirty="0" smtClean="0">
                <a:hlinkClick r:id="rId2"/>
              </a:rPr>
              <a:t>http://blogs.edweek.org/edweek (click for the full link)</a:t>
            </a:r>
            <a:r>
              <a:rPr lang="en-US" dirty="0" smtClean="0">
                <a:hlinkClick r:id="rId2"/>
              </a:rPr>
              <a:t>l</a:t>
            </a:r>
            <a:endParaRPr lang="en-US" dirty="0" smtClean="0"/>
          </a:p>
          <a:p>
            <a:r>
              <a:rPr lang="en-US" dirty="0" smtClean="0"/>
              <a:t>Thoughtful planning and an entrepreneurial approach are key</a:t>
            </a:r>
          </a:p>
          <a:p>
            <a:pPr lvl="1"/>
            <a:r>
              <a:rPr lang="en-US" dirty="0">
                <a:hlinkClick r:id="rId3"/>
              </a:rPr>
              <a:t>http://digitalconversion.mgsd.k12.nc.us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http://dc.eastiron.org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Partnerships, digital resources, and capacity building are also essential</a:t>
            </a:r>
          </a:p>
          <a:p>
            <a:pPr lvl="1"/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://www.eastiron.org/news/newsshow.asp?newsID=</a:t>
            </a:r>
            <a:r>
              <a:rPr lang="en-US" dirty="0" smtClean="0">
                <a:hlinkClick r:id="rId5"/>
              </a:rPr>
              <a:t>2034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https://corporate.discovery.com/(click for the full link)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5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Pre-thinking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do we already know about student use of computers in K-12?</a:t>
            </a:r>
          </a:p>
          <a:p>
            <a:r>
              <a:rPr lang="en-US" dirty="0" smtClean="0"/>
              <a:t>What digital technologies do K-12 students already use in their everyday lives? How can these technologies and related experiences be leveraged to support their learning?</a:t>
            </a:r>
          </a:p>
          <a:p>
            <a:r>
              <a:rPr lang="en-US" dirty="0" smtClean="0"/>
              <a:t>What are the key challenges / barriers to capitalizing on 1:1 devices in K-12 schools? How could these challenges / barriers be addressed?</a:t>
            </a:r>
          </a:p>
          <a:p>
            <a:r>
              <a:rPr lang="en-US" dirty="0" smtClean="0"/>
              <a:t>How can we support novice 1:1 teachers so they can develop specific 1:1 / digital teaching practices?</a:t>
            </a:r>
          </a:p>
          <a:p>
            <a:r>
              <a:rPr lang="en-US" dirty="0" smtClean="0"/>
              <a:t>What professional development experiences are needed?</a:t>
            </a:r>
          </a:p>
          <a:p>
            <a:r>
              <a:rPr lang="en-US" dirty="0" smtClean="0"/>
              <a:t>How does the K-12 organizational structure need to change to support 1:1?</a:t>
            </a:r>
          </a:p>
          <a:p>
            <a:r>
              <a:rPr lang="en-US" dirty="0" smtClean="0"/>
              <a:t>What else do we still want to know?</a:t>
            </a:r>
          </a:p>
        </p:txBody>
      </p:sp>
    </p:spTree>
    <p:extLst>
      <p:ext uri="{BB962C8B-B14F-4D97-AF65-F5344CB8AC3E}">
        <p14:creationId xmlns:p14="http://schemas.microsoft.com/office/powerpoint/2010/main" val="35741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</a:t>
            </a:r>
            <a:r>
              <a:rPr lang="en-US" dirty="0" smtClean="0">
                <a:sym typeface="Wingdings"/>
              </a:rPr>
              <a:t>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SAMR model provides an interesting perspective</a:t>
            </a:r>
          </a:p>
          <a:p>
            <a:endParaRPr lang="en-US" dirty="0"/>
          </a:p>
        </p:txBody>
      </p:sp>
      <p:pic>
        <p:nvPicPr>
          <p:cNvPr id="7" name="Picture 6" descr="samr-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47" y="2266823"/>
            <a:ext cx="6608923" cy="39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SAMR Examples</a:t>
            </a:r>
            <a:endParaRPr lang="en-US" dirty="0"/>
          </a:p>
        </p:txBody>
      </p:sp>
      <p:pic>
        <p:nvPicPr>
          <p:cNvPr id="4" name="Content Placeholder 3" descr="Screen Shot 2016-02-02 at 8.34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96" r="-229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33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3191"/>
          </a:xfrm>
        </p:spPr>
        <p:txBody>
          <a:bodyPr/>
          <a:lstStyle/>
          <a:p>
            <a:r>
              <a:rPr lang="en-US" dirty="0" smtClean="0"/>
              <a:t>SAMR Example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212" y="1060767"/>
            <a:ext cx="8348478" cy="55563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Science class at East Irondequoit</a:t>
            </a:r>
          </a:p>
          <a:p>
            <a:pPr lvl="1"/>
            <a:r>
              <a:rPr lang="en-US" dirty="0" smtClean="0"/>
              <a:t>Living Environment</a:t>
            </a:r>
          </a:p>
          <a:p>
            <a:pPr lvl="1"/>
            <a:r>
              <a:rPr lang="en-US" dirty="0" smtClean="0"/>
              <a:t>Operating in the </a:t>
            </a:r>
            <a:r>
              <a:rPr lang="en-US" i="1" dirty="0" smtClean="0"/>
              <a:t>Transformation</a:t>
            </a:r>
            <a:r>
              <a:rPr lang="en-US" dirty="0" smtClean="0"/>
              <a:t> area of SAMR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Possible through 1:1, LMS, and a substantive shift in teaching practice by the teacher and learning practice by the students</a:t>
            </a:r>
          </a:p>
          <a:p>
            <a:pPr lvl="3"/>
            <a:r>
              <a:rPr lang="en-US" dirty="0" smtClean="0"/>
              <a:t>Flipped learning and other lesson design shifts</a:t>
            </a:r>
          </a:p>
          <a:p>
            <a:pPr lvl="3"/>
            <a:r>
              <a:rPr lang="en-US" dirty="0" smtClean="0"/>
              <a:t>Collaborative approach to student learning</a:t>
            </a:r>
          </a:p>
          <a:p>
            <a:pPr lvl="3"/>
            <a:r>
              <a:rPr lang="en-US" dirty="0" smtClean="0"/>
              <a:t>Students own their individual learning</a:t>
            </a:r>
          </a:p>
          <a:p>
            <a:pPr lvl="3"/>
            <a:r>
              <a:rPr lang="en-US" dirty="0" smtClean="0"/>
              <a:t>Completion learning and Mastery learning as drivers</a:t>
            </a:r>
            <a:endParaRPr lang="en-US" dirty="0"/>
          </a:p>
        </p:txBody>
      </p:sp>
      <p:pic>
        <p:nvPicPr>
          <p:cNvPr id="4" name="Picture 3" descr="samr-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07" y="2264461"/>
            <a:ext cx="3566322" cy="21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what made this possible at East Irondequoit?</a:t>
            </a:r>
          </a:p>
          <a:p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98" y="2006113"/>
            <a:ext cx="3441909" cy="34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2055"/>
          </a:xfrm>
        </p:spPr>
        <p:txBody>
          <a:bodyPr/>
          <a:lstStyle/>
          <a:p>
            <a:r>
              <a:rPr lang="en-US" dirty="0" smtClean="0"/>
              <a:t>Mission &amp; Vision at EICSD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Guiding the decision</a:t>
            </a:r>
          </a:p>
          <a:p>
            <a:pPr lvl="1"/>
            <a:r>
              <a:rPr lang="en-US" dirty="0" smtClean="0"/>
              <a:t>Driving student achievement within a 21</a:t>
            </a:r>
            <a:r>
              <a:rPr lang="en-US" baseline="30000" dirty="0" smtClean="0"/>
              <a:t>st</a:t>
            </a:r>
            <a:r>
              <a:rPr lang="en-US" dirty="0" smtClean="0"/>
              <a:t> century teaching and learning paradigm</a:t>
            </a:r>
          </a:p>
          <a:p>
            <a:r>
              <a:rPr lang="en-US" dirty="0" smtClean="0"/>
              <a:t>Examination of the research</a:t>
            </a:r>
          </a:p>
          <a:p>
            <a:pPr lvl="1"/>
            <a:r>
              <a:rPr lang="en-US" dirty="0" smtClean="0">
                <a:hlinkClick r:id="rId2"/>
              </a:rPr>
              <a:t>Project RED Technology Factor (PDF)</a:t>
            </a:r>
            <a:endParaRPr lang="en-US" dirty="0" smtClean="0"/>
          </a:p>
          <a:p>
            <a:r>
              <a:rPr lang="en-US" dirty="0" smtClean="0"/>
              <a:t>Planning &amp; logistics</a:t>
            </a:r>
          </a:p>
          <a:p>
            <a:r>
              <a:rPr lang="en-US" dirty="0" smtClean="0"/>
              <a:t>Successes and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1097</TotalTime>
  <Words>665</Words>
  <Application>Microsoft Office PowerPoint</Application>
  <PresentationFormat>화면 슬라이드 쇼(4:3)</PresentationFormat>
  <Paragraphs>109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Breeze</vt:lpstr>
      <vt:lpstr>Leveraging 1:1  devices to transform K-12 Schools</vt:lpstr>
      <vt:lpstr>Current Landscape</vt:lpstr>
      <vt:lpstr>Large-scale 1:1 implementations</vt:lpstr>
      <vt:lpstr>Pre-thinking questions</vt:lpstr>
      <vt:lpstr>Theory  Practice</vt:lpstr>
      <vt:lpstr>SAMR Examples</vt:lpstr>
      <vt:lpstr>SAMR Example cont’d</vt:lpstr>
      <vt:lpstr>Framing Question</vt:lpstr>
      <vt:lpstr>Mission &amp; Vision at EICSD</vt:lpstr>
      <vt:lpstr>Guiding the decision</vt:lpstr>
      <vt:lpstr>The research</vt:lpstr>
      <vt:lpstr>Planning</vt:lpstr>
      <vt:lpstr>Which mobile device for EICSD?</vt:lpstr>
      <vt:lpstr>Proposal based approach</vt:lpstr>
      <vt:lpstr>Proposal based approach (cont’d)</vt:lpstr>
      <vt:lpstr>PowerPoint 프레젠테이션</vt:lpstr>
      <vt:lpstr>PowerPoint 프레젠테이션</vt:lpstr>
      <vt:lpstr>PowerPoint 프레젠테이션</vt:lpstr>
      <vt:lpstr>PowerPoint 프레젠테이션</vt:lpstr>
      <vt:lpstr>Implementation timeline</vt:lpstr>
      <vt:lpstr>Logistics</vt:lpstr>
      <vt:lpstr>Impact in the Classroom</vt:lpstr>
      <vt:lpstr>How do we know it’s working?</vt:lpstr>
      <vt:lpstr>PowerPoint 프레젠테이션</vt:lpstr>
      <vt:lpstr>PowerPoint 프레젠테이션</vt:lpstr>
      <vt:lpstr>PowerPoint 프레젠테이션</vt:lpstr>
      <vt:lpstr>PowerPoint 프레젠테이션</vt:lpstr>
      <vt:lpstr>Questions?</vt:lpstr>
    </vt:vector>
  </TitlesOfParts>
  <Company>DaveMiller2020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1:1 Devices to transform K-12 Schools</dc:title>
  <dc:creator>Dave Miller</dc:creator>
  <cp:lastModifiedBy>HYJ</cp:lastModifiedBy>
  <cp:revision>46</cp:revision>
  <dcterms:created xsi:type="dcterms:W3CDTF">2016-02-01T20:46:05Z</dcterms:created>
  <dcterms:modified xsi:type="dcterms:W3CDTF">2016-02-02T15:58:30Z</dcterms:modified>
</cp:coreProperties>
</file>