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5" r:id="rId2"/>
    <p:sldId id="431" r:id="rId3"/>
    <p:sldId id="432" r:id="rId4"/>
    <p:sldId id="443" r:id="rId5"/>
    <p:sldId id="444" r:id="rId6"/>
    <p:sldId id="417" r:id="rId7"/>
    <p:sldId id="420" r:id="rId8"/>
    <p:sldId id="430" r:id="rId9"/>
    <p:sldId id="416" r:id="rId10"/>
    <p:sldId id="429" r:id="rId11"/>
    <p:sldId id="426" r:id="rId12"/>
    <p:sldId id="418" r:id="rId13"/>
    <p:sldId id="415" r:id="rId1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ゴシック"/>
        <a:cs typeface="MS P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 autoAdjust="0"/>
    <p:restoredTop sz="86364" autoAdjust="0"/>
  </p:normalViewPr>
  <p:slideViewPr>
    <p:cSldViewPr>
      <p:cViewPr>
        <p:scale>
          <a:sx n="80" d="100"/>
          <a:sy n="80" d="100"/>
        </p:scale>
        <p:origin x="-1832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4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84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MS Pゴシック" pitchFamily="-9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MS Pゴシック" pitchFamily="-9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MS Pゴシック" pitchFamily="-9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MS Pゴシック" pitchFamily="-92" charset="-128"/>
                <a:cs typeface="+mn-cs"/>
              </a:defRPr>
            </a:lvl1pPr>
          </a:lstStyle>
          <a:p>
            <a:pPr>
              <a:defRPr/>
            </a:pPr>
            <a:fld id="{D71404D3-2CA4-4175-BD67-D61B91A0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43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MS Pゴシック" pitchFamily="-9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MS Pゴシック" pitchFamily="-9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MS Pゴシック" pitchFamily="-9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MS Pゴシック" pitchFamily="-92" charset="-128"/>
                <a:cs typeface="+mn-cs"/>
              </a:defRPr>
            </a:lvl1pPr>
          </a:lstStyle>
          <a:p>
            <a:pPr>
              <a:defRPr/>
            </a:pPr>
            <a:fld id="{A13A9459-D52F-48C8-8CF1-899A42805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4125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MS P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MS P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MS P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MS P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pitchFamily="-92" charset="-128"/>
        <a:cs typeface="MS P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0563"/>
            <a:ext cx="4610100" cy="34575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79595"/>
            <a:ext cx="5547360" cy="4150691"/>
          </a:xfrm>
          <a:noFill/>
          <a:ln/>
        </p:spPr>
        <p:txBody>
          <a:bodyPr lIns="90568" tIns="45283" rIns="90568" bIns="45283"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484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b="1" dirty="0" smtClean="0">
                <a:latin typeface="Arial"/>
                <a:cs typeface="Arial"/>
              </a:rPr>
              <a:t>Eric</a:t>
            </a:r>
          </a:p>
          <a:p>
            <a:pPr lvl="0"/>
            <a:endParaRPr lang="en-US" sz="2000" dirty="0" smtClean="0">
              <a:latin typeface="Arial"/>
              <a:cs typeface="Arial"/>
            </a:endParaRPr>
          </a:p>
          <a:p>
            <a:pPr lvl="0"/>
            <a:r>
              <a:rPr lang="en-US" sz="2000" dirty="0" smtClean="0">
                <a:latin typeface="Arial"/>
                <a:cs typeface="Arial"/>
              </a:rPr>
              <a:t>A four week module (Module 5)</a:t>
            </a:r>
          </a:p>
          <a:p>
            <a:pPr lvl="0"/>
            <a:r>
              <a:rPr lang="en-US" sz="2000" dirty="0" smtClean="0">
                <a:latin typeface="Arial"/>
                <a:cs typeface="Arial"/>
              </a:rPr>
              <a:t>Students will use Blackboard and our Online course template to create their complete online course</a:t>
            </a:r>
          </a:p>
          <a:p>
            <a:pPr lvl="0"/>
            <a:r>
              <a:rPr lang="en-US" sz="2000" dirty="0" smtClean="0">
                <a:latin typeface="Arial"/>
                <a:cs typeface="Arial"/>
              </a:rPr>
              <a:t>Personal tutoring / mentoring via 1:1 synchronous sessions with Professor and each student </a:t>
            </a:r>
          </a:p>
          <a:p>
            <a:pPr lvl="0"/>
            <a:r>
              <a:rPr lang="en-US" sz="2000" dirty="0" smtClean="0">
                <a:latin typeface="Arial"/>
                <a:cs typeface="Arial"/>
              </a:rPr>
              <a:t>This activity will be build throughout the semester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Research Paper in Module 1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Learning Objectives Table in Module 3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Instructional Resources &amp; Tools in Module 4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Reflection Journal in Module 5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Initially submitted in Module 5 and shared with classmates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Revised final version in Module 6</a:t>
            </a:r>
          </a:p>
          <a:p>
            <a:r>
              <a:rPr lang="en-US" sz="2000" dirty="0" smtClean="0">
                <a:latin typeface="Arial"/>
                <a:cs typeface="Arial"/>
              </a:rPr>
              <a:t>Courses will be shared with classmates for peer review and feedback (students will be provided a rubric to guide their thoughts)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3A9459-D52F-48C8-8CF1-899A428053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Eric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Artifacts include: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Syllabus of the course </a:t>
            </a:r>
          </a:p>
          <a:p>
            <a:pPr eaLnBrk="1" hangingPunct="1"/>
            <a:r>
              <a:rPr lang="en-US" dirty="0" smtClean="0"/>
              <a:t>Revised online materials </a:t>
            </a:r>
          </a:p>
          <a:p>
            <a:pPr eaLnBrk="1" hangingPunct="1"/>
            <a:r>
              <a:rPr lang="en-US" dirty="0" smtClean="0"/>
              <a:t>Samples of student exchanges</a:t>
            </a:r>
          </a:p>
          <a:p>
            <a:pPr eaLnBrk="1" hangingPunct="1"/>
            <a:r>
              <a:rPr lang="en-US" dirty="0" smtClean="0"/>
              <a:t>Samples</a:t>
            </a:r>
            <a:r>
              <a:rPr lang="en-US" baseline="0" dirty="0" smtClean="0"/>
              <a:t> of student Assessments</a:t>
            </a:r>
          </a:p>
          <a:p>
            <a:pPr eaLnBrk="1" hangingPunct="1"/>
            <a:r>
              <a:rPr lang="en-US" baseline="0" dirty="0" smtClean="0"/>
              <a:t>Course revision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8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Dave/Eric: Use this slide only</a:t>
            </a:r>
            <a:r>
              <a:rPr lang="en-US" baseline="0" dirty="0" smtClean="0"/>
              <a:t> if you can report on the total number of graduates, and hopefully their distribution across programs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Best if you could also comment on what some of these graduates are currently doing related to online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2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3A9459-D52F-48C8-8CF1-899A428053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err="1" smtClean="0"/>
              <a:t>Raffaella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103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err="1" smtClean="0"/>
              <a:t>Raffaella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err="1" smtClean="0"/>
              <a:t>Raffaella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err="1" smtClean="0"/>
              <a:t>Raffaella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err="1" smtClean="0"/>
              <a:t>Raffaella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33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Dave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14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5A934-803C-7D49-9E62-49E03019F860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Dave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68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1F1B17-5D85-2148-98C0-9A3DC5226B6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Eric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486 builds on 484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oterd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footerdar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MS P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  <a:cs typeface="MS P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  <a:cs typeface="MS P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  <a:cs typeface="MS P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  <a:cs typeface="MS P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MS P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MS P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MS P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MS P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MS P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914400" y="5638800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  <a:spcAft>
                <a:spcPts val="1200"/>
              </a:spcAft>
              <a:buFont typeface="Arial" charset="0"/>
              <a:buNone/>
            </a:pPr>
            <a:r>
              <a:rPr lang="en-US" sz="2000" dirty="0" smtClean="0">
                <a:latin typeface="Arial"/>
                <a:ea typeface="ヒラギノ角ゴ Pro W3" charset="-128"/>
                <a:cs typeface="Arial"/>
              </a:rPr>
              <a:t>October 10, 2016</a:t>
            </a:r>
            <a:endParaRPr lang="en-US" sz="2000" dirty="0">
              <a:latin typeface="Arial"/>
              <a:ea typeface="ヒラギノ角ゴ Pro W3" charset="-128"/>
              <a:cs typeface="Arial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33400" y="3048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Arial"/>
                <a:ea typeface="ヒラギノ角ゴ Pro W3" charset="-128"/>
                <a:cs typeface="Arial"/>
              </a:rPr>
              <a:t>Warner’s Certificate in Online Teaching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9200" y="1981200"/>
            <a:ext cx="6553200" cy="3352800"/>
            <a:chOff x="1143000" y="1447800"/>
            <a:chExt cx="6667040" cy="38627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447800"/>
              <a:ext cx="6667040" cy="3862747"/>
            </a:xfrm>
            <a:prstGeom prst="rect">
              <a:avLst/>
            </a:prstGeom>
          </p:spPr>
        </p:pic>
        <p:pic>
          <p:nvPicPr>
            <p:cNvPr id="7" name="Picture 2" descr="ramp_drawing_sm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5761" y="1676400"/>
              <a:ext cx="4953000" cy="3124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1698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EDE 486 - Learning Activities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 read and think about all assigned readings prior to class discussions. 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actively and respectfully engage in class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discussions (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online – synchronous and asynchronous)</a:t>
            </a:r>
          </a:p>
          <a:p>
            <a:pPr lvl="0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Construct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paper that connects what you learned in EDE 484 with research on online teaching</a:t>
            </a:r>
          </a:p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Take an online quiz in each module to help you assess your comprehension of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readings</a:t>
            </a:r>
          </a:p>
          <a:p>
            <a:pPr lvl="0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Two organization and instructional planning assignments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Practicum activities with Web 2.0 tools and technologies</a:t>
            </a:r>
          </a:p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 complete a Final Project – Applying concepts and principles of good instruction to building an online course  (we will build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multiple assignments)</a:t>
            </a:r>
          </a:p>
          <a:p>
            <a:pPr lvl="0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 reflect on the readings, class discussion and learning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activities in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each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module and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capture personal meaning in an online journal </a:t>
            </a:r>
          </a:p>
          <a:p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5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EDF488: Practicum in Online Teaching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Provides students in the certificate program in online teaching with a mentored experience that allows them to put into practice what they've learned in previous coursework about online teaching.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Students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will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produce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 number of artifacts related to this experience that will serve as evidence of their proficiency with specific aspects of online teaching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Teach a complete course or modules within a course 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Mentored experience with structure and support 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Four cohort meetings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Capture meaningful artifacts 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Reflection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Journal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Presentation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OTL Certificate Graduates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663" y="5486400"/>
            <a:ext cx="8229600" cy="60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Graduates of </a:t>
            </a:r>
            <a:r>
              <a:rPr lang="en-US" sz="1800" i="1" smtClean="0">
                <a:latin typeface="Arial" charset="0"/>
                <a:ea typeface="Arial" charset="0"/>
                <a:cs typeface="Arial" charset="0"/>
              </a:rPr>
              <a:t>the Certificate Program are </a:t>
            </a:r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welcome to share their experiences</a:t>
            </a:r>
            <a:r>
              <a:rPr lang="is-IS" sz="1800" i="1" dirty="0" smtClean="0">
                <a:latin typeface="Arial" charset="0"/>
                <a:ea typeface="Arial" charset="0"/>
                <a:cs typeface="Arial" charset="0"/>
              </a:rPr>
              <a:t>… </a:t>
            </a:r>
            <a:endParaRPr lang="en-US" sz="1800" i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0300" y="1935301"/>
            <a:ext cx="5143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smtClean="0"/>
              <a:t>25+</a:t>
            </a:r>
            <a:endParaRPr lang="en-US" sz="20000"/>
          </a:p>
        </p:txBody>
      </p:sp>
    </p:spTree>
    <p:extLst>
      <p:ext uri="{BB962C8B-B14F-4D97-AF65-F5344CB8AC3E}">
        <p14:creationId xmlns:p14="http://schemas.microsoft.com/office/powerpoint/2010/main" val="414969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Questions/Discussion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2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Agenda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434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larger context: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LiDA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Review of OTL Courses and Programs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Thoughts and comments from OTL students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Questions/discussion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3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Warner’s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LiDA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Initiative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3581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pitchFamily="34" charset="0"/>
                <a:cs typeface="Arial" pitchFamily="34" charset="0"/>
              </a:rPr>
              <a:t>Offering new online learning opportunities to Warner students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Preparing quality online instructors</a:t>
            </a:r>
          </a:p>
          <a:p>
            <a:pPr marL="0" indent="0" eaLnBrk="1" hangingPunct="1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Preparing K-12 teachers for digitally-rich teaching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Supporting colleges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launching online initiatives</a:t>
            </a:r>
          </a:p>
          <a:p>
            <a:pPr marL="400050" lvl="1" indent="0" eaLnBrk="1" hangingPunct="1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Supporting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K-12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schools’ digital conversion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Conducting research on online teaching &amp; learning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eaLnBrk="1" hangingPunct="1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Conducting research on Learning in the Digital Age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eaLnBrk="1" hangingPunct="1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 a catalyst for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research on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LiDA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(Study Group)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00050" lvl="1" indent="0" eaLnBrk="1" hangingPunct="1">
              <a:buNone/>
            </a:pP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eaLnBrk="1" hangingPunct="1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Preparing Online Instructors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077200" cy="3352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can rich teaching and learning experiences be facilitated in an online environment?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can we best prepare instructors for online teaching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7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OTL Certificate Goals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267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Appreciate affordances and limitation of F2F vs. online learning 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Know about different learning theories and their pedagogical implications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Be able to design high quality online learning modules and courses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(with minimal online tools)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Be able to use a select number of “high-leverage” online teaching practices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000" b="1" i="1" dirty="0">
                <a:latin typeface="Arial" charset="0"/>
                <a:ea typeface="Arial" charset="0"/>
                <a:cs typeface="Arial" charset="0"/>
              </a:rPr>
              <a:t>Target student population:</a:t>
            </a:r>
          </a:p>
          <a:p>
            <a:pPr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UR doctoral students (&amp; faculty)</a:t>
            </a:r>
          </a:p>
          <a:p>
            <a:pPr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Future “online instructional support staff”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[K-12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teachers &amp; other instructional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staff]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sz="2000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3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OTL Certificate Requirements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Core courses: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EDE484: Online Teaching &amp; Learning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EDE486: Designing Online Courses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EDF488: Practicum in Online Teaching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2 pedagogical electives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0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EDE484: Goals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mpower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students to design and implement effective “online learning modules” 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using Blackboard</a:t>
            </a:r>
          </a:p>
          <a:p>
            <a:pPr marL="0" indent="0" eaLnBrk="1" hangingPunct="1">
              <a:buNone/>
            </a:pPr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More specifically students will: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Learn key principles about motivation, learning, teaching, assessment, instructional design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Learn to use basic OTL tools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Learn about key “OTL practices”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Design and implement online modules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8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EDE484: Organization &amp; Structure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Getting started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OTL foundations –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modules on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Motivation, learning &amp; teaching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Assessment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Instructional design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OTL practices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(parallel)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Group project: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design and implement an online module on special topics within OTL for the rest of the class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Individual project: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design an online module on topic of choice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Final synthesis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2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EDE486: Organization &amp; Structure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2286000"/>
            <a:ext cx="6705600" cy="3352800"/>
            <a:chOff x="685800" y="2286000"/>
            <a:chExt cx="6705600" cy="3352800"/>
          </a:xfrm>
        </p:grpSpPr>
        <p:sp>
          <p:nvSpPr>
            <p:cNvPr id="4" name="Cube 3"/>
            <p:cNvSpPr/>
            <p:nvPr/>
          </p:nvSpPr>
          <p:spPr bwMode="auto">
            <a:xfrm>
              <a:off x="685800" y="4191000"/>
              <a:ext cx="1752600" cy="1447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Faculty &amp; Institutional Perspectives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 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  <p:sp>
          <p:nvSpPr>
            <p:cNvPr id="10" name="Cube 9"/>
            <p:cNvSpPr/>
            <p:nvPr/>
          </p:nvSpPr>
          <p:spPr bwMode="auto">
            <a:xfrm>
              <a:off x="2286000" y="4191000"/>
              <a:ext cx="1752600" cy="1447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Conceptual Frameworks for Online Learning</a:t>
              </a:r>
            </a:p>
          </p:txBody>
        </p:sp>
        <p:sp>
          <p:nvSpPr>
            <p:cNvPr id="11" name="Cube 10"/>
            <p:cNvSpPr/>
            <p:nvPr/>
          </p:nvSpPr>
          <p:spPr bwMode="auto">
            <a:xfrm>
              <a:off x="3962400" y="4191000"/>
              <a:ext cx="1752600" cy="1447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Instructional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 Design Concepts 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  <p:sp>
          <p:nvSpPr>
            <p:cNvPr id="12" name="Cube 11"/>
            <p:cNvSpPr/>
            <p:nvPr/>
          </p:nvSpPr>
          <p:spPr bwMode="auto">
            <a:xfrm>
              <a:off x="5638800" y="4191000"/>
              <a:ext cx="1752600" cy="1447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ゴシック" pitchFamily="-92" charset="-128"/>
                </a:rPr>
                <a:t>Instructional Resources &amp; Technology Tools</a:t>
              </a:r>
            </a:p>
          </p:txBody>
        </p:sp>
        <p:sp>
          <p:nvSpPr>
            <p:cNvPr id="13" name="Cube 12"/>
            <p:cNvSpPr/>
            <p:nvPr/>
          </p:nvSpPr>
          <p:spPr bwMode="auto">
            <a:xfrm>
              <a:off x="685800" y="2971800"/>
              <a:ext cx="6705600" cy="14478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charset="0"/>
                  <a:ea typeface="MS Pゴシック" pitchFamily="-92" charset="-128"/>
                </a:rPr>
                <a:t>Final Project - Building an Online Course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  <p:sp>
          <p:nvSpPr>
            <p:cNvPr id="14" name="Cube 13"/>
            <p:cNvSpPr/>
            <p:nvPr/>
          </p:nvSpPr>
          <p:spPr bwMode="auto">
            <a:xfrm>
              <a:off x="685800" y="2286000"/>
              <a:ext cx="6705600" cy="838200"/>
            </a:xfrm>
            <a:prstGeom prst="cub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Arial" charset="0"/>
                  <a:ea typeface="MS Pゴシック" pitchFamily="-92" charset="-128"/>
                </a:rPr>
                <a:t>Online Teaching Strategies &amp; Special Issues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ゴシック" pitchFamily="-9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79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27842</TotalTime>
  <Words>756</Words>
  <Application>Microsoft Macintosh PowerPoint</Application>
  <PresentationFormat>On-screen Show (4:3)</PresentationFormat>
  <Paragraphs>133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Agenda </vt:lpstr>
      <vt:lpstr>Warner’s LiDA Initiative</vt:lpstr>
      <vt:lpstr>Preparing Online Instructors</vt:lpstr>
      <vt:lpstr>OTL Certificate Goals</vt:lpstr>
      <vt:lpstr>OTL Certificate Requirements</vt:lpstr>
      <vt:lpstr>EDE484: Goals</vt:lpstr>
      <vt:lpstr>EDE484: Organization &amp; Structure</vt:lpstr>
      <vt:lpstr>EDE486: Organization &amp; Structure</vt:lpstr>
      <vt:lpstr>EDE 486 - Learning Activities</vt:lpstr>
      <vt:lpstr>EDF488: Practicum in Online Teaching</vt:lpstr>
      <vt:lpstr>OTL Certificate Graduates</vt:lpstr>
      <vt:lpstr>Questions/Discussion</vt:lpstr>
    </vt:vector>
  </TitlesOfParts>
  <Company>University of Rochester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Technology Survey</dc:title>
  <dc:creator>Eric E. Fredericksen</dc:creator>
  <cp:lastModifiedBy>Jayne Lammers</cp:lastModifiedBy>
  <cp:revision>598</cp:revision>
  <cp:lastPrinted>2015-09-17T14:37:37Z</cp:lastPrinted>
  <dcterms:created xsi:type="dcterms:W3CDTF">2010-09-27T11:56:02Z</dcterms:created>
  <dcterms:modified xsi:type="dcterms:W3CDTF">2016-10-10T19:14:31Z</dcterms:modified>
</cp:coreProperties>
</file>