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vml" ContentType="application/vnd.openxmlformats-officedocument.vmlDrawing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embeddings/oleObject1.bin" ContentType="application/vnd.openxmlformats-officedocument.oleObject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embeddings/oleObject2.bin" ContentType="application/vnd.openxmlformats-officedocument.oleObject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7" r:id="rId1"/>
  </p:sldMasterIdLst>
  <p:notesMasterIdLst>
    <p:notesMasterId r:id="rId46"/>
  </p:notesMasterIdLst>
  <p:sldIdLst>
    <p:sldId id="256" r:id="rId2"/>
    <p:sldId id="262" r:id="rId3"/>
    <p:sldId id="263" r:id="rId4"/>
    <p:sldId id="257" r:id="rId5"/>
    <p:sldId id="271" r:id="rId6"/>
    <p:sldId id="314" r:id="rId7"/>
    <p:sldId id="315" r:id="rId8"/>
    <p:sldId id="318" r:id="rId9"/>
    <p:sldId id="317" r:id="rId10"/>
    <p:sldId id="321" r:id="rId11"/>
    <p:sldId id="322" r:id="rId12"/>
    <p:sldId id="323" r:id="rId13"/>
    <p:sldId id="324" r:id="rId14"/>
    <p:sldId id="325" r:id="rId15"/>
    <p:sldId id="326" r:id="rId16"/>
    <p:sldId id="319" r:id="rId17"/>
    <p:sldId id="327" r:id="rId18"/>
    <p:sldId id="328" r:id="rId19"/>
    <p:sldId id="330" r:id="rId20"/>
    <p:sldId id="331" r:id="rId21"/>
    <p:sldId id="336" r:id="rId22"/>
    <p:sldId id="320" r:id="rId23"/>
    <p:sldId id="334" r:id="rId24"/>
    <p:sldId id="335" r:id="rId25"/>
    <p:sldId id="264" r:id="rId26"/>
    <p:sldId id="329" r:id="rId27"/>
    <p:sldId id="304" r:id="rId28"/>
    <p:sldId id="305" r:id="rId29"/>
    <p:sldId id="338" r:id="rId30"/>
    <p:sldId id="339" r:id="rId31"/>
    <p:sldId id="332" r:id="rId32"/>
    <p:sldId id="340" r:id="rId33"/>
    <p:sldId id="341" r:id="rId34"/>
    <p:sldId id="342" r:id="rId35"/>
    <p:sldId id="333" r:id="rId36"/>
    <p:sldId id="289" r:id="rId37"/>
    <p:sldId id="313" r:id="rId38"/>
    <p:sldId id="343" r:id="rId39"/>
    <p:sldId id="265" r:id="rId40"/>
    <p:sldId id="269" r:id="rId41"/>
    <p:sldId id="266" r:id="rId42"/>
    <p:sldId id="268" r:id="rId43"/>
    <p:sldId id="267" r:id="rId44"/>
    <p:sldId id="270" r:id="rId4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5000" autoAdjust="0"/>
  </p:normalViewPr>
  <p:slideViewPr>
    <p:cSldViewPr snapToGrid="0" snapToObjects="1">
      <p:cViewPr varScale="1">
        <p:scale>
          <a:sx n="80" d="100"/>
          <a:sy n="80" d="100"/>
        </p:scale>
        <p:origin x="-194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notesMaster" Target="notesMasters/notesMaster1.xml"/><Relationship Id="rId47" Type="http://schemas.openxmlformats.org/officeDocument/2006/relationships/printerSettings" Target="printerSettings/printerSettings1.bin"/><Relationship Id="rId48" Type="http://schemas.openxmlformats.org/officeDocument/2006/relationships/presProps" Target="presProps.xml"/><Relationship Id="rId49" Type="http://schemas.openxmlformats.org/officeDocument/2006/relationships/viewProps" Target="view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heme" Target="theme/theme1.xml"/><Relationship Id="rId5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83F95-60CD-B047-9359-C894A6080DF9}" type="datetimeFigureOut">
              <a:rPr lang="en-US" smtClean="0"/>
              <a:t>1/19/16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605FC7-9995-A84E-A389-2D14FBEE47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9905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“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Metaphors help us make sense of unfamiliar concepts and things, but they also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structure the way we respond to those concepts and things”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605FC7-9995-A84E-A389-2D14FBEE477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4118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As one emphasizes the channel, the medium,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size of the pipe (bandwidth), transmission, the lines between the nodes or the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network of lines on the map, other meaningful aspects of the technology become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deemphasized or hidden.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605FC7-9995-A84E-A389-2D14FBEE477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2390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Primary in this conceptualization is the notion of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internet as a thing with objective properties, versus a process.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605FC7-9995-A84E-A389-2D14FBEE477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2390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Connection to digital/distance education is</a:t>
            </a:r>
            <a:r>
              <a:rPr lang="en-US" baseline="0" dirty="0" smtClean="0"/>
              <a:t> noted in the article: </a:t>
            </a:r>
          </a:p>
          <a:p>
            <a:endParaRPr lang="en-US" dirty="0" smtClean="0"/>
          </a:p>
          <a:p>
            <a:r>
              <a:rPr lang="en-US" dirty="0" smtClean="0"/>
              <a:t>…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premise that access to this information leads (naturally?) to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knowledge. The logic relies on the belief that information is the same thing as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knowledge and that they’re both deliverable. Through this logic, one can equate the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Internet Age to the Knowledge Age, which vastly oversimplifies the process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through which a person obtains knowledge. By absenting context, individuals, and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meaning from the conceptual framework, one derives a framework for Internet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technologies which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unproblematically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transfer knowledge from one person or place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another. As long as there is access, there will be knowledge.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At a deep structure level, then, knowledge, the end goal of education,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605FC7-9995-A84E-A389-2D14FBEE477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2390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605FC7-9995-A84E-A389-2D14FBEE477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2390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605FC7-9995-A84E-A389-2D14FBEE477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2390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this frame, the Internet is not so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much a prosthetic for the senses but a separate environment where the self can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interact, move, travel and exist.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605FC7-9995-A84E-A389-2D14FBEE477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2390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Place, as a meaningful concept distinct from space, is defined not by physicality but by the communal aspect of the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contexts (Oldenburg, year;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Soja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1989). 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605FC7-9995-A84E-A389-2D14FBEE477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2390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this list, I would also add “Affinity Space” 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It is from this metaphorical lens that I think much of my Internet research starts.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605FC7-9995-A84E-A389-2D14FBEE477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2390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605FC7-9995-A84E-A389-2D14FBEE477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2390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Dave Miller: sees</a:t>
            </a:r>
            <a:r>
              <a:rPr lang="en-US" baseline="0" dirty="0" smtClean="0"/>
              <a:t> this as </a:t>
            </a:r>
            <a:r>
              <a:rPr lang="en-US" dirty="0" smtClean="0"/>
              <a:t>“Nexus of interactions and grid of connections” thinking about his LMS work </a:t>
            </a:r>
            <a:r>
              <a:rPr lang="en-US" smtClean="0"/>
              <a:t>with students.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605FC7-9995-A84E-A389-2D14FBEE477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2390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605FC7-9995-A84E-A389-2D14FBEE477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33926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605FC7-9995-A84E-A389-2D14FBEE477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2390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This category describes a shift in thinking that just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happens, not simply a metaphor applied in a specific situation or context. Put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differently, this is not something you “do” but something that just “is.”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605FC7-9995-A84E-A389-2D14FBEE477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2390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605FC7-9995-A84E-A389-2D14FBEE477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98568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Emphasize</a:t>
            </a:r>
            <a:r>
              <a:rPr lang="en-US" baseline="0" dirty="0" smtClean="0"/>
              <a:t> that this was not a study of Angela’s “way of being” or identity work as it related to her activities around Sims fanfiction.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Rather, the explicit point was to look at how she USED SWH to do the writing that she wanted to do in this space.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605FC7-9995-A84E-A389-2D14FBEE477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7291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Basic “tool” use</a:t>
            </a:r>
            <a:r>
              <a:rPr lang="en-US" baseline="0" dirty="0" smtClean="0"/>
              <a:t> – amplifying her work with help from others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605FC7-9995-A84E-A389-2D14FBEE477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7291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 quite as basic a conceptualization of tools – using the space as a source of motivation and soliciting readership/feedback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605FC7-9995-A84E-A389-2D14FBEE477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7291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Recall that in this metaphorical</a:t>
            </a:r>
            <a:r>
              <a:rPr lang="en-US" baseline="0" dirty="0" smtClean="0"/>
              <a:t> frame,</a:t>
            </a:r>
          </a:p>
          <a:p>
            <a:r>
              <a:rPr lang="en-US" baseline="0" dirty="0" smtClean="0"/>
              <a:t> “</a:t>
            </a:r>
            <a:r>
              <a:rPr lang="en-US" dirty="0" smtClean="0"/>
              <a:t>to perceive the Internet as a place does not only require a </a:t>
            </a:r>
            <a:r>
              <a:rPr lang="en-US" b="1" dirty="0" smtClean="0"/>
              <a:t>sense of </a:t>
            </a:r>
            <a:r>
              <a:rPr lang="en-US" b="1" dirty="0" smtClean="0">
                <a:solidFill>
                  <a:srgbClr val="6EA0B0"/>
                </a:solidFill>
              </a:rPr>
              <a:t>architecture</a:t>
            </a:r>
            <a:r>
              <a:rPr lang="en-US" dirty="0" smtClean="0"/>
              <a:t>, but also requires </a:t>
            </a:r>
            <a:r>
              <a:rPr lang="en-US" b="1" dirty="0" smtClean="0"/>
              <a:t>a sense of </a:t>
            </a:r>
            <a:r>
              <a:rPr lang="en-US" b="1" dirty="0" smtClean="0">
                <a:solidFill>
                  <a:srgbClr val="6EA0B0"/>
                </a:solidFill>
              </a:rPr>
              <a:t>presence with others</a:t>
            </a:r>
            <a:r>
              <a:rPr lang="en-US" dirty="0" smtClean="0"/>
              <a:t>.”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605FC7-9995-A84E-A389-2D14FBEE477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34862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Focus on practices: What’s with the Chit Chat? </a:t>
            </a:r>
          </a:p>
          <a:p>
            <a:endParaRPr lang="en-US" dirty="0" smtClean="0"/>
          </a:p>
          <a:p>
            <a:r>
              <a:rPr lang="en-US" dirty="0" smtClean="0"/>
              <a:t>Describe what kinds of posts go into Chit Chat: </a:t>
            </a:r>
          </a:p>
          <a:p>
            <a:endParaRPr lang="en-US" dirty="0" smtClean="0"/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flavour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toothpaste are you?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longest running and most replied to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Chit Chat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thread was a game called “Person above me,” in which members posted something they knew about the person who replied before them.  Replies consisted of one-liners about where a member lived, or other tidbits such as “Likes the Simpsons” or “Has the same name as my sister.”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605FC7-9995-A84E-A389-2D14FBEE4770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7291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Six sub-boards served to organize some of the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Chit Chat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into categories (See Table 1), and the remaining 350+ pages of posts spanned numerous uncategorized topics.</a:t>
            </a:r>
            <a:r>
              <a:rPr lang="en-US" dirty="0" smtClean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605FC7-9995-A84E-A389-2D14FBEE4770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7291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Begged the questions: “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did all of this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Chit Chat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contribute to the affinity space?  What connection, if any, did it have to the practices around creating and sharing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Sims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fan fiction?” 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there wasn’t a consistent answer from the participants in my study!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605FC7-9995-A84E-A389-2D14FBEE4770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7291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cloud</a:t>
            </a:r>
            <a:r>
              <a:rPr lang="en-US" baseline="0" dirty="0" smtClean="0"/>
              <a:t> or “the internet of things”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605FC7-9995-A84E-A389-2D14FBEE477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68964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Recall</a:t>
            </a:r>
            <a:r>
              <a:rPr lang="en-US" baseline="0" dirty="0" smtClean="0"/>
              <a:t> that Markham acknowledges that this is a more rare metaphorical frame – it’s not something one puts on or does, it is something that one is. So, my work hasn’t quite gone here yet. </a:t>
            </a:r>
          </a:p>
          <a:p>
            <a:r>
              <a:rPr lang="en-US" baseline="0" dirty="0" smtClean="0"/>
              <a:t>But, I can imagine how it might – so imagine with me.</a:t>
            </a:r>
          </a:p>
          <a:p>
            <a:endParaRPr lang="en-US" baseline="0" dirty="0" smtClean="0"/>
          </a:p>
          <a:p>
            <a:r>
              <a:rPr lang="en-US" baseline="0" dirty="0" smtClean="0"/>
              <a:t>According to Markham (as we mentioned earlier): </a:t>
            </a:r>
            <a:r>
              <a:rPr lang="en-US" dirty="0" smtClean="0"/>
              <a:t>the focus of research might be to </a:t>
            </a:r>
            <a:r>
              <a:rPr lang="en-US" dirty="0" smtClean="0">
                <a:solidFill>
                  <a:srgbClr val="6EA0B0"/>
                </a:solidFill>
              </a:rPr>
              <a:t>reconsider and </a:t>
            </a:r>
            <a:r>
              <a:rPr lang="en-US" dirty="0" err="1" smtClean="0">
                <a:solidFill>
                  <a:srgbClr val="6EA0B0"/>
                </a:solidFill>
              </a:rPr>
              <a:t>reconceptualize</a:t>
            </a:r>
            <a:r>
              <a:rPr lang="en-US" dirty="0" smtClean="0">
                <a:solidFill>
                  <a:srgbClr val="6EA0B0"/>
                </a:solidFill>
              </a:rPr>
              <a:t> </a:t>
            </a:r>
            <a:r>
              <a:rPr lang="en-US" dirty="0" smtClean="0"/>
              <a:t>certain taken-for-granted aspects of being human with others, to </a:t>
            </a:r>
            <a:r>
              <a:rPr lang="en-US" dirty="0" smtClean="0">
                <a:solidFill>
                  <a:srgbClr val="6EA0B0"/>
                </a:solidFill>
              </a:rPr>
              <a:t>explore the intersections</a:t>
            </a:r>
            <a:r>
              <a:rPr lang="en-US" dirty="0" smtClean="0"/>
              <a:t> of individual, technology, and identity, and to </a:t>
            </a:r>
            <a:r>
              <a:rPr lang="en-US" dirty="0" smtClean="0">
                <a:solidFill>
                  <a:srgbClr val="6EA0B0"/>
                </a:solidFill>
              </a:rPr>
              <a:t>examine closely how Internet technologies are woven </a:t>
            </a:r>
            <a:r>
              <a:rPr lang="en-US" dirty="0" smtClean="0"/>
              <a:t>into a participant’s life experience</a:t>
            </a:r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605FC7-9995-A84E-A389-2D14FBEE4770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11426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I’ve got the start of an exploration into Eve’s interconnections with technologies</a:t>
            </a:r>
            <a:r>
              <a:rPr lang="en-US" baseline="0" dirty="0" smtClean="0"/>
              <a:t> and Internet spaces, but w</a:t>
            </a:r>
            <a:r>
              <a:rPr lang="en-US" dirty="0" smtClean="0"/>
              <a:t>hat would it mean to go beyond this</a:t>
            </a:r>
            <a:r>
              <a:rPr lang="en-US" baseline="0" dirty="0" smtClean="0"/>
              <a:t> tracing and move into identity and </a:t>
            </a:r>
            <a:r>
              <a:rPr lang="en-US" baseline="0" dirty="0" err="1" smtClean="0"/>
              <a:t>intersectionality</a:t>
            </a:r>
            <a:r>
              <a:rPr lang="en-US" baseline="0" dirty="0" smtClean="0"/>
              <a:t> work, as the way of being metaphor requires? 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Thinking about Gee’s work with 3 different types of identity – real, virtual, PROJECTIVE –  the last of which is much more integrated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605FC7-9995-A84E-A389-2D14FBEE4770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9843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Acknowledging that this was a retrospective</a:t>
            </a:r>
            <a:r>
              <a:rPr lang="en-US" baseline="0" dirty="0" smtClean="0"/>
              <a:t> application of metaphors, as I didn’t come to this reading/work/understanding until after my SWH research was nearly complete.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605FC7-9995-A84E-A389-2D14FBEE4770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31538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 the final</a:t>
            </a:r>
            <a:r>
              <a:rPr lang="en-US" baseline="0" dirty="0" smtClean="0"/>
              <a:t> metaphorical exercise shows, this last metaphorical conceptualization isn’t yet something I’ve fully come to embrace or understand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605FC7-9995-A84E-A389-2D14FBEE4770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31538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 smtClean="0">
                <a:effectLst/>
              </a:rPr>
              <a:t>Talk first at your table, then share out.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605FC7-9995-A84E-A389-2D14FBEE4770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8886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Focus on the apps and</a:t>
            </a:r>
            <a:r>
              <a:rPr lang="en-US" baseline="0" dirty="0" smtClean="0"/>
              <a:t> how people might be able to have certain things at their fingertips with Internet connectivity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605FC7-9995-A84E-A389-2D14FBEE477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9155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Global</a:t>
            </a:r>
            <a:r>
              <a:rPr lang="en-US" baseline="0" dirty="0" smtClean="0"/>
              <a:t> connectivity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605FC7-9995-A84E-A389-2D14FBEE477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3392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605FC7-9995-A84E-A389-2D14FBEE477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2390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605FC7-9995-A84E-A389-2D14FBEE477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2390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605FC7-9995-A84E-A389-2D14FBEE477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2390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605FC7-9995-A84E-A389-2D14FBEE477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2390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62543-9B60-444E-A4DC-74C9F3BCB416}" type="datetimeFigureOut">
              <a:rPr lang="en-US" smtClean="0"/>
              <a:t>1/19/16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957AF-53C0-420B-9C2D-77DB1416566C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62543-9B60-444E-A4DC-74C9F3BCB416}" type="datetimeFigureOut">
              <a:rPr lang="en-US" smtClean="0"/>
              <a:t>1/19/16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A12C-6A90-3543-835C-06A7FD5FA1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62543-9B60-444E-A4DC-74C9F3BCB416}" type="datetimeFigureOut">
              <a:rPr lang="en-US" smtClean="0"/>
              <a:t>1/19/16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A12C-6A90-3543-835C-06A7FD5FA1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62543-9B60-444E-A4DC-74C9F3BCB416}" type="datetimeFigureOut">
              <a:rPr lang="en-US" smtClean="0"/>
              <a:t>1/19/16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A12C-6A90-3543-835C-06A7FD5FA1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62543-9B60-444E-A4DC-74C9F3BCB416}" type="datetimeFigureOut">
              <a:rPr lang="en-US" smtClean="0"/>
              <a:t>1/19/16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957AF-53C0-420B-9C2D-77DB1416566C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62543-9B60-444E-A4DC-74C9F3BCB416}" type="datetimeFigureOut">
              <a:rPr lang="en-US" smtClean="0"/>
              <a:t>1/19/16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A12C-6A90-3543-835C-06A7FD5FA1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62543-9B60-444E-A4DC-74C9F3BCB416}" type="datetimeFigureOut">
              <a:rPr lang="en-US" smtClean="0"/>
              <a:t>1/19/16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A12C-6A90-3543-835C-06A7FD5FA1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62543-9B60-444E-A4DC-74C9F3BCB416}" type="datetimeFigureOut">
              <a:rPr lang="en-US" smtClean="0"/>
              <a:t>1/19/16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B2A12C-6A90-3543-835C-06A7FD5FA124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62543-9B60-444E-A4DC-74C9F3BCB416}" type="datetimeFigureOut">
              <a:rPr lang="en-US" smtClean="0"/>
              <a:t>1/19/16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A12C-6A90-3543-835C-06A7FD5FA1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62543-9B60-444E-A4DC-74C9F3BCB416}" type="datetimeFigureOut">
              <a:rPr lang="en-US" smtClean="0"/>
              <a:t>1/19/16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B5B2A12C-6A90-3543-835C-06A7FD5FA1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Drag picture to placeholder or click icon to add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C7962543-9B60-444E-A4DC-74C9F3BCB416}" type="datetimeFigureOut">
              <a:rPr lang="en-US" smtClean="0"/>
              <a:t>1/19/16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A12C-6A90-3543-835C-06A7FD5FA1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C7962543-9B60-444E-A4DC-74C9F3BCB416}" type="datetimeFigureOut">
              <a:rPr lang="en-US" smtClean="0"/>
              <a:t>1/19/16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B5B2A12C-6A90-3543-835C-06A7FD5FA124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4" Type="http://schemas.openxmlformats.org/officeDocument/2006/relationships/image" Target="../media/image8.png"/><Relationship Id="rId5" Type="http://schemas.openxmlformats.org/officeDocument/2006/relationships/oleObject" Target="../embeddings/oleObject1.bin"/><Relationship Id="rId6" Type="http://schemas.openxmlformats.org/officeDocument/2006/relationships/package" Target="../embeddings/Microsoft_Word_Document1.docx"/><Relationship Id="rId7" Type="http://schemas.openxmlformats.org/officeDocument/2006/relationships/image" Target="../media/image10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4" Type="http://schemas.openxmlformats.org/officeDocument/2006/relationships/image" Target="../media/image7.png"/><Relationship Id="rId5" Type="http://schemas.openxmlformats.org/officeDocument/2006/relationships/oleObject" Target="../embeddings/oleObject2.bin"/><Relationship Id="rId6" Type="http://schemas.openxmlformats.org/officeDocument/2006/relationships/package" Target="../embeddings/Microsoft_Word_Document2.docx"/><Relationship Id="rId7" Type="http://schemas.openxmlformats.org/officeDocument/2006/relationships/image" Target="../media/image11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Doing education research in Digital Spaces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Module D1</a:t>
            </a:r>
          </a:p>
          <a:p>
            <a:r>
              <a:rPr lang="en-US" dirty="0" smtClean="0"/>
              <a:t>Jayne Lammers, facilitator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4703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Internet as Tool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467600" cy="4864574"/>
          </a:xfrm>
        </p:spPr>
        <p:txBody>
          <a:bodyPr/>
          <a:lstStyle/>
          <a:p>
            <a:r>
              <a:rPr lang="en-US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“</a:t>
            </a:r>
            <a:r>
              <a:rPr lang="en-US" dirty="0">
                <a:solidFill>
                  <a:schemeClr val="bg1">
                    <a:lumMod val="50000"/>
                    <a:lumOff val="50000"/>
                  </a:schemeClr>
                </a:solidFill>
              </a:rPr>
              <a:t>We understand most communication technologies as tools</a:t>
            </a:r>
            <a:r>
              <a:rPr lang="en-US" dirty="0"/>
              <a:t>, extensions of our </a:t>
            </a:r>
            <a:r>
              <a:rPr lang="en-US" dirty="0" smtClean="0"/>
              <a:t>senses or </a:t>
            </a:r>
            <a:r>
              <a:rPr lang="en-US" dirty="0"/>
              <a:t>bodies </a:t>
            </a:r>
            <a:r>
              <a:rPr lang="en-US" dirty="0">
                <a:solidFill>
                  <a:srgbClr val="7F7F7F"/>
                </a:solidFill>
              </a:rPr>
              <a:t>that allow us to </a:t>
            </a:r>
            <a:r>
              <a:rPr lang="en-US" dirty="0"/>
              <a:t>magnify or amplify certain </a:t>
            </a:r>
            <a:r>
              <a:rPr lang="en-US" dirty="0" smtClean="0"/>
              <a:t>capacities…</a:t>
            </a:r>
          </a:p>
          <a:p>
            <a:pPr marL="461963" indent="0">
              <a:buNone/>
            </a:pPr>
            <a:r>
              <a:rPr lang="en-US" dirty="0" smtClean="0">
                <a:solidFill>
                  <a:srgbClr val="7F7F7F"/>
                </a:solidFill>
              </a:rPr>
              <a:t>the </a:t>
            </a:r>
            <a:r>
              <a:rPr lang="en-US" dirty="0">
                <a:solidFill>
                  <a:srgbClr val="7F7F7F"/>
                </a:solidFill>
              </a:rPr>
              <a:t>Internet can </a:t>
            </a:r>
            <a:r>
              <a:rPr lang="en-US" dirty="0"/>
              <a:t>extend one’s reach, expand the senses, and </a:t>
            </a:r>
            <a:r>
              <a:rPr lang="en-US" dirty="0" smtClean="0"/>
              <a:t>collapse distance </a:t>
            </a:r>
            <a:r>
              <a:rPr lang="en-US" dirty="0">
                <a:solidFill>
                  <a:srgbClr val="7F7F7F"/>
                </a:solidFill>
              </a:rPr>
              <a:t>by decreasing the time it takes to get from point A to point B</a:t>
            </a:r>
            <a:r>
              <a:rPr lang="en-US" dirty="0" smtClean="0">
                <a:solidFill>
                  <a:srgbClr val="7F7F7F"/>
                </a:solidFill>
              </a:rPr>
              <a:t>, </a:t>
            </a:r>
            <a:r>
              <a:rPr lang="en-US" dirty="0" err="1" smtClean="0">
                <a:solidFill>
                  <a:srgbClr val="7F7F7F"/>
                </a:solidFill>
              </a:rPr>
              <a:t>informationally</a:t>
            </a:r>
            <a:r>
              <a:rPr lang="en-US" dirty="0" smtClean="0">
                <a:solidFill>
                  <a:srgbClr val="7F7F7F"/>
                </a:solidFill>
              </a:rPr>
              <a:t> speaking”</a:t>
            </a:r>
            <a:endParaRPr lang="en-US" dirty="0">
              <a:solidFill>
                <a:srgbClr val="7F7F7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53714" y="6310829"/>
            <a:ext cx="1942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6EA0B0"/>
                </a:solidFill>
              </a:rPr>
              <a:t>(Markham, 2003)</a:t>
            </a:r>
            <a:endParaRPr lang="en-US" dirty="0">
              <a:solidFill>
                <a:srgbClr val="6EA0B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93068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Internet as Tool: 3 Metaphors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467600" cy="4864574"/>
          </a:xfrm>
        </p:spPr>
        <p:txBody>
          <a:bodyPr/>
          <a:lstStyle/>
          <a:p>
            <a:r>
              <a:rPr lang="en-US" dirty="0" smtClean="0"/>
              <a:t>Extension or Prosthesis</a:t>
            </a:r>
          </a:p>
          <a:p>
            <a:endParaRPr lang="en-US" dirty="0"/>
          </a:p>
          <a:p>
            <a:r>
              <a:rPr lang="en-US" dirty="0" smtClean="0"/>
              <a:t>Conduit</a:t>
            </a:r>
          </a:p>
          <a:p>
            <a:endParaRPr lang="en-US" dirty="0"/>
          </a:p>
          <a:p>
            <a:r>
              <a:rPr lang="en-US" dirty="0" smtClean="0"/>
              <a:t>Container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953714" y="6310829"/>
            <a:ext cx="1942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6EA0B0"/>
                </a:solidFill>
              </a:rPr>
              <a:t>(Markham, 2003)</a:t>
            </a:r>
            <a:endParaRPr lang="en-US" dirty="0">
              <a:solidFill>
                <a:srgbClr val="6EA0B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04597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Internet as </a:t>
            </a:r>
            <a:r>
              <a:rPr lang="en-US" dirty="0"/>
              <a:t>Tool: 3 Metaphors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467600" cy="4864574"/>
          </a:xfrm>
        </p:spPr>
        <p:txBody>
          <a:bodyPr/>
          <a:lstStyle/>
          <a:p>
            <a:r>
              <a:rPr lang="en-US" dirty="0" smtClean="0"/>
              <a:t>Extension or Prosthesis</a:t>
            </a:r>
          </a:p>
          <a:p>
            <a:endParaRPr lang="en-US" dirty="0" smtClean="0"/>
          </a:p>
          <a:p>
            <a:r>
              <a:rPr lang="en-US" dirty="0" smtClean="0"/>
              <a:t>“</a:t>
            </a:r>
            <a:r>
              <a:rPr lang="en-US" dirty="0"/>
              <a:t>the Internet </a:t>
            </a:r>
            <a:r>
              <a:rPr lang="en-US" dirty="0" smtClean="0"/>
              <a:t>can alter</a:t>
            </a:r>
            <a:r>
              <a:rPr lang="en-US" dirty="0"/>
              <a:t>, experientially speaking, traditional sensations of time and space, </a:t>
            </a:r>
            <a:r>
              <a:rPr lang="en-US" dirty="0">
                <a:solidFill>
                  <a:schemeClr val="accent1"/>
                </a:solidFill>
              </a:rPr>
              <a:t>bringing </a:t>
            </a:r>
            <a:r>
              <a:rPr lang="en-US" dirty="0" smtClean="0">
                <a:solidFill>
                  <a:schemeClr val="accent1"/>
                </a:solidFill>
              </a:rPr>
              <a:t>the world </a:t>
            </a:r>
            <a:r>
              <a:rPr lang="en-US" dirty="0">
                <a:solidFill>
                  <a:schemeClr val="accent1"/>
                </a:solidFill>
              </a:rPr>
              <a:t>closer </a:t>
            </a:r>
            <a:r>
              <a:rPr lang="en-US" dirty="0"/>
              <a:t>to the individual or </a:t>
            </a:r>
            <a:r>
              <a:rPr lang="en-US" dirty="0">
                <a:solidFill>
                  <a:srgbClr val="6EA0B0"/>
                </a:solidFill>
              </a:rPr>
              <a:t>spreading </a:t>
            </a:r>
            <a:r>
              <a:rPr lang="en-US" dirty="0"/>
              <a:t>the individual </a:t>
            </a:r>
            <a:r>
              <a:rPr lang="en-US" dirty="0">
                <a:solidFill>
                  <a:srgbClr val="6EA0B0"/>
                </a:solidFill>
              </a:rPr>
              <a:t>out to various other </a:t>
            </a:r>
            <a:r>
              <a:rPr lang="en-US" dirty="0" smtClean="0">
                <a:solidFill>
                  <a:srgbClr val="6EA0B0"/>
                </a:solidFill>
              </a:rPr>
              <a:t>places</a:t>
            </a:r>
            <a:r>
              <a:rPr lang="en-US" dirty="0" smtClean="0"/>
              <a:t>”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953714" y="6310829"/>
            <a:ext cx="1942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6EA0B0"/>
                </a:solidFill>
              </a:rPr>
              <a:t>(Markham, 2003)</a:t>
            </a:r>
            <a:endParaRPr lang="en-US" dirty="0">
              <a:solidFill>
                <a:srgbClr val="6EA0B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665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Internet as </a:t>
            </a:r>
            <a:r>
              <a:rPr lang="en-US" dirty="0"/>
              <a:t>Tool: 3 Metaphors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467600" cy="4864574"/>
          </a:xfrm>
        </p:spPr>
        <p:txBody>
          <a:bodyPr>
            <a:normAutofit/>
          </a:bodyPr>
          <a:lstStyle/>
          <a:p>
            <a:r>
              <a:rPr lang="en-US" dirty="0" smtClean="0"/>
              <a:t>Conduit</a:t>
            </a:r>
          </a:p>
          <a:p>
            <a:endParaRPr lang="en-US" dirty="0" smtClean="0"/>
          </a:p>
          <a:p>
            <a:r>
              <a:rPr lang="en-US" dirty="0" smtClean="0"/>
              <a:t>“</a:t>
            </a:r>
            <a:r>
              <a:rPr lang="en-US" dirty="0"/>
              <a:t>The Internet is a </a:t>
            </a:r>
            <a:r>
              <a:rPr lang="en-US" dirty="0" smtClean="0"/>
              <a:t>medium that </a:t>
            </a:r>
            <a:r>
              <a:rPr lang="en-US" dirty="0"/>
              <a:t>transmits information virtually instantaneously between computers, individuals</a:t>
            </a:r>
            <a:r>
              <a:rPr lang="en-US" dirty="0" smtClean="0"/>
              <a:t>, and </a:t>
            </a:r>
            <a:r>
              <a:rPr lang="en-US" dirty="0"/>
              <a:t>groups of people. </a:t>
            </a:r>
            <a:r>
              <a:rPr lang="en-US" dirty="0" smtClean="0"/>
              <a:t>…</a:t>
            </a:r>
            <a:r>
              <a:rPr lang="en-US" dirty="0" smtClean="0">
                <a:solidFill>
                  <a:srgbClr val="6EA0B0"/>
                </a:solidFill>
              </a:rPr>
              <a:t>transmission</a:t>
            </a:r>
            <a:r>
              <a:rPr lang="en-US" dirty="0" smtClean="0"/>
              <a:t> </a:t>
            </a:r>
            <a:r>
              <a:rPr lang="en-US" dirty="0"/>
              <a:t>has become a </a:t>
            </a:r>
            <a:r>
              <a:rPr lang="en-US" dirty="0">
                <a:solidFill>
                  <a:srgbClr val="6EA0B0"/>
                </a:solidFill>
              </a:rPr>
              <a:t>defining characteristic </a:t>
            </a:r>
            <a:r>
              <a:rPr lang="en-US" dirty="0"/>
              <a:t>of the Internet.</a:t>
            </a:r>
            <a:r>
              <a:rPr lang="en-US" dirty="0" smtClean="0"/>
              <a:t>”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953714" y="6310829"/>
            <a:ext cx="1942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6EA0B0"/>
                </a:solidFill>
              </a:rPr>
              <a:t>(Markham, 2003)</a:t>
            </a:r>
            <a:endParaRPr lang="en-US" dirty="0">
              <a:solidFill>
                <a:srgbClr val="6EA0B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5077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Internet as </a:t>
            </a:r>
            <a:r>
              <a:rPr lang="en-US" dirty="0"/>
              <a:t>Tool: 3 Metaphors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467600" cy="4864574"/>
          </a:xfrm>
        </p:spPr>
        <p:txBody>
          <a:bodyPr>
            <a:normAutofit/>
          </a:bodyPr>
          <a:lstStyle/>
          <a:p>
            <a:r>
              <a:rPr lang="en-US" dirty="0" smtClean="0"/>
              <a:t>Container</a:t>
            </a:r>
          </a:p>
          <a:p>
            <a:endParaRPr lang="en-US" dirty="0" smtClean="0"/>
          </a:p>
          <a:p>
            <a:r>
              <a:rPr lang="en-US" dirty="0" smtClean="0"/>
              <a:t>“</a:t>
            </a:r>
            <a:r>
              <a:rPr lang="en-US" dirty="0"/>
              <a:t>The Internet can also be envisioned as a container which holds or stores </a:t>
            </a:r>
            <a:r>
              <a:rPr lang="en-US" dirty="0" smtClean="0"/>
              <a:t>quantities of </a:t>
            </a:r>
            <a:r>
              <a:rPr lang="en-US" dirty="0">
                <a:solidFill>
                  <a:srgbClr val="6EA0B0"/>
                </a:solidFill>
              </a:rPr>
              <a:t>stuff</a:t>
            </a:r>
            <a:r>
              <a:rPr lang="en-US" dirty="0"/>
              <a:t>.</a:t>
            </a:r>
            <a:r>
              <a:rPr lang="en-US" dirty="0" smtClean="0"/>
              <a:t>”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953714" y="6310829"/>
            <a:ext cx="1942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6EA0B0"/>
                </a:solidFill>
              </a:rPr>
              <a:t>(Markham, 2003)</a:t>
            </a:r>
            <a:endParaRPr lang="en-US" dirty="0">
              <a:solidFill>
                <a:srgbClr val="6EA0B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5809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Internet as </a:t>
            </a:r>
            <a:r>
              <a:rPr lang="en-US" dirty="0"/>
              <a:t>Tool: </a:t>
            </a:r>
            <a:r>
              <a:rPr lang="en-US" dirty="0" smtClean="0"/>
              <a:t>Caution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467600" cy="4864574"/>
          </a:xfrm>
        </p:spPr>
        <p:txBody>
          <a:bodyPr>
            <a:normAutofit/>
          </a:bodyPr>
          <a:lstStyle/>
          <a:p>
            <a:r>
              <a:rPr lang="en-US" dirty="0" smtClean="0"/>
              <a:t>“</a:t>
            </a:r>
            <a:r>
              <a:rPr lang="en-US" dirty="0"/>
              <a:t>the </a:t>
            </a:r>
            <a:r>
              <a:rPr lang="en-US" dirty="0">
                <a:solidFill>
                  <a:srgbClr val="6EA0B0"/>
                </a:solidFill>
              </a:rPr>
              <a:t>price tag </a:t>
            </a:r>
            <a:r>
              <a:rPr lang="en-US" dirty="0"/>
              <a:t>for this metaphor is the </a:t>
            </a:r>
            <a:r>
              <a:rPr lang="en-US" dirty="0" smtClean="0"/>
              <a:t>loss of </a:t>
            </a:r>
            <a:r>
              <a:rPr lang="en-US" dirty="0"/>
              <a:t>conceptualizing ‘knowledge’ as a significantly more complex process than </a:t>
            </a:r>
            <a:r>
              <a:rPr lang="en-US" dirty="0" smtClean="0"/>
              <a:t>simply bundling</a:t>
            </a:r>
            <a:r>
              <a:rPr lang="en-US" dirty="0"/>
              <a:t>, sending and receiving a package.</a:t>
            </a:r>
            <a:r>
              <a:rPr lang="en-US" dirty="0" smtClean="0"/>
              <a:t>”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953714" y="6310829"/>
            <a:ext cx="1942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6EA0B0"/>
                </a:solidFill>
              </a:rPr>
              <a:t>(Markham, 2003)</a:t>
            </a:r>
            <a:endParaRPr lang="en-US" dirty="0">
              <a:solidFill>
                <a:srgbClr val="6EA0B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4687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Internet as Place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“</a:t>
            </a:r>
            <a:r>
              <a:rPr lang="en-US" dirty="0"/>
              <a:t>The </a:t>
            </a:r>
            <a:r>
              <a:rPr lang="en-US" dirty="0" smtClean="0"/>
              <a:t>Internet…</a:t>
            </a:r>
            <a:r>
              <a:rPr lang="en-US" dirty="0"/>
              <a:t>also comprises socio-cultural places in which meaningful </a:t>
            </a:r>
            <a:r>
              <a:rPr lang="en-US" dirty="0" smtClean="0"/>
              <a:t>human interactions occur.”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953714" y="6310829"/>
            <a:ext cx="1942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6EA0B0"/>
                </a:solidFill>
              </a:rPr>
              <a:t>(Markham, 2003)</a:t>
            </a:r>
            <a:endParaRPr lang="en-US" dirty="0">
              <a:solidFill>
                <a:srgbClr val="6EA0B0"/>
              </a:solidFill>
            </a:endParaRPr>
          </a:p>
        </p:txBody>
      </p:sp>
      <p:pic>
        <p:nvPicPr>
          <p:cNvPr id="6" name="Content Placeholder 7"/>
          <p:cNvPicPr>
            <a:picLocks noChangeAspect="1"/>
          </p:cNvPicPr>
          <p:nvPr/>
        </p:nvPicPr>
        <p:blipFill>
          <a:blip r:embed="rId3"/>
          <a:srcRect t="7121" b="7121"/>
          <a:stretch>
            <a:fillRect/>
          </a:stretch>
        </p:blipFill>
        <p:spPr>
          <a:xfrm>
            <a:off x="0" y="1323100"/>
            <a:ext cx="9144000" cy="5541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5002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Internet as Place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“</a:t>
            </a:r>
            <a:r>
              <a:rPr lang="en-US" dirty="0"/>
              <a:t>The </a:t>
            </a:r>
            <a:r>
              <a:rPr lang="en-US" dirty="0" smtClean="0"/>
              <a:t>Internet…</a:t>
            </a:r>
            <a:r>
              <a:rPr lang="en-US" dirty="0"/>
              <a:t>also comprises socio-cultural places in which </a:t>
            </a:r>
            <a:r>
              <a:rPr lang="en-US" dirty="0">
                <a:solidFill>
                  <a:srgbClr val="6EA0B0"/>
                </a:solidFill>
              </a:rPr>
              <a:t>meaningful </a:t>
            </a:r>
            <a:r>
              <a:rPr lang="en-US" dirty="0" smtClean="0">
                <a:solidFill>
                  <a:srgbClr val="6EA0B0"/>
                </a:solidFill>
              </a:rPr>
              <a:t>human interactions </a:t>
            </a:r>
            <a:r>
              <a:rPr lang="en-US" dirty="0" smtClean="0"/>
              <a:t>occur.”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953714" y="6310829"/>
            <a:ext cx="1942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6EA0B0"/>
                </a:solidFill>
              </a:rPr>
              <a:t>(Markham, 2003)</a:t>
            </a:r>
            <a:endParaRPr lang="en-US" dirty="0">
              <a:solidFill>
                <a:srgbClr val="6EA0B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7020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Internet as Place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“</a:t>
            </a:r>
            <a:r>
              <a:rPr lang="en-US" dirty="0"/>
              <a:t>There, in a described, imagined, or perceived </a:t>
            </a:r>
            <a:r>
              <a:rPr lang="en-US" i="1" dirty="0"/>
              <a:t>place</a:t>
            </a:r>
            <a:r>
              <a:rPr lang="en-US" dirty="0"/>
              <a:t>, one can </a:t>
            </a:r>
            <a:r>
              <a:rPr lang="en-US" dirty="0">
                <a:solidFill>
                  <a:srgbClr val="6EA0B0"/>
                </a:solidFill>
              </a:rPr>
              <a:t>spend </a:t>
            </a:r>
            <a:r>
              <a:rPr lang="en-US" dirty="0" smtClean="0">
                <a:solidFill>
                  <a:srgbClr val="6EA0B0"/>
                </a:solidFill>
              </a:rPr>
              <a:t>time </a:t>
            </a:r>
            <a:r>
              <a:rPr lang="en-US" dirty="0" smtClean="0"/>
              <a:t>wandering</a:t>
            </a:r>
            <a:r>
              <a:rPr lang="en-US" dirty="0"/>
              <a:t>, navigating, and otherwise exploring. One can converse, come to </a:t>
            </a:r>
            <a:r>
              <a:rPr lang="en-US" dirty="0" smtClean="0"/>
              <a:t>know and </a:t>
            </a:r>
            <a:r>
              <a:rPr lang="en-US" dirty="0"/>
              <a:t>love, insult, and otherwise </a:t>
            </a:r>
            <a:r>
              <a:rPr lang="en-US" dirty="0">
                <a:solidFill>
                  <a:srgbClr val="6EA0B0"/>
                </a:solidFill>
              </a:rPr>
              <a:t>interact with others </a:t>
            </a:r>
            <a:r>
              <a:rPr lang="en-US" dirty="0"/>
              <a:t>one meets there.</a:t>
            </a:r>
            <a:r>
              <a:rPr lang="en-US" dirty="0" smtClean="0"/>
              <a:t>”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953714" y="6310829"/>
            <a:ext cx="1942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6EA0B0"/>
                </a:solidFill>
              </a:rPr>
              <a:t>(Markham, 2003)</a:t>
            </a:r>
            <a:endParaRPr lang="en-US" dirty="0">
              <a:solidFill>
                <a:srgbClr val="6EA0B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8124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1143000"/>
          </a:xfrm>
        </p:spPr>
        <p:txBody>
          <a:bodyPr/>
          <a:lstStyle/>
          <a:p>
            <a:r>
              <a:rPr lang="en-US" dirty="0" smtClean="0"/>
              <a:t>Internet as Place: Many Metaphors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467600" cy="4876800"/>
          </a:xfrm>
        </p:spPr>
        <p:txBody>
          <a:bodyPr>
            <a:normAutofit/>
          </a:bodyPr>
          <a:lstStyle/>
          <a:p>
            <a:r>
              <a:rPr lang="en-US" dirty="0" smtClean="0"/>
              <a:t>Spatial, place-based</a:t>
            </a:r>
            <a:endParaRPr lang="en-US" dirty="0"/>
          </a:p>
          <a:p>
            <a:r>
              <a:rPr lang="en-US" dirty="0" smtClean="0"/>
              <a:t>Frontier</a:t>
            </a:r>
          </a:p>
          <a:p>
            <a:r>
              <a:rPr lang="en-US" dirty="0" smtClean="0"/>
              <a:t>Community</a:t>
            </a:r>
          </a:p>
          <a:p>
            <a:r>
              <a:rPr lang="en-US" dirty="0" smtClean="0"/>
              <a:t>Cyberspace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953714" y="6310829"/>
            <a:ext cx="1942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6EA0B0"/>
                </a:solidFill>
              </a:rPr>
              <a:t>(Markham, 2003)</a:t>
            </a:r>
            <a:endParaRPr lang="en-US" dirty="0">
              <a:solidFill>
                <a:srgbClr val="6EA0B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59579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467600" cy="4929091"/>
          </a:xfrm>
        </p:spPr>
        <p:txBody>
          <a:bodyPr>
            <a:normAutofit/>
          </a:bodyPr>
          <a:lstStyle/>
          <a:p>
            <a:r>
              <a:rPr lang="en-US" dirty="0" smtClean="0"/>
              <a:t>Framing: </a:t>
            </a:r>
          </a:p>
          <a:p>
            <a:pPr marL="722313" lvl="1" indent="-273050"/>
            <a:r>
              <a:rPr lang="en-US" dirty="0" smtClean="0"/>
              <a:t>Internet as a tool, place, way of being</a:t>
            </a:r>
          </a:p>
          <a:p>
            <a:r>
              <a:rPr lang="en-US" dirty="0" smtClean="0"/>
              <a:t>Anchoring: </a:t>
            </a:r>
          </a:p>
          <a:p>
            <a:pPr lvl="1"/>
            <a:r>
              <a:rPr lang="en-US" dirty="0" smtClean="0"/>
              <a:t>How metaphors shape research</a:t>
            </a:r>
          </a:p>
          <a:p>
            <a:r>
              <a:rPr lang="en-US" dirty="0" smtClean="0"/>
              <a:t>Discussing: </a:t>
            </a:r>
          </a:p>
          <a:p>
            <a:pPr lvl="1"/>
            <a:r>
              <a:rPr lang="en-US" dirty="0" smtClean="0"/>
              <a:t>Questions and Comments</a:t>
            </a:r>
          </a:p>
          <a:p>
            <a:r>
              <a:rPr lang="en-US" dirty="0" smtClean="0"/>
              <a:t>Connecting:</a:t>
            </a:r>
          </a:p>
          <a:p>
            <a:pPr lvl="1"/>
            <a:r>
              <a:rPr lang="en-US" dirty="0" smtClean="0"/>
              <a:t>Implications for you (your work/research)</a:t>
            </a:r>
          </a:p>
          <a:p>
            <a:r>
              <a:rPr lang="en-US" dirty="0" smtClean="0"/>
              <a:t>Looking Ahead</a:t>
            </a:r>
          </a:p>
          <a:p>
            <a:pPr marL="448056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7567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1143000"/>
          </a:xfrm>
        </p:spPr>
        <p:txBody>
          <a:bodyPr/>
          <a:lstStyle/>
          <a:p>
            <a:r>
              <a:rPr lang="en-US" dirty="0" smtClean="0"/>
              <a:t>Internet as Place: Many Metaphors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467600" cy="4876800"/>
          </a:xfrm>
        </p:spPr>
        <p:txBody>
          <a:bodyPr>
            <a:normAutofit/>
          </a:bodyPr>
          <a:lstStyle/>
          <a:p>
            <a:r>
              <a:rPr lang="en-US" dirty="0" smtClean="0"/>
              <a:t>Spatial, place-based</a:t>
            </a:r>
            <a:endParaRPr lang="en-US" dirty="0"/>
          </a:p>
          <a:p>
            <a:r>
              <a:rPr lang="en-US" dirty="0" smtClean="0"/>
              <a:t>Frontier</a:t>
            </a:r>
          </a:p>
          <a:p>
            <a:r>
              <a:rPr lang="en-US" dirty="0" smtClean="0"/>
              <a:t>Community</a:t>
            </a:r>
          </a:p>
          <a:p>
            <a:r>
              <a:rPr lang="en-US" dirty="0" smtClean="0"/>
              <a:t>Cyberspace</a:t>
            </a:r>
          </a:p>
          <a:p>
            <a:endParaRPr lang="en-US" dirty="0" smtClean="0"/>
          </a:p>
          <a:p>
            <a:r>
              <a:rPr lang="en-US" dirty="0" smtClean="0"/>
              <a:t>“to </a:t>
            </a:r>
            <a:r>
              <a:rPr lang="en-US" dirty="0"/>
              <a:t>perceive the </a:t>
            </a:r>
            <a:r>
              <a:rPr lang="en-US" dirty="0" smtClean="0"/>
              <a:t>Internet as </a:t>
            </a:r>
            <a:r>
              <a:rPr lang="en-US" dirty="0"/>
              <a:t>a place does not only require a sense of </a:t>
            </a:r>
            <a:r>
              <a:rPr lang="en-US" dirty="0">
                <a:solidFill>
                  <a:srgbClr val="6EA0B0"/>
                </a:solidFill>
              </a:rPr>
              <a:t>architecture</a:t>
            </a:r>
            <a:r>
              <a:rPr lang="en-US" dirty="0"/>
              <a:t>, but also requires a sense </a:t>
            </a:r>
            <a:r>
              <a:rPr lang="en-US" dirty="0" smtClean="0"/>
              <a:t>of </a:t>
            </a:r>
            <a:r>
              <a:rPr lang="en-US" dirty="0" smtClean="0">
                <a:solidFill>
                  <a:srgbClr val="6EA0B0"/>
                </a:solidFill>
              </a:rPr>
              <a:t>presence </a:t>
            </a:r>
            <a:r>
              <a:rPr lang="en-US" dirty="0">
                <a:solidFill>
                  <a:srgbClr val="6EA0B0"/>
                </a:solidFill>
              </a:rPr>
              <a:t>with others</a:t>
            </a:r>
            <a:r>
              <a:rPr lang="en-US" dirty="0" smtClean="0"/>
              <a:t>.”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953714" y="6310829"/>
            <a:ext cx="1942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6EA0B0"/>
                </a:solidFill>
              </a:rPr>
              <a:t>(Markham, 2003)</a:t>
            </a:r>
            <a:endParaRPr lang="en-US" dirty="0">
              <a:solidFill>
                <a:srgbClr val="6EA0B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7780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Internet as Way of Being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/>
          <a:srcRect t="4396" b="4396"/>
          <a:stretch>
            <a:fillRect/>
          </a:stretch>
        </p:blipFill>
        <p:spPr>
          <a:xfrm>
            <a:off x="0" y="1323100"/>
            <a:ext cx="9144000" cy="5541996"/>
          </a:xfrm>
        </p:spPr>
      </p:pic>
    </p:spTree>
    <p:extLst>
      <p:ext uri="{BB962C8B-B14F-4D97-AF65-F5344CB8AC3E}">
        <p14:creationId xmlns:p14="http://schemas.microsoft.com/office/powerpoint/2010/main" val="20122474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Internet as Way of Being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“</a:t>
            </a:r>
            <a:r>
              <a:rPr lang="en-US" dirty="0"/>
              <a:t>In this conceptual metaphor set, </a:t>
            </a:r>
            <a:r>
              <a:rPr lang="en-US" dirty="0">
                <a:solidFill>
                  <a:srgbClr val="6EA0B0"/>
                </a:solidFill>
              </a:rPr>
              <a:t>the self’s relation to </a:t>
            </a:r>
            <a:r>
              <a:rPr lang="en-US" dirty="0" smtClean="0">
                <a:solidFill>
                  <a:srgbClr val="6EA0B0"/>
                </a:solidFill>
              </a:rPr>
              <a:t>Internet technologies </a:t>
            </a:r>
            <a:r>
              <a:rPr lang="en-US" dirty="0">
                <a:solidFill>
                  <a:srgbClr val="6EA0B0"/>
                </a:solidFill>
              </a:rPr>
              <a:t>is much closer</a:t>
            </a:r>
            <a:r>
              <a:rPr lang="en-US" dirty="0"/>
              <a:t> and one can begin to see a </a:t>
            </a:r>
            <a:r>
              <a:rPr lang="en-US" dirty="0">
                <a:solidFill>
                  <a:srgbClr val="6EA0B0"/>
                </a:solidFill>
              </a:rPr>
              <a:t>collapse of the </a:t>
            </a:r>
            <a:r>
              <a:rPr lang="en-US" dirty="0" smtClean="0">
                <a:solidFill>
                  <a:srgbClr val="6EA0B0"/>
                </a:solidFill>
              </a:rPr>
              <a:t>distinctions </a:t>
            </a:r>
            <a:r>
              <a:rPr lang="en-US" dirty="0" smtClean="0"/>
              <a:t>that </a:t>
            </a:r>
            <a:r>
              <a:rPr lang="en-US" dirty="0"/>
              <a:t>separate technology, everyday life, self, and others</a:t>
            </a:r>
            <a:r>
              <a:rPr lang="en-US" dirty="0" smtClean="0"/>
              <a:t>.”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953714" y="6310829"/>
            <a:ext cx="1942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6EA0B0"/>
                </a:solidFill>
              </a:rPr>
              <a:t>(Markham, 2003)</a:t>
            </a:r>
            <a:endParaRPr lang="en-US" dirty="0">
              <a:solidFill>
                <a:srgbClr val="6EA0B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24502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Internet as Way of Being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“</a:t>
            </a:r>
            <a:r>
              <a:rPr lang="en-US" dirty="0"/>
              <a:t>The “way of being” metaphor is </a:t>
            </a:r>
            <a:r>
              <a:rPr lang="en-US" dirty="0" smtClean="0"/>
              <a:t>…a</a:t>
            </a:r>
            <a:r>
              <a:rPr lang="en-US" dirty="0"/>
              <a:t> </a:t>
            </a:r>
            <a:r>
              <a:rPr lang="en-US" dirty="0" smtClean="0"/>
              <a:t>transparent </a:t>
            </a:r>
            <a:r>
              <a:rPr lang="en-US" dirty="0"/>
              <a:t>state wherein the self, information technology, everyday life, and </a:t>
            </a:r>
            <a:r>
              <a:rPr lang="en-US" dirty="0" smtClean="0"/>
              <a:t>other are </a:t>
            </a:r>
            <a:r>
              <a:rPr lang="en-US" dirty="0">
                <a:solidFill>
                  <a:srgbClr val="6EA0B0"/>
                </a:solidFill>
              </a:rPr>
              <a:t>vitally connected, co-existent</a:t>
            </a:r>
            <a:r>
              <a:rPr lang="en-US" dirty="0"/>
              <a:t>. </a:t>
            </a:r>
            <a:r>
              <a:rPr lang="en-US" dirty="0" smtClean="0"/>
              <a:t>…</a:t>
            </a:r>
            <a:r>
              <a:rPr lang="en-US" dirty="0" err="1" smtClean="0"/>
              <a:t>focuse</a:t>
            </a:r>
            <a:r>
              <a:rPr lang="en-US" dirty="0" smtClean="0"/>
              <a:t>[d] </a:t>
            </a:r>
            <a:r>
              <a:rPr lang="en-US" dirty="0"/>
              <a:t>primarily on </a:t>
            </a:r>
            <a:r>
              <a:rPr lang="en-US" dirty="0" smtClean="0"/>
              <a:t>the self </a:t>
            </a:r>
            <a:r>
              <a:rPr lang="en-US" dirty="0"/>
              <a:t>and </a:t>
            </a:r>
            <a:r>
              <a:rPr lang="en-US" dirty="0">
                <a:solidFill>
                  <a:srgbClr val="6EA0B0"/>
                </a:solidFill>
              </a:rPr>
              <a:t>how the self interacts with and makes sense of the world</a:t>
            </a:r>
            <a:r>
              <a:rPr lang="en-US" dirty="0"/>
              <a:t>. Technology </a:t>
            </a:r>
            <a:r>
              <a:rPr lang="en-US" dirty="0" smtClean="0"/>
              <a:t>does not </a:t>
            </a:r>
            <a:r>
              <a:rPr lang="en-US" dirty="0"/>
              <a:t>hold a position as object outside the agency of the human.</a:t>
            </a:r>
            <a:r>
              <a:rPr lang="en-US" dirty="0" smtClean="0"/>
              <a:t>”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953714" y="6310829"/>
            <a:ext cx="1942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6EA0B0"/>
                </a:solidFill>
              </a:rPr>
              <a:t>(Markham, 2003)</a:t>
            </a:r>
            <a:endParaRPr lang="en-US" dirty="0">
              <a:solidFill>
                <a:srgbClr val="6EA0B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7045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Internet as Way of Being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“</a:t>
            </a:r>
            <a:r>
              <a:rPr lang="en-US" dirty="0"/>
              <a:t>the focus </a:t>
            </a:r>
            <a:r>
              <a:rPr lang="en-US" dirty="0" smtClean="0"/>
              <a:t>of research </a:t>
            </a:r>
            <a:r>
              <a:rPr lang="en-US" dirty="0"/>
              <a:t>might be to </a:t>
            </a:r>
            <a:r>
              <a:rPr lang="en-US" dirty="0">
                <a:solidFill>
                  <a:srgbClr val="6EA0B0"/>
                </a:solidFill>
              </a:rPr>
              <a:t>reconsider and </a:t>
            </a:r>
            <a:r>
              <a:rPr lang="en-US" dirty="0" err="1">
                <a:solidFill>
                  <a:srgbClr val="6EA0B0"/>
                </a:solidFill>
              </a:rPr>
              <a:t>reconceptualize</a:t>
            </a:r>
            <a:r>
              <a:rPr lang="en-US" dirty="0">
                <a:solidFill>
                  <a:srgbClr val="6EA0B0"/>
                </a:solidFill>
              </a:rPr>
              <a:t> </a:t>
            </a:r>
            <a:r>
              <a:rPr lang="en-US" dirty="0"/>
              <a:t>certain taken-for-</a:t>
            </a:r>
            <a:r>
              <a:rPr lang="en-US" dirty="0" smtClean="0"/>
              <a:t>granted aspects </a:t>
            </a:r>
            <a:r>
              <a:rPr lang="en-US" dirty="0"/>
              <a:t>of being human with others, to </a:t>
            </a:r>
            <a:r>
              <a:rPr lang="en-US" dirty="0">
                <a:solidFill>
                  <a:srgbClr val="6EA0B0"/>
                </a:solidFill>
              </a:rPr>
              <a:t>explore the intersections</a:t>
            </a:r>
            <a:r>
              <a:rPr lang="en-US" dirty="0"/>
              <a:t> of individual</a:t>
            </a:r>
            <a:r>
              <a:rPr lang="en-US" dirty="0" smtClean="0"/>
              <a:t>, technology</a:t>
            </a:r>
            <a:r>
              <a:rPr lang="en-US" dirty="0"/>
              <a:t>, and identity, and to </a:t>
            </a:r>
            <a:r>
              <a:rPr lang="en-US" dirty="0">
                <a:solidFill>
                  <a:srgbClr val="6EA0B0"/>
                </a:solidFill>
              </a:rPr>
              <a:t>examine closely how Internet technologies </a:t>
            </a:r>
            <a:r>
              <a:rPr lang="en-US" dirty="0" smtClean="0">
                <a:solidFill>
                  <a:srgbClr val="6EA0B0"/>
                </a:solidFill>
              </a:rPr>
              <a:t>are woven </a:t>
            </a:r>
            <a:r>
              <a:rPr lang="en-US" dirty="0"/>
              <a:t>into a participant’s life experience</a:t>
            </a:r>
            <a:r>
              <a:rPr lang="en-US" dirty="0" smtClean="0"/>
              <a:t>.”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953714" y="6310829"/>
            <a:ext cx="1942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6EA0B0"/>
                </a:solidFill>
              </a:rPr>
              <a:t>(Markham, 2003)</a:t>
            </a:r>
            <a:endParaRPr lang="en-US" dirty="0">
              <a:solidFill>
                <a:srgbClr val="6EA0B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2690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ANCHORING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179215"/>
            <a:ext cx="7150368" cy="1066688"/>
          </a:xfrm>
        </p:spPr>
        <p:txBody>
          <a:bodyPr/>
          <a:lstStyle/>
          <a:p>
            <a:r>
              <a:rPr lang="en-US" dirty="0" smtClean="0"/>
              <a:t>How do these metaphors shape educational research in digital spaces?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36413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21987"/>
            <a:ext cx="9144000" cy="4560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2769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SWH as a Tool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95288" indent="-395288">
              <a:buNone/>
            </a:pPr>
            <a:r>
              <a:rPr lang="en-US" dirty="0" smtClean="0">
                <a:solidFill>
                  <a:srgbClr val="6EA0B0"/>
                </a:solidFill>
              </a:rPr>
              <a:t>When tool-based metaphors are used:</a:t>
            </a:r>
          </a:p>
          <a:p>
            <a:pPr marL="395288" indent="-395288">
              <a:buNone/>
            </a:pPr>
            <a:endParaRPr lang="en-US" dirty="0" smtClean="0">
              <a:solidFill>
                <a:srgbClr val="6EA0B0"/>
              </a:solidFill>
            </a:endParaRPr>
          </a:p>
          <a:p>
            <a:pPr marL="457200" indent="-457200"/>
            <a:r>
              <a:rPr lang="en-US" dirty="0" smtClean="0">
                <a:solidFill>
                  <a:srgbClr val="FFFFFF"/>
                </a:solidFill>
              </a:rPr>
              <a:t>How does SWH get </a:t>
            </a:r>
            <a:r>
              <a:rPr lang="en-US" i="1" dirty="0" smtClean="0">
                <a:solidFill>
                  <a:srgbClr val="FFFFFF"/>
                </a:solidFill>
              </a:rPr>
              <a:t>used </a:t>
            </a:r>
            <a:r>
              <a:rPr lang="en-US" dirty="0" smtClean="0">
                <a:solidFill>
                  <a:srgbClr val="FFFFFF"/>
                </a:solidFill>
              </a:rPr>
              <a:t>by its participants? </a:t>
            </a:r>
          </a:p>
          <a:p>
            <a:pPr marL="457200" indent="-457200"/>
            <a:endParaRPr lang="en-US" dirty="0" smtClean="0">
              <a:solidFill>
                <a:srgbClr val="FFFFFF"/>
              </a:solidFill>
            </a:endParaRPr>
          </a:p>
          <a:p>
            <a:pPr marL="457200" indent="-457200"/>
            <a:r>
              <a:rPr lang="en-US" dirty="0" smtClean="0">
                <a:solidFill>
                  <a:srgbClr val="FFFFFF"/>
                </a:solidFill>
              </a:rPr>
              <a:t>How does SWH </a:t>
            </a:r>
            <a:r>
              <a:rPr lang="en-US" i="1" dirty="0" smtClean="0">
                <a:solidFill>
                  <a:srgbClr val="FFFFFF"/>
                </a:solidFill>
              </a:rPr>
              <a:t>extend </a:t>
            </a:r>
            <a:r>
              <a:rPr lang="en-US" dirty="0" smtClean="0">
                <a:solidFill>
                  <a:srgbClr val="FFFFFF"/>
                </a:solidFill>
              </a:rPr>
              <a:t>or</a:t>
            </a:r>
            <a:r>
              <a:rPr lang="en-US" i="1" dirty="0" smtClean="0">
                <a:solidFill>
                  <a:srgbClr val="FFFFFF"/>
                </a:solidFill>
              </a:rPr>
              <a:t> amplify </a:t>
            </a:r>
            <a:r>
              <a:rPr lang="en-US" dirty="0" smtClean="0">
                <a:solidFill>
                  <a:srgbClr val="FFFFFF"/>
                </a:solidFill>
              </a:rPr>
              <a:t>what writers and fans could do on their own</a:t>
            </a:r>
            <a:r>
              <a:rPr lang="en-US" i="1" dirty="0" smtClean="0">
                <a:solidFill>
                  <a:srgbClr val="FFFFFF"/>
                </a:solidFill>
              </a:rPr>
              <a:t>?</a:t>
            </a:r>
          </a:p>
          <a:p>
            <a:pPr marL="395288" indent="-395288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373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74638"/>
            <a:ext cx="7713397" cy="1143000"/>
          </a:xfrm>
        </p:spPr>
        <p:txBody>
          <a:bodyPr>
            <a:normAutofit/>
          </a:bodyPr>
          <a:lstStyle/>
          <a:p>
            <a:r>
              <a:rPr lang="en-US" sz="4200" dirty="0" smtClean="0"/>
              <a:t>Leveraging Participation in SWH</a:t>
            </a:r>
            <a:endParaRPr lang="en-US" sz="4200" dirty="0"/>
          </a:p>
        </p:txBody>
      </p:sp>
      <p:sp>
        <p:nvSpPr>
          <p:cNvPr id="6" name="TextBox 5"/>
          <p:cNvSpPr txBox="1"/>
          <p:nvPr/>
        </p:nvSpPr>
        <p:spPr>
          <a:xfrm>
            <a:off x="7149533" y="6310829"/>
            <a:ext cx="1942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6EA0B0"/>
                </a:solidFill>
              </a:rPr>
              <a:t>(Lammers, </a:t>
            </a:r>
            <a:r>
              <a:rPr lang="en-US" dirty="0" smtClean="0">
                <a:solidFill>
                  <a:srgbClr val="6EA0B0"/>
                </a:solidFill>
              </a:rPr>
              <a:t>2016)</a:t>
            </a:r>
            <a:endParaRPr lang="en-US" dirty="0">
              <a:solidFill>
                <a:srgbClr val="6EA0B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9" y="1517087"/>
            <a:ext cx="1270000" cy="127000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1984375" y="1372365"/>
            <a:ext cx="618622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6EA0B0"/>
                </a:solidFill>
              </a:rPr>
              <a:t>How does participation in SWH shape this adolescent’s Sims fanfiction</a:t>
            </a:r>
            <a:r>
              <a:rPr lang="en-US" sz="3000" dirty="0" smtClean="0">
                <a:solidFill>
                  <a:srgbClr val="6EA0B0"/>
                </a:solidFill>
              </a:rPr>
              <a:t>?</a:t>
            </a:r>
          </a:p>
          <a:p>
            <a:endParaRPr lang="en-US" sz="3000" dirty="0"/>
          </a:p>
          <a:p>
            <a:endParaRPr lang="en-US" sz="3000" dirty="0" smtClean="0"/>
          </a:p>
          <a:p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29076692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74638"/>
            <a:ext cx="7713397" cy="1143000"/>
          </a:xfrm>
        </p:spPr>
        <p:txBody>
          <a:bodyPr>
            <a:normAutofit/>
          </a:bodyPr>
          <a:lstStyle/>
          <a:p>
            <a:r>
              <a:rPr lang="en-US" sz="4200" dirty="0" smtClean="0"/>
              <a:t>Leveraging Participation in SWH</a:t>
            </a:r>
            <a:endParaRPr lang="en-US" sz="4200" dirty="0"/>
          </a:p>
        </p:txBody>
      </p:sp>
      <p:sp>
        <p:nvSpPr>
          <p:cNvPr id="6" name="TextBox 5"/>
          <p:cNvSpPr txBox="1"/>
          <p:nvPr/>
        </p:nvSpPr>
        <p:spPr>
          <a:xfrm>
            <a:off x="7149533" y="6310829"/>
            <a:ext cx="1942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6EA0B0"/>
                </a:solidFill>
              </a:rPr>
              <a:t>(Lammers, </a:t>
            </a:r>
            <a:r>
              <a:rPr lang="en-US" dirty="0" smtClean="0">
                <a:solidFill>
                  <a:srgbClr val="6EA0B0"/>
                </a:solidFill>
              </a:rPr>
              <a:t>2016)</a:t>
            </a:r>
            <a:endParaRPr lang="en-US" dirty="0">
              <a:solidFill>
                <a:srgbClr val="6EA0B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9" y="1517087"/>
            <a:ext cx="1270000" cy="127000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1984375" y="1277115"/>
            <a:ext cx="618622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000" dirty="0" smtClean="0">
              <a:solidFill>
                <a:srgbClr val="6EA0B0"/>
              </a:solidFill>
            </a:endParaRPr>
          </a:p>
          <a:p>
            <a:pPr algn="ctr"/>
            <a:r>
              <a:rPr lang="en-US" sz="3000" dirty="0" smtClean="0">
                <a:solidFill>
                  <a:srgbClr val="6EA0B0"/>
                </a:solidFill>
              </a:rPr>
              <a:t>Tangible Tool</a:t>
            </a:r>
            <a:endParaRPr lang="en-US" sz="3000" dirty="0"/>
          </a:p>
          <a:p>
            <a:endParaRPr lang="en-US" sz="3000" dirty="0" smtClean="0"/>
          </a:p>
          <a:p>
            <a:endParaRPr lang="en-US" sz="3000" dirty="0"/>
          </a:p>
        </p:txBody>
      </p:sp>
      <p:pic>
        <p:nvPicPr>
          <p:cNvPr id="8" name="Picture 7"/>
          <p:cNvPicPr/>
          <p:nvPr/>
        </p:nvPicPr>
        <p:blipFill rotWithShape="1">
          <a:blip r:embed="rId4" cstate="print"/>
          <a:srcRect l="30953" t="17805" r="18763" b="22602"/>
          <a:stretch/>
        </p:blipFill>
        <p:spPr bwMode="auto">
          <a:xfrm>
            <a:off x="457200" y="2945837"/>
            <a:ext cx="7713396" cy="3364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779847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FRAMING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2197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74638"/>
            <a:ext cx="7713397" cy="1143000"/>
          </a:xfrm>
        </p:spPr>
        <p:txBody>
          <a:bodyPr>
            <a:normAutofit/>
          </a:bodyPr>
          <a:lstStyle/>
          <a:p>
            <a:r>
              <a:rPr lang="en-US" sz="4200" dirty="0" smtClean="0"/>
              <a:t>Leveraging Participation in SWH</a:t>
            </a:r>
            <a:endParaRPr lang="en-US" sz="4200" dirty="0"/>
          </a:p>
        </p:txBody>
      </p:sp>
      <p:sp>
        <p:nvSpPr>
          <p:cNvPr id="6" name="TextBox 5"/>
          <p:cNvSpPr txBox="1"/>
          <p:nvPr/>
        </p:nvSpPr>
        <p:spPr>
          <a:xfrm>
            <a:off x="7149533" y="6310829"/>
            <a:ext cx="1942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6EA0B0"/>
                </a:solidFill>
              </a:rPr>
              <a:t>(Lammers, </a:t>
            </a:r>
            <a:r>
              <a:rPr lang="en-US" dirty="0" smtClean="0">
                <a:solidFill>
                  <a:srgbClr val="6EA0B0"/>
                </a:solidFill>
              </a:rPr>
              <a:t>2016)</a:t>
            </a:r>
            <a:endParaRPr lang="en-US" dirty="0">
              <a:solidFill>
                <a:srgbClr val="6EA0B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199" y="1517087"/>
            <a:ext cx="1270000" cy="127000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1984375" y="1578740"/>
            <a:ext cx="618622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solidFill>
                  <a:srgbClr val="6EA0B0"/>
                </a:solidFill>
              </a:rPr>
              <a:t>Intangible Tool</a:t>
            </a:r>
            <a:endParaRPr lang="en-US" sz="3000" dirty="0"/>
          </a:p>
          <a:p>
            <a:endParaRPr lang="en-US" sz="3000" dirty="0" smtClean="0"/>
          </a:p>
          <a:p>
            <a:endParaRPr lang="en-US" sz="3000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21303154"/>
              </p:ext>
            </p:extLst>
          </p:nvPr>
        </p:nvGraphicFramePr>
        <p:xfrm>
          <a:off x="2413000" y="2393402"/>
          <a:ext cx="4257674" cy="44487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" name="Document" r:id="rId6" imgW="5943600" imgH="6210300" progId="Word.Document.12">
                  <p:embed/>
                </p:oleObj>
              </mc:Choice>
              <mc:Fallback>
                <p:oleObj name="Document" r:id="rId6" imgW="5943600" imgH="62103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413000" y="2393402"/>
                        <a:ext cx="4257674" cy="44487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030358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SWH as a Place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600200"/>
            <a:ext cx="7467600" cy="5146675"/>
          </a:xfrm>
        </p:spPr>
        <p:txBody>
          <a:bodyPr>
            <a:normAutofit lnSpcReduction="10000"/>
          </a:bodyPr>
          <a:lstStyle/>
          <a:p>
            <a:pPr marL="395288" indent="-395288">
              <a:buNone/>
            </a:pPr>
            <a:r>
              <a:rPr lang="en-US" dirty="0" smtClean="0">
                <a:solidFill>
                  <a:srgbClr val="6EA0B0"/>
                </a:solidFill>
              </a:rPr>
              <a:t>When place-based metaphors are used:</a:t>
            </a:r>
          </a:p>
          <a:p>
            <a:pPr marL="395288" indent="-395288">
              <a:buNone/>
            </a:pPr>
            <a:endParaRPr lang="en-US" dirty="0" smtClean="0">
              <a:solidFill>
                <a:srgbClr val="6EA0B0"/>
              </a:solidFill>
            </a:endParaRPr>
          </a:p>
          <a:p>
            <a:pPr marL="457200" indent="-457200"/>
            <a:r>
              <a:rPr lang="en-US" dirty="0" smtClean="0"/>
              <a:t>What are the practices recruited for participation in SWH? What counts?</a:t>
            </a:r>
          </a:p>
          <a:p>
            <a:pPr marL="0" indent="0">
              <a:buNone/>
            </a:pPr>
            <a:endParaRPr lang="en-US" dirty="0" smtClean="0"/>
          </a:p>
          <a:p>
            <a:pPr marL="457200" indent="-457200"/>
            <a:r>
              <a:rPr lang="en-US" dirty="0" smtClean="0"/>
              <a:t>What are the boundaries of SWH and how are they negotiated? </a:t>
            </a:r>
          </a:p>
          <a:p>
            <a:pPr marL="457200" indent="-457200"/>
            <a:endParaRPr lang="en-US" dirty="0"/>
          </a:p>
          <a:p>
            <a:pPr marL="457200" indent="-457200"/>
            <a:r>
              <a:rPr lang="en-US" dirty="0" smtClean="0"/>
              <a:t>Who are the SWH participants? What roles are available?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5756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74638"/>
            <a:ext cx="7713397" cy="1143000"/>
          </a:xfrm>
        </p:spPr>
        <p:txBody>
          <a:bodyPr>
            <a:normAutofit/>
          </a:bodyPr>
          <a:lstStyle/>
          <a:p>
            <a:r>
              <a:rPr lang="en-US" sz="4200" dirty="0" smtClean="0"/>
              <a:t>Is the Hangout…the Hangout?</a:t>
            </a:r>
            <a:endParaRPr lang="en-US" sz="4200" dirty="0"/>
          </a:p>
        </p:txBody>
      </p:sp>
      <p:sp>
        <p:nvSpPr>
          <p:cNvPr id="6" name="TextBox 5"/>
          <p:cNvSpPr txBox="1"/>
          <p:nvPr/>
        </p:nvSpPr>
        <p:spPr>
          <a:xfrm>
            <a:off x="7149533" y="6310829"/>
            <a:ext cx="1942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6EA0B0"/>
                </a:solidFill>
              </a:rPr>
              <a:t>(Lammers, </a:t>
            </a:r>
            <a:r>
              <a:rPr lang="en-US" dirty="0" smtClean="0">
                <a:solidFill>
                  <a:srgbClr val="6EA0B0"/>
                </a:solidFill>
              </a:rPr>
              <a:t>2012)</a:t>
            </a:r>
            <a:endParaRPr lang="en-US" dirty="0">
              <a:solidFill>
                <a:srgbClr val="6EA0B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84375" y="1372365"/>
            <a:ext cx="6186221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solidFill>
                  <a:srgbClr val="6EA0B0"/>
                </a:solidFill>
              </a:rPr>
              <a:t>How does Chit Chat contribute to the SWH affinity space? </a:t>
            </a:r>
          </a:p>
          <a:p>
            <a:endParaRPr lang="en-US" sz="3000" dirty="0"/>
          </a:p>
          <a:p>
            <a:endParaRPr lang="en-US" sz="3000" dirty="0" smtClean="0"/>
          </a:p>
          <a:p>
            <a:r>
              <a:rPr lang="en-US" sz="3000" dirty="0" smtClean="0"/>
              <a:t>665,000+ total posts in SWH</a:t>
            </a:r>
          </a:p>
          <a:p>
            <a:endParaRPr lang="en-US" sz="3000" dirty="0"/>
          </a:p>
          <a:p>
            <a:r>
              <a:rPr lang="en-US" sz="3000" dirty="0" smtClean="0"/>
              <a:t>385,000+ in Chit Chat boards!</a:t>
            </a:r>
            <a:endParaRPr lang="en-US" sz="3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7" t="8109" r="71993" b="39961"/>
          <a:stretch/>
        </p:blipFill>
        <p:spPr>
          <a:xfrm>
            <a:off x="457199" y="1417639"/>
            <a:ext cx="1402147" cy="1296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3829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74638"/>
            <a:ext cx="7713397" cy="1143000"/>
          </a:xfrm>
        </p:spPr>
        <p:txBody>
          <a:bodyPr>
            <a:normAutofit/>
          </a:bodyPr>
          <a:lstStyle/>
          <a:p>
            <a:r>
              <a:rPr lang="en-US" sz="4200" dirty="0" smtClean="0"/>
              <a:t>Is the Hangout…the Hangout?</a:t>
            </a:r>
            <a:endParaRPr lang="en-US" sz="4200" dirty="0"/>
          </a:p>
        </p:txBody>
      </p:sp>
      <p:sp>
        <p:nvSpPr>
          <p:cNvPr id="6" name="TextBox 5"/>
          <p:cNvSpPr txBox="1"/>
          <p:nvPr/>
        </p:nvSpPr>
        <p:spPr>
          <a:xfrm>
            <a:off x="7149533" y="6310829"/>
            <a:ext cx="1942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6EA0B0"/>
                </a:solidFill>
              </a:rPr>
              <a:t>(Lammers, </a:t>
            </a:r>
            <a:r>
              <a:rPr lang="en-US" dirty="0" smtClean="0">
                <a:solidFill>
                  <a:srgbClr val="6EA0B0"/>
                </a:solidFill>
              </a:rPr>
              <a:t>2012)</a:t>
            </a:r>
            <a:endParaRPr lang="en-US" dirty="0">
              <a:solidFill>
                <a:srgbClr val="6EA0B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84375" y="1372365"/>
            <a:ext cx="6186221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solidFill>
                  <a:srgbClr val="6EA0B0"/>
                </a:solidFill>
              </a:rPr>
              <a:t>How does Chit Chat contribute to the SWH affinity space? </a:t>
            </a:r>
          </a:p>
          <a:p>
            <a:endParaRPr lang="en-US" sz="3000" dirty="0"/>
          </a:p>
          <a:p>
            <a:endParaRPr lang="en-US" sz="3000" dirty="0" smtClean="0"/>
          </a:p>
          <a:p>
            <a:endParaRPr lang="en-US" sz="3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7" t="8109" r="71993" b="39961"/>
          <a:stretch/>
        </p:blipFill>
        <p:spPr>
          <a:xfrm>
            <a:off x="457199" y="1417639"/>
            <a:ext cx="1402147" cy="1296986"/>
          </a:xfrm>
          <a:prstGeom prst="rect">
            <a:avLst/>
          </a:prstGeom>
        </p:spPr>
      </p:pic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0267988"/>
              </p:ext>
            </p:extLst>
          </p:nvPr>
        </p:nvGraphicFramePr>
        <p:xfrm>
          <a:off x="2193358" y="2559387"/>
          <a:ext cx="4807517" cy="4298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1" name="Document" r:id="rId6" imgW="5638800" imgH="5041900" progId="Word.Document.12">
                  <p:embed/>
                </p:oleObj>
              </mc:Choice>
              <mc:Fallback>
                <p:oleObj name="Document" r:id="rId6" imgW="5638800" imgH="50419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193358" y="2559387"/>
                        <a:ext cx="4807517" cy="42986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236666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74638"/>
            <a:ext cx="7713397" cy="1143000"/>
          </a:xfrm>
        </p:spPr>
        <p:txBody>
          <a:bodyPr>
            <a:normAutofit/>
          </a:bodyPr>
          <a:lstStyle/>
          <a:p>
            <a:r>
              <a:rPr lang="en-US" sz="4200" dirty="0" smtClean="0"/>
              <a:t>Is the Hangout…the Hangout?</a:t>
            </a:r>
            <a:endParaRPr lang="en-US" sz="4200" dirty="0"/>
          </a:p>
        </p:txBody>
      </p:sp>
      <p:sp>
        <p:nvSpPr>
          <p:cNvPr id="6" name="TextBox 5"/>
          <p:cNvSpPr txBox="1"/>
          <p:nvPr/>
        </p:nvSpPr>
        <p:spPr>
          <a:xfrm>
            <a:off x="7149533" y="6310829"/>
            <a:ext cx="1942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6EA0B0"/>
                </a:solidFill>
              </a:rPr>
              <a:t>(Lammers, </a:t>
            </a:r>
            <a:r>
              <a:rPr lang="en-US" dirty="0" smtClean="0">
                <a:solidFill>
                  <a:srgbClr val="6EA0B0"/>
                </a:solidFill>
              </a:rPr>
              <a:t>2012)</a:t>
            </a:r>
            <a:endParaRPr lang="en-US" dirty="0">
              <a:solidFill>
                <a:srgbClr val="6EA0B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84375" y="1372365"/>
            <a:ext cx="6186221" cy="5693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“Our </a:t>
            </a:r>
            <a:r>
              <a:rPr lang="en-US" sz="2800" dirty="0"/>
              <a:t>members shouldn't post only there.  We have several new ones who join just to post in the games, fun, and venting section, and nothing in the </a:t>
            </a:r>
            <a:r>
              <a:rPr lang="en-US" sz="2800" i="1" dirty="0"/>
              <a:t>Sims</a:t>
            </a:r>
            <a:r>
              <a:rPr lang="en-US" sz="2800" dirty="0"/>
              <a:t> sections</a:t>
            </a:r>
            <a:r>
              <a:rPr lang="en-US" sz="2800" dirty="0" smtClean="0"/>
              <a:t>. </a:t>
            </a:r>
            <a:r>
              <a:rPr lang="en-US" sz="2800" dirty="0"/>
              <a:t>It's </a:t>
            </a:r>
            <a:r>
              <a:rPr lang="en-US" sz="2800" dirty="0" smtClean="0"/>
              <a:t>disheartening.” </a:t>
            </a:r>
          </a:p>
          <a:p>
            <a:endParaRPr lang="en-US" sz="2800" dirty="0" smtClean="0"/>
          </a:p>
          <a:p>
            <a:r>
              <a:rPr lang="en-US" sz="2800" dirty="0" smtClean="0"/>
              <a:t>“I</a:t>
            </a:r>
            <a:r>
              <a:rPr lang="en-US" sz="2800" dirty="0"/>
              <a:t> think that the </a:t>
            </a:r>
            <a:r>
              <a:rPr lang="en-US" sz="2800" i="1" dirty="0"/>
              <a:t>Chit Chat</a:t>
            </a:r>
            <a:r>
              <a:rPr lang="en-US" sz="2800" dirty="0"/>
              <a:t> section is very important. </a:t>
            </a:r>
            <a:r>
              <a:rPr lang="en-US" sz="2800" dirty="0" smtClean="0"/>
              <a:t>It's </a:t>
            </a:r>
            <a:r>
              <a:rPr lang="en-US" sz="2800" dirty="0"/>
              <a:t>where you meet people…</a:t>
            </a:r>
            <a:r>
              <a:rPr lang="en-US" sz="2800" i="1" dirty="0"/>
              <a:t>Chit Chat</a:t>
            </a:r>
            <a:r>
              <a:rPr lang="en-US" sz="2800" dirty="0"/>
              <a:t> allows you to meet people who have the same interests and opinions as </a:t>
            </a:r>
            <a:r>
              <a:rPr lang="en-US" sz="2800" dirty="0" smtClean="0"/>
              <a:t>you.” </a:t>
            </a:r>
            <a:endParaRPr lang="en-US" sz="2800" dirty="0"/>
          </a:p>
          <a:p>
            <a:endParaRPr lang="en-US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9" y="1595600"/>
            <a:ext cx="1270000" cy="127000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199" y="4507307"/>
            <a:ext cx="1270000" cy="127000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457200" y="2865600"/>
            <a:ext cx="127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6EA0B0"/>
                </a:solidFill>
              </a:rPr>
              <a:t>Pamela</a:t>
            </a:r>
          </a:p>
          <a:p>
            <a:pPr algn="ctr"/>
            <a:r>
              <a:rPr lang="en-US" dirty="0" smtClean="0">
                <a:solidFill>
                  <a:srgbClr val="6EA0B0"/>
                </a:solidFill>
              </a:rPr>
              <a:t>Moderator</a:t>
            </a:r>
            <a:endParaRPr lang="en-US" dirty="0">
              <a:solidFill>
                <a:srgbClr val="6EA0B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3698" y="5790388"/>
            <a:ext cx="13843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6EA0B0"/>
                </a:solidFill>
              </a:rPr>
              <a:t>Eleanor</a:t>
            </a:r>
          </a:p>
          <a:p>
            <a:pPr algn="ctr"/>
            <a:r>
              <a:rPr lang="en-US" dirty="0" smtClean="0">
                <a:solidFill>
                  <a:srgbClr val="6EA0B0"/>
                </a:solidFill>
              </a:rPr>
              <a:t>5675 posts</a:t>
            </a:r>
            <a:endParaRPr lang="en-US" dirty="0">
              <a:solidFill>
                <a:srgbClr val="6EA0B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2113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SWH as a Way of Being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95288" indent="-395288">
              <a:buNone/>
            </a:pPr>
            <a:r>
              <a:rPr lang="en-US" dirty="0" smtClean="0">
                <a:solidFill>
                  <a:srgbClr val="6EA0B0"/>
                </a:solidFill>
              </a:rPr>
              <a:t>When the way of being metaphor is used:</a:t>
            </a:r>
          </a:p>
          <a:p>
            <a:pPr marL="395288" indent="-395288">
              <a:buNone/>
            </a:pPr>
            <a:endParaRPr lang="en-US" dirty="0" smtClean="0">
              <a:solidFill>
                <a:srgbClr val="6EA0B0"/>
              </a:solidFill>
            </a:endParaRPr>
          </a:p>
          <a:p>
            <a:pPr marL="457200" indent="-457200"/>
            <a:r>
              <a:rPr lang="en-US" dirty="0" smtClean="0">
                <a:solidFill>
                  <a:srgbClr val="FFFFFF"/>
                </a:solidFill>
              </a:rPr>
              <a:t>How are Eve’s Internet practices woven into her life experiences? </a:t>
            </a:r>
          </a:p>
          <a:p>
            <a:pPr marL="457200" indent="-457200"/>
            <a:endParaRPr lang="en-US" dirty="0">
              <a:solidFill>
                <a:srgbClr val="FFFFFF"/>
              </a:solidFill>
            </a:endParaRPr>
          </a:p>
          <a:p>
            <a:pPr marL="457200" indent="-457200"/>
            <a:r>
              <a:rPr lang="en-US" dirty="0" smtClean="0">
                <a:solidFill>
                  <a:srgbClr val="FFFFFF"/>
                </a:solidFill>
              </a:rPr>
              <a:t>How is Eve’s identity (as a Sims fanfiction writer) shaped by SWH?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980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5"/>
          <p:cNvSpPr>
            <a:spLocks/>
          </p:cNvSpPr>
          <p:nvPr/>
        </p:nvSpPr>
        <p:spPr bwMode="auto">
          <a:xfrm>
            <a:off x="1125141" y="3312914"/>
            <a:ext cx="3259336" cy="46434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xtLst/>
        </p:spPr>
        <p:txBody>
          <a:bodyPr lIns="0" tIns="0" rIns="0" bIns="0"/>
          <a:lstStyle/>
          <a:p>
            <a:endParaRPr lang="en-US">
              <a:solidFill>
                <a:srgbClr val="67BAF6"/>
              </a:solidFill>
            </a:endParaRPr>
          </a:p>
        </p:txBody>
      </p:sp>
      <p:sp>
        <p:nvSpPr>
          <p:cNvPr id="2" name="Rectangle 2"/>
          <p:cNvSpPr>
            <a:spLocks/>
          </p:cNvSpPr>
          <p:nvPr/>
        </p:nvSpPr>
        <p:spPr bwMode="auto">
          <a:xfrm>
            <a:off x="1991320" y="4866680"/>
            <a:ext cx="6491883" cy="464344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  <a:extLst/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" name="Rectangle 3"/>
          <p:cNvSpPr>
            <a:spLocks/>
          </p:cNvSpPr>
          <p:nvPr/>
        </p:nvSpPr>
        <p:spPr bwMode="auto">
          <a:xfrm>
            <a:off x="651867" y="4348758"/>
            <a:ext cx="4063008" cy="46434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xtLst/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" name="Rectangle 4"/>
          <p:cNvSpPr>
            <a:spLocks/>
          </p:cNvSpPr>
          <p:nvPr/>
        </p:nvSpPr>
        <p:spPr bwMode="auto">
          <a:xfrm>
            <a:off x="1714500" y="3830836"/>
            <a:ext cx="4063008" cy="46434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xtLst/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" name="Rectangle 7"/>
          <p:cNvSpPr>
            <a:spLocks/>
          </p:cNvSpPr>
          <p:nvPr/>
        </p:nvSpPr>
        <p:spPr bwMode="auto">
          <a:xfrm>
            <a:off x="5232797" y="2277070"/>
            <a:ext cx="2518172" cy="46434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xtLst/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" name="Rectangle 8"/>
          <p:cNvSpPr>
            <a:spLocks/>
          </p:cNvSpPr>
          <p:nvPr/>
        </p:nvSpPr>
        <p:spPr bwMode="auto">
          <a:xfrm>
            <a:off x="5545336" y="1759148"/>
            <a:ext cx="1803797" cy="46434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xtLst/>
        </p:spPr>
        <p:txBody>
          <a:bodyPr lIns="0" tIns="0" rIns="0" bIns="0"/>
          <a:lstStyle/>
          <a:p>
            <a:endParaRPr lang="en-US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Rectangle 9"/>
          <p:cNvSpPr>
            <a:spLocks/>
          </p:cNvSpPr>
          <p:nvPr/>
        </p:nvSpPr>
        <p:spPr bwMode="auto">
          <a:xfrm>
            <a:off x="1324943" y="4422576"/>
            <a:ext cx="268022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000" dirty="0">
                <a:solidFill>
                  <a:srgbClr val="6E6964"/>
                </a:solidFill>
                <a:ea typeface="ＭＳ Ｐゴシック" charset="0"/>
                <a:cs typeface="Contra" charset="0"/>
                <a:sym typeface="Contra" charset="0"/>
              </a:rPr>
              <a:t>Sims Writers</a:t>
            </a:r>
            <a:r>
              <a:rPr lang="ja-JP" altLang="en-US" sz="2000" dirty="0">
                <a:solidFill>
                  <a:srgbClr val="6E6964"/>
                </a:solidFill>
                <a:ea typeface="ＭＳ Ｐゴシック" charset="0"/>
                <a:cs typeface="Contra" charset="0"/>
                <a:sym typeface="Contra" charset="0"/>
              </a:rPr>
              <a:t>’</a:t>
            </a:r>
            <a:r>
              <a:rPr lang="en-US" sz="2000" dirty="0">
                <a:solidFill>
                  <a:srgbClr val="6E6964"/>
                </a:solidFill>
                <a:ea typeface="ＭＳ Ｐゴシック" charset="0"/>
                <a:cs typeface="Contra" charset="0"/>
                <a:sym typeface="Contra" charset="0"/>
              </a:rPr>
              <a:t> Hangout</a:t>
            </a:r>
          </a:p>
        </p:txBody>
      </p:sp>
      <p:sp>
        <p:nvSpPr>
          <p:cNvPr id="9" name="Rectangle 10"/>
          <p:cNvSpPr>
            <a:spLocks/>
          </p:cNvSpPr>
          <p:nvPr/>
        </p:nvSpPr>
        <p:spPr bwMode="auto">
          <a:xfrm>
            <a:off x="4384477" y="4909244"/>
            <a:ext cx="203456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000" dirty="0">
                <a:solidFill>
                  <a:srgbClr val="6E6964"/>
                </a:solidFill>
                <a:ea typeface="ＭＳ Ｐゴシック" charset="0"/>
                <a:cs typeface="Contra" charset="0"/>
                <a:sym typeface="Contra" charset="0"/>
              </a:rPr>
              <a:t>YouTube Channel</a:t>
            </a:r>
          </a:p>
        </p:txBody>
      </p:sp>
      <p:sp>
        <p:nvSpPr>
          <p:cNvPr id="10" name="Rectangle 11"/>
          <p:cNvSpPr>
            <a:spLocks/>
          </p:cNvSpPr>
          <p:nvPr/>
        </p:nvSpPr>
        <p:spPr bwMode="auto">
          <a:xfrm>
            <a:off x="3645545" y="3909119"/>
            <a:ext cx="61555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000" dirty="0">
                <a:solidFill>
                  <a:srgbClr val="6E6964"/>
                </a:solidFill>
                <a:ea typeface="ＭＳ Ｐゴシック" charset="0"/>
                <a:cs typeface="Contra" charset="0"/>
                <a:sym typeface="Contra" charset="0"/>
              </a:rPr>
              <a:t>Flickr</a:t>
            </a:r>
          </a:p>
        </p:txBody>
      </p:sp>
      <p:sp>
        <p:nvSpPr>
          <p:cNvPr id="11" name="Rectangle 12"/>
          <p:cNvSpPr>
            <a:spLocks/>
          </p:cNvSpPr>
          <p:nvPr/>
        </p:nvSpPr>
        <p:spPr bwMode="auto">
          <a:xfrm>
            <a:off x="1165294" y="3391197"/>
            <a:ext cx="322203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000" dirty="0">
                <a:solidFill>
                  <a:srgbClr val="6E6964"/>
                </a:solidFill>
                <a:ea typeface="ＭＳ Ｐゴシック" charset="0"/>
                <a:cs typeface="Contra" charset="0"/>
                <a:sym typeface="Contra" charset="0"/>
              </a:rPr>
              <a:t>To Be or Not to Be... In Love</a:t>
            </a:r>
          </a:p>
        </p:txBody>
      </p:sp>
      <p:sp>
        <p:nvSpPr>
          <p:cNvPr id="12" name="Rectangle 13"/>
          <p:cNvSpPr>
            <a:spLocks/>
          </p:cNvSpPr>
          <p:nvPr/>
        </p:nvSpPr>
        <p:spPr bwMode="auto">
          <a:xfrm>
            <a:off x="1991320" y="2741414"/>
            <a:ext cx="1773659" cy="464344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  <a:extLst/>
        </p:spPr>
        <p:txBody>
          <a:bodyPr lIns="0" tIns="0" rIns="0" bIns="0" anchor="ctr"/>
          <a:lstStyle/>
          <a:p>
            <a:r>
              <a:rPr lang="en-US" sz="2000" dirty="0" smtClean="0">
                <a:ea typeface="ＭＳ Ｐゴシック" charset="0"/>
                <a:cs typeface="Contra" charset="0"/>
                <a:sym typeface="Contra" charset="0"/>
              </a:rPr>
              <a:t> </a:t>
            </a:r>
            <a:r>
              <a:rPr lang="en-US" sz="2000" dirty="0" smtClean="0">
                <a:solidFill>
                  <a:srgbClr val="6E6964"/>
                </a:solidFill>
                <a:ea typeface="ＭＳ Ｐゴシック" charset="0"/>
                <a:cs typeface="Contra" charset="0"/>
                <a:sym typeface="Contra" charset="0"/>
              </a:rPr>
              <a:t>Celestial </a:t>
            </a:r>
            <a:r>
              <a:rPr lang="en-US" sz="2000" dirty="0">
                <a:solidFill>
                  <a:srgbClr val="6E6964"/>
                </a:solidFill>
                <a:ea typeface="ＭＳ Ｐゴシック" charset="0"/>
                <a:cs typeface="Contra" charset="0"/>
                <a:sym typeface="Contra" charset="0"/>
              </a:rPr>
              <a:t>Myth</a:t>
            </a:r>
          </a:p>
        </p:txBody>
      </p:sp>
      <p:sp>
        <p:nvSpPr>
          <p:cNvPr id="13" name="Rectangle 14"/>
          <p:cNvSpPr>
            <a:spLocks/>
          </p:cNvSpPr>
          <p:nvPr/>
        </p:nvSpPr>
        <p:spPr bwMode="auto">
          <a:xfrm>
            <a:off x="6002983" y="2333029"/>
            <a:ext cx="75661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000" dirty="0">
                <a:solidFill>
                  <a:srgbClr val="6E6964"/>
                </a:solidFill>
                <a:ea typeface="ＭＳ Ｐゴシック" charset="0"/>
                <a:cs typeface="Contra" charset="0"/>
                <a:sym typeface="Contra" charset="0"/>
              </a:rPr>
              <a:t>Twitter</a:t>
            </a:r>
          </a:p>
        </p:txBody>
      </p:sp>
      <p:sp>
        <p:nvSpPr>
          <p:cNvPr id="14" name="Rectangle 15"/>
          <p:cNvSpPr>
            <a:spLocks/>
          </p:cNvSpPr>
          <p:nvPr/>
        </p:nvSpPr>
        <p:spPr bwMode="auto">
          <a:xfrm>
            <a:off x="5985124" y="1864221"/>
            <a:ext cx="92185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000" dirty="0">
                <a:solidFill>
                  <a:schemeClr val="tx2">
                    <a:lumMod val="50000"/>
                  </a:schemeClr>
                </a:solidFill>
                <a:ea typeface="ＭＳ Ｐゴシック" charset="0"/>
                <a:cs typeface="Contra" charset="0"/>
                <a:sym typeface="Contra" charset="0"/>
              </a:rPr>
              <a:t>Website</a:t>
            </a:r>
          </a:p>
        </p:txBody>
      </p:sp>
      <p:sp>
        <p:nvSpPr>
          <p:cNvPr id="15" name="Rectangle 16"/>
          <p:cNvSpPr>
            <a:spLocks/>
          </p:cNvSpPr>
          <p:nvPr/>
        </p:nvSpPr>
        <p:spPr bwMode="auto">
          <a:xfrm>
            <a:off x="162967" y="5851326"/>
            <a:ext cx="97620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000">
                <a:ea typeface="ＭＳ Ｐゴシック" charset="0"/>
                <a:cs typeface="Contra" charset="0"/>
                <a:sym typeface="Contra" charset="0"/>
              </a:rPr>
              <a:t>Oct 2005</a:t>
            </a:r>
          </a:p>
        </p:txBody>
      </p:sp>
      <p:sp>
        <p:nvSpPr>
          <p:cNvPr id="16" name="Rectangle 17"/>
          <p:cNvSpPr>
            <a:spLocks/>
          </p:cNvSpPr>
          <p:nvPr/>
        </p:nvSpPr>
        <p:spPr bwMode="auto">
          <a:xfrm>
            <a:off x="7854777" y="5851326"/>
            <a:ext cx="105157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000">
                <a:ea typeface="ＭＳ Ｐゴシック" charset="0"/>
                <a:cs typeface="Contra" charset="0"/>
                <a:sym typeface="Contra" charset="0"/>
              </a:rPr>
              <a:t>July 2012</a:t>
            </a:r>
          </a:p>
        </p:txBody>
      </p:sp>
      <p:sp>
        <p:nvSpPr>
          <p:cNvPr id="17" name="Line 18"/>
          <p:cNvSpPr>
            <a:spLocks noChangeShapeType="1"/>
          </p:cNvSpPr>
          <p:nvPr/>
        </p:nvSpPr>
        <p:spPr bwMode="auto">
          <a:xfrm rot="10800000" flipH="1">
            <a:off x="562571" y="5766346"/>
            <a:ext cx="8030021" cy="893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" name="Title 18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Going Beyond </a:t>
            </a:r>
            <a:r>
              <a:rPr lang="en-US" dirty="0" smtClean="0"/>
              <a:t>Tracing Eve’s Participation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52503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Open 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can/will/should it impact my Internet research to begin with a sensitivity to metaphors as I design studies? </a:t>
            </a:r>
          </a:p>
          <a:p>
            <a:pPr marL="36576" indent="0">
              <a:buNone/>
            </a:pPr>
            <a:r>
              <a:rPr lang="en-US" dirty="0" smtClean="0"/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27430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Open 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50000"/>
                    <a:lumOff val="50000"/>
                  </a:schemeClr>
                </a:solidFill>
              </a:rPr>
              <a:t>How can/will/should it impact my Internet research to begin with a sensitivity to metaphors as I design studies? </a:t>
            </a:r>
          </a:p>
          <a:p>
            <a:endParaRPr lang="en-US" dirty="0" smtClean="0"/>
          </a:p>
          <a:p>
            <a:r>
              <a:rPr lang="en-US" dirty="0" smtClean="0"/>
              <a:t>What would it entail to incorporate the way of being metaphor into my research?</a:t>
            </a:r>
          </a:p>
          <a:p>
            <a:pPr marL="36576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44143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DISCUSSING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4445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2934017"/>
          </a:xfrm>
        </p:spPr>
        <p:txBody>
          <a:bodyPr>
            <a:normAutofit fontScale="90000"/>
          </a:bodyPr>
          <a:lstStyle/>
          <a:p>
            <a:r>
              <a:rPr lang="en-US" i="1" dirty="0">
                <a:effectLst/>
              </a:rPr>
              <a:t>How does understanding the Internet as a tool, place, or way of being shape how we conduct educational research in digital spaces? </a:t>
            </a:r>
            <a:r>
              <a:rPr lang="en-US" dirty="0">
                <a:effectLst/>
              </a:rPr>
              <a:t>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Guiding Question:	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76571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Discussing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467600" cy="5003800"/>
          </a:xfrm>
        </p:spPr>
        <p:txBody>
          <a:bodyPr>
            <a:normAutofit/>
          </a:bodyPr>
          <a:lstStyle/>
          <a:p>
            <a:r>
              <a:rPr lang="en-US" dirty="0" smtClean="0"/>
              <a:t>Time for questions, comments, and discussion around the presentation and our guiding question: </a:t>
            </a:r>
            <a:endParaRPr lang="en-US" dirty="0"/>
          </a:p>
          <a:p>
            <a:pPr marL="36576" indent="0" algn="ctr">
              <a:buNone/>
            </a:pPr>
            <a:r>
              <a:rPr lang="en-US" sz="4200" dirty="0" smtClean="0">
                <a:solidFill>
                  <a:srgbClr val="6EA0B0"/>
                </a:solidFill>
                <a:latin typeface="+mj-lt"/>
              </a:rPr>
              <a:t>How does understanding the Internet as a tool, place, or way of being shape how we conduct educational research in digital spaces?</a:t>
            </a:r>
            <a:endParaRPr lang="en-US" sz="4200" dirty="0">
              <a:solidFill>
                <a:srgbClr val="6EA0B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583058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CONNECTING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3476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Connecting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Going around the room, each person can take a turn (or pass, if they’d prefer) to </a:t>
            </a:r>
            <a:r>
              <a:rPr lang="en-US" dirty="0" smtClean="0">
                <a:solidFill>
                  <a:schemeClr val="accent1"/>
                </a:solidFill>
              </a:rPr>
              <a:t>share a connection </a:t>
            </a:r>
            <a:r>
              <a:rPr lang="en-US" dirty="0" smtClean="0"/>
              <a:t>they see between what we’ve discussed and their own </a:t>
            </a:r>
            <a:r>
              <a:rPr lang="en-US" dirty="0" smtClean="0">
                <a:solidFill>
                  <a:srgbClr val="6EA0B0"/>
                </a:solidFill>
              </a:rPr>
              <a:t>work, research, personal interests in Learning in the Digital Age</a:t>
            </a:r>
            <a:endParaRPr lang="en-US" dirty="0">
              <a:solidFill>
                <a:srgbClr val="6EA0B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3389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LOOKING AHEAD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7842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Looking Ahead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What’s on Blackboard</a:t>
            </a:r>
          </a:p>
          <a:p>
            <a:endParaRPr lang="en-US" dirty="0" smtClean="0"/>
          </a:p>
          <a:p>
            <a:r>
              <a:rPr lang="en-US" dirty="0" smtClean="0"/>
              <a:t>Follow-up to our discussion during the next </a:t>
            </a:r>
            <a:r>
              <a:rPr lang="en-US" dirty="0" err="1" smtClean="0"/>
              <a:t>LiDA</a:t>
            </a:r>
            <a:r>
              <a:rPr lang="en-US" dirty="0" smtClean="0"/>
              <a:t> session: February 3</a:t>
            </a:r>
          </a:p>
          <a:p>
            <a:endParaRPr lang="en-US" dirty="0" smtClean="0"/>
          </a:p>
          <a:p>
            <a:r>
              <a:rPr lang="en-US" dirty="0" smtClean="0"/>
              <a:t>Next study session question: </a:t>
            </a:r>
          </a:p>
          <a:p>
            <a:pPr marL="448056" lvl="1" indent="0">
              <a:buNone/>
            </a:pPr>
            <a:r>
              <a:rPr lang="en-US" dirty="0">
                <a:solidFill>
                  <a:schemeClr val="accent1"/>
                </a:solidFill>
              </a:rPr>
              <a:t>How can 1:1 devices be leveraged to transform K-12 schools?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1589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Internet Metaphors</a:t>
            </a:r>
            <a:endParaRPr lang="en-US" dirty="0"/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7164"/>
            <a:ext cx="9144000" cy="7154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40835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Internet Metaphors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rcRect t="3378" b="3378"/>
          <a:stretch>
            <a:fillRect/>
          </a:stretch>
        </p:blipFill>
        <p:spPr>
          <a:xfrm>
            <a:off x="0" y="1323100"/>
            <a:ext cx="9144000" cy="5541996"/>
          </a:xfrm>
        </p:spPr>
      </p:pic>
    </p:spTree>
    <p:extLst>
      <p:ext uri="{BB962C8B-B14F-4D97-AF65-F5344CB8AC3E}">
        <p14:creationId xmlns:p14="http://schemas.microsoft.com/office/powerpoint/2010/main" val="41957290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Internet Metaphors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rcRect t="1254" b="1254"/>
          <a:stretch>
            <a:fillRect/>
          </a:stretch>
        </p:blipFill>
        <p:spPr>
          <a:xfrm>
            <a:off x="0" y="1323100"/>
            <a:ext cx="9144000" cy="5541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5670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Internet as Tool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 l="7462" r="7462"/>
          <a:stretch>
            <a:fillRect/>
          </a:stretch>
        </p:blipFill>
        <p:spPr>
          <a:xfrm>
            <a:off x="0" y="1323100"/>
            <a:ext cx="9144000" cy="5541996"/>
          </a:xfrm>
        </p:spPr>
      </p:pic>
    </p:spTree>
    <p:extLst>
      <p:ext uri="{BB962C8B-B14F-4D97-AF65-F5344CB8AC3E}">
        <p14:creationId xmlns:p14="http://schemas.microsoft.com/office/powerpoint/2010/main" val="37931134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Internet as Tool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467600" cy="4864574"/>
          </a:xfrm>
        </p:spPr>
        <p:txBody>
          <a:bodyPr/>
          <a:lstStyle/>
          <a:p>
            <a:r>
              <a:rPr lang="en-US" dirty="0" smtClean="0"/>
              <a:t>“</a:t>
            </a:r>
            <a:r>
              <a:rPr lang="en-US" dirty="0"/>
              <a:t>We understand most communication technologies as tools, extensions of our </a:t>
            </a:r>
            <a:r>
              <a:rPr lang="en-US" dirty="0" smtClean="0"/>
              <a:t>senses or </a:t>
            </a:r>
            <a:r>
              <a:rPr lang="en-US" dirty="0"/>
              <a:t>bodies that allow us to magnify or amplify certain </a:t>
            </a:r>
            <a:r>
              <a:rPr lang="en-US" dirty="0" smtClean="0"/>
              <a:t>capacities…</a:t>
            </a:r>
          </a:p>
          <a:p>
            <a:pPr marL="461963" indent="0">
              <a:buNone/>
            </a:pPr>
            <a:r>
              <a:rPr lang="en-US" dirty="0" smtClean="0"/>
              <a:t>the </a:t>
            </a:r>
            <a:r>
              <a:rPr lang="en-US" dirty="0"/>
              <a:t>Internet can extend one’s reach, expand the senses, and </a:t>
            </a:r>
            <a:r>
              <a:rPr lang="en-US" dirty="0" smtClean="0"/>
              <a:t>collapse distance </a:t>
            </a:r>
            <a:r>
              <a:rPr lang="en-US" dirty="0"/>
              <a:t>by decreasing the time it takes to get from point A to point B</a:t>
            </a:r>
            <a:r>
              <a:rPr lang="en-US" dirty="0" smtClean="0"/>
              <a:t>, </a:t>
            </a:r>
            <a:r>
              <a:rPr lang="en-US" dirty="0" err="1" smtClean="0"/>
              <a:t>informationally</a:t>
            </a:r>
            <a:r>
              <a:rPr lang="en-US" dirty="0" smtClean="0"/>
              <a:t> speaking”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953714" y="6310829"/>
            <a:ext cx="1942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6EA0B0"/>
                </a:solidFill>
              </a:rPr>
              <a:t>(Markham, 2003)</a:t>
            </a:r>
            <a:endParaRPr lang="en-US" dirty="0">
              <a:solidFill>
                <a:srgbClr val="6EA0B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7326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chnic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Technic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ゴシック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Technic.thmx</Template>
  <TotalTime>2439</TotalTime>
  <Words>2288</Words>
  <Application>Microsoft Macintosh PowerPoint</Application>
  <PresentationFormat>On-screen Show (4:3)</PresentationFormat>
  <Paragraphs>270</Paragraphs>
  <Slides>44</Slides>
  <Notes>34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6" baseType="lpstr">
      <vt:lpstr>Technic</vt:lpstr>
      <vt:lpstr>Document</vt:lpstr>
      <vt:lpstr>Doing education research in Digital Spaces </vt:lpstr>
      <vt:lpstr>Agenda</vt:lpstr>
      <vt:lpstr>FRAMING</vt:lpstr>
      <vt:lpstr>How does understanding the Internet as a tool, place, or way of being shape how we conduct educational research in digital spaces?  </vt:lpstr>
      <vt:lpstr>Internet Metaphors</vt:lpstr>
      <vt:lpstr>Internet Metaphors</vt:lpstr>
      <vt:lpstr>Internet Metaphors</vt:lpstr>
      <vt:lpstr>Internet as Tool</vt:lpstr>
      <vt:lpstr>Internet as Tool</vt:lpstr>
      <vt:lpstr>Internet as Tool</vt:lpstr>
      <vt:lpstr>Internet as Tool: 3 Metaphors</vt:lpstr>
      <vt:lpstr>Internet as Tool: 3 Metaphors</vt:lpstr>
      <vt:lpstr>Internet as Tool: 3 Metaphors</vt:lpstr>
      <vt:lpstr>Internet as Tool: 3 Metaphors</vt:lpstr>
      <vt:lpstr>Internet as Tool: Caution</vt:lpstr>
      <vt:lpstr>Internet as Place</vt:lpstr>
      <vt:lpstr>Internet as Place</vt:lpstr>
      <vt:lpstr>Internet as Place</vt:lpstr>
      <vt:lpstr>Internet as Place: Many Metaphors</vt:lpstr>
      <vt:lpstr>Internet as Place: Many Metaphors</vt:lpstr>
      <vt:lpstr>Internet as Way of Being</vt:lpstr>
      <vt:lpstr>Internet as Way of Being</vt:lpstr>
      <vt:lpstr>Internet as Way of Being</vt:lpstr>
      <vt:lpstr>Internet as Way of Being</vt:lpstr>
      <vt:lpstr>ANCHORING</vt:lpstr>
      <vt:lpstr>PowerPoint Presentation</vt:lpstr>
      <vt:lpstr>SWH as a Tool</vt:lpstr>
      <vt:lpstr>Leveraging Participation in SWH</vt:lpstr>
      <vt:lpstr>Leveraging Participation in SWH</vt:lpstr>
      <vt:lpstr>Leveraging Participation in SWH</vt:lpstr>
      <vt:lpstr>SWH as a Place</vt:lpstr>
      <vt:lpstr>Is the Hangout…the Hangout?</vt:lpstr>
      <vt:lpstr>Is the Hangout…the Hangout?</vt:lpstr>
      <vt:lpstr>Is the Hangout…the Hangout?</vt:lpstr>
      <vt:lpstr>SWH as a Way of Being</vt:lpstr>
      <vt:lpstr>Going Beyond Tracing Eve’s Participation</vt:lpstr>
      <vt:lpstr>Open questions</vt:lpstr>
      <vt:lpstr>Open questions</vt:lpstr>
      <vt:lpstr>DISCUSSING</vt:lpstr>
      <vt:lpstr>Discussing</vt:lpstr>
      <vt:lpstr>CONNECTING</vt:lpstr>
      <vt:lpstr>Connecting</vt:lpstr>
      <vt:lpstr>LOOKING AHEAD</vt:lpstr>
      <vt:lpstr>Looking Ahead</vt:lpstr>
    </vt:vector>
  </TitlesOfParts>
  <Company>Warner School - University of Rochester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Learning in Digital Spaces </dc:title>
  <dc:creator>Jayne Lammers</dc:creator>
  <cp:lastModifiedBy>Jayne Lammers</cp:lastModifiedBy>
  <cp:revision>56</cp:revision>
  <dcterms:created xsi:type="dcterms:W3CDTF">2015-10-27T20:18:07Z</dcterms:created>
  <dcterms:modified xsi:type="dcterms:W3CDTF">2016-01-19T20:59:15Z</dcterms:modified>
</cp:coreProperties>
</file>